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D0D3-80C6-410D-BD74-01EC48FEFF85}" type="datetimeFigureOut">
              <a:rPr lang="es-MX" smtClean="0"/>
              <a:t>31/05/2018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6850-7264-429F-825D-0A2A2D66BA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747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D0D3-80C6-410D-BD74-01EC48FEFF85}" type="datetimeFigureOut">
              <a:rPr lang="es-MX" smtClean="0"/>
              <a:t>31/05/2018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6850-7264-429F-825D-0A2A2D66BA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320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D0D3-80C6-410D-BD74-01EC48FEFF85}" type="datetimeFigureOut">
              <a:rPr lang="es-MX" smtClean="0"/>
              <a:t>31/05/2018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6850-7264-429F-825D-0A2A2D66BA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420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D0D3-80C6-410D-BD74-01EC48FEFF85}" type="datetimeFigureOut">
              <a:rPr lang="es-MX" smtClean="0"/>
              <a:t>31/05/2018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6850-7264-429F-825D-0A2A2D66BA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540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D0D3-80C6-410D-BD74-01EC48FEFF85}" type="datetimeFigureOut">
              <a:rPr lang="es-MX" smtClean="0"/>
              <a:t>31/05/2018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6850-7264-429F-825D-0A2A2D66BA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60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D0D3-80C6-410D-BD74-01EC48FEFF85}" type="datetimeFigureOut">
              <a:rPr lang="es-MX" smtClean="0"/>
              <a:t>31/05/2018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6850-7264-429F-825D-0A2A2D66BA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971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D0D3-80C6-410D-BD74-01EC48FEFF85}" type="datetimeFigureOut">
              <a:rPr lang="es-MX" smtClean="0"/>
              <a:t>31/05/2018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6850-7264-429F-825D-0A2A2D66BA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631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D0D3-80C6-410D-BD74-01EC48FEFF85}" type="datetimeFigureOut">
              <a:rPr lang="es-MX" smtClean="0"/>
              <a:t>31/05/2018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6850-7264-429F-825D-0A2A2D66BA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266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D0D3-80C6-410D-BD74-01EC48FEFF85}" type="datetimeFigureOut">
              <a:rPr lang="es-MX" smtClean="0"/>
              <a:t>31/05/2018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6850-7264-429F-825D-0A2A2D66BA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041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D0D3-80C6-410D-BD74-01EC48FEFF85}" type="datetimeFigureOut">
              <a:rPr lang="es-MX" smtClean="0"/>
              <a:t>31/05/2018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6850-7264-429F-825D-0A2A2D66BA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9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D0D3-80C6-410D-BD74-01EC48FEFF85}" type="datetimeFigureOut">
              <a:rPr lang="es-MX" smtClean="0"/>
              <a:t>31/05/2018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6850-7264-429F-825D-0A2A2D66BA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04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1D0D3-80C6-410D-BD74-01EC48FEFF85}" type="datetimeFigureOut">
              <a:rPr lang="es-MX" smtClean="0"/>
              <a:t>31/05/2018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36850-7264-429F-825D-0A2A2D66BA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82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5280" y="2851410"/>
            <a:ext cx="9144000" cy="2387600"/>
          </a:xfrm>
          <a:solidFill>
            <a:srgbClr val="92D050"/>
          </a:solidFill>
        </p:spPr>
        <p:txBody>
          <a:bodyPr>
            <a:noAutofit/>
          </a:bodyPr>
          <a:lstStyle/>
          <a:p>
            <a:r>
              <a:rPr lang="es-MX" sz="4800" dirty="0"/>
              <a:t>Reporte del Comité para la </a:t>
            </a:r>
            <a:r>
              <a:rPr lang="es-MX" sz="4800" b="1" dirty="0"/>
              <a:t>revisión del modelo de evaluación del desempeño </a:t>
            </a:r>
            <a:r>
              <a:rPr lang="es-MX" sz="4800" dirty="0"/>
              <a:t>de docentes en </a:t>
            </a:r>
            <a:r>
              <a:rPr lang="es-MX" sz="4800" u="sng" dirty="0"/>
              <a:t>escuelas indígenas, escuelas multigrado y telesecundarias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923762"/>
            <a:ext cx="9144000" cy="1655762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4448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399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Docentes de Educación Indígena</a:t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5883" y="789710"/>
            <a:ext cx="11654443" cy="5843846"/>
          </a:xfrm>
        </p:spPr>
        <p:txBody>
          <a:bodyPr>
            <a:normAutofit/>
          </a:bodyPr>
          <a:lstStyle/>
          <a:p>
            <a:r>
              <a:rPr lang="es-MX" dirty="0"/>
              <a:t>L</a:t>
            </a:r>
            <a:r>
              <a:rPr lang="es-MX" dirty="0" smtClean="0"/>
              <a:t>os </a:t>
            </a:r>
            <a:r>
              <a:rPr lang="es-MX" dirty="0"/>
              <a:t>especialistas de las mesas de trabajo de docentes de escuelas multigrado y de educación indígena consideraron que </a:t>
            </a:r>
            <a:r>
              <a:rPr lang="es-MX" b="1" dirty="0"/>
              <a:t>no es factible la aplicación del cuestionario de la autoridad inmediata</a:t>
            </a:r>
            <a:r>
              <a:rPr lang="es-MX" dirty="0"/>
              <a:t> porque en un alto porcentaje de estas escuelas son los docentes quienes realizan las funciones de gestión, y en esos casos, existe poca cercanía con la supervisión.  </a:t>
            </a:r>
          </a:p>
          <a:p>
            <a:pPr lvl="1"/>
            <a:r>
              <a:rPr lang="es-MX" dirty="0" smtClean="0"/>
              <a:t>Bloque I</a:t>
            </a:r>
          </a:p>
          <a:p>
            <a:pPr lvl="2"/>
            <a:r>
              <a:rPr lang="es-MX" dirty="0" smtClean="0"/>
              <a:t>Incluir definiciones de conceptos abstractos (i.e. barrera de aprendizaje) (R1 y R7)</a:t>
            </a:r>
          </a:p>
          <a:p>
            <a:pPr lvl="2"/>
            <a:r>
              <a:rPr lang="es-MX" dirty="0" smtClean="0"/>
              <a:t>Acotar reactivos demasiado generales (R4)</a:t>
            </a:r>
          </a:p>
          <a:p>
            <a:pPr lvl="1"/>
            <a:r>
              <a:rPr lang="es-MX" dirty="0" smtClean="0"/>
              <a:t>Bloque II</a:t>
            </a:r>
          </a:p>
          <a:p>
            <a:pPr lvl="2"/>
            <a:endParaRPr lang="es-MX" dirty="0"/>
          </a:p>
          <a:p>
            <a:pPr lvl="1"/>
            <a:r>
              <a:rPr lang="es-MX" dirty="0" smtClean="0"/>
              <a:t>Bloque III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Bloque IV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Bloque V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94442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399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Docentes de Escuela Multigrado</a:t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5883" y="789710"/>
            <a:ext cx="11654443" cy="5843846"/>
          </a:xfrm>
        </p:spPr>
        <p:txBody>
          <a:bodyPr>
            <a:normAutofit/>
          </a:bodyPr>
          <a:lstStyle/>
          <a:p>
            <a:r>
              <a:rPr lang="es-MX" dirty="0" smtClean="0"/>
              <a:t>Los especialistas de las mesas de trabajo de docentes de escuelas multigrado y de educación indígena consideraron que </a:t>
            </a:r>
            <a:r>
              <a:rPr lang="es-MX" b="1" dirty="0" smtClean="0"/>
              <a:t>no es factible la aplicación del cuestionario de la autoridad inmediata</a:t>
            </a:r>
            <a:r>
              <a:rPr lang="es-MX" dirty="0" smtClean="0"/>
              <a:t> porque en un alto porcentaje de estas escuelas son los docentes quienes realizan las funciones de gestión, y en esos casos, existe poca cercanía con la supervisión.  </a:t>
            </a:r>
          </a:p>
          <a:p>
            <a:pPr lvl="1"/>
            <a:r>
              <a:rPr lang="es-MX" dirty="0" smtClean="0"/>
              <a:t>Bloque I</a:t>
            </a:r>
          </a:p>
          <a:p>
            <a:pPr lvl="2"/>
            <a:r>
              <a:rPr lang="es-MX" dirty="0" smtClean="0"/>
              <a:t>Incluir definiciones de conceptos abstractos (i.e. barrera de aprendizaje) (R1 y R7)</a:t>
            </a:r>
          </a:p>
          <a:p>
            <a:pPr lvl="2"/>
            <a:r>
              <a:rPr lang="es-MX" dirty="0" smtClean="0"/>
              <a:t>Acotar reactivos demasiado generales (R4)</a:t>
            </a:r>
          </a:p>
          <a:p>
            <a:pPr lvl="1"/>
            <a:r>
              <a:rPr lang="es-MX" dirty="0" smtClean="0"/>
              <a:t>Bloque II</a:t>
            </a:r>
          </a:p>
          <a:p>
            <a:pPr lvl="2"/>
            <a:endParaRPr lang="es-MX" dirty="0"/>
          </a:p>
          <a:p>
            <a:pPr lvl="1"/>
            <a:r>
              <a:rPr lang="es-MX" dirty="0" smtClean="0"/>
              <a:t>Bloque III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Bloque IV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Bloque V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606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399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Docentes de Tele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5883" y="789710"/>
            <a:ext cx="11654443" cy="5843846"/>
          </a:xfrm>
        </p:spPr>
        <p:txBody>
          <a:bodyPr>
            <a:normAutofit/>
          </a:bodyPr>
          <a:lstStyle/>
          <a:p>
            <a:r>
              <a:rPr lang="es-MX" dirty="0"/>
              <a:t>L</a:t>
            </a:r>
            <a:r>
              <a:rPr lang="es-MX" dirty="0" smtClean="0"/>
              <a:t>os </a:t>
            </a:r>
            <a:r>
              <a:rPr lang="es-MX" dirty="0"/>
              <a:t>especialistas de las mesas de trabajo de docentes de escuelas multigrado y de educación indígena consideraron que </a:t>
            </a:r>
            <a:r>
              <a:rPr lang="es-MX" b="1" dirty="0"/>
              <a:t>no es factible la aplicación del cuestionario de la autoridad inmediata</a:t>
            </a:r>
            <a:r>
              <a:rPr lang="es-MX" dirty="0"/>
              <a:t> porque en un alto porcentaje de estas escuelas son los docentes quienes realizan las funciones de gestión, y en esos casos, existe poca cercanía con la supervisión.  </a:t>
            </a:r>
          </a:p>
          <a:p>
            <a:pPr lvl="1"/>
            <a:r>
              <a:rPr lang="es-MX" dirty="0" smtClean="0"/>
              <a:t>Bloque I</a:t>
            </a:r>
          </a:p>
          <a:p>
            <a:pPr lvl="2"/>
            <a:r>
              <a:rPr lang="es-MX" dirty="0" smtClean="0"/>
              <a:t>Incluir definiciones de conceptos abstractos (i.e. barrera de aprendizaje) (R1 y R7)</a:t>
            </a:r>
          </a:p>
          <a:p>
            <a:pPr lvl="2"/>
            <a:r>
              <a:rPr lang="es-MX" dirty="0" smtClean="0"/>
              <a:t>Acotar reactivos demasiado generales (R4)</a:t>
            </a:r>
          </a:p>
          <a:p>
            <a:pPr lvl="1"/>
            <a:r>
              <a:rPr lang="es-MX" dirty="0" smtClean="0"/>
              <a:t>Bloque II</a:t>
            </a:r>
          </a:p>
          <a:p>
            <a:pPr lvl="2"/>
            <a:endParaRPr lang="es-MX" dirty="0"/>
          </a:p>
          <a:p>
            <a:pPr lvl="1"/>
            <a:r>
              <a:rPr lang="es-MX" dirty="0" smtClean="0"/>
              <a:t>Bloque III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Bloque IV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Bloque V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351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fontScale="85000" lnSpcReduction="10000"/>
          </a:bodyPr>
          <a:lstStyle/>
          <a:p>
            <a:r>
              <a:rPr lang="es-MX" dirty="0" smtClean="0"/>
              <a:t>En abril del 2018, la DGEDD levantó el Comité para la revisión del modelo de evaluación del desempeño de docentes en escuelas indígenas, multigrado y telesecundarias.</a:t>
            </a:r>
          </a:p>
          <a:p>
            <a:endParaRPr lang="es-MX" dirty="0"/>
          </a:p>
          <a:p>
            <a:r>
              <a:rPr lang="es-MX" dirty="0" smtClean="0"/>
              <a:t>Metodología:</a:t>
            </a:r>
          </a:p>
          <a:p>
            <a:pPr lvl="1"/>
            <a:r>
              <a:rPr lang="es-MX" dirty="0" smtClean="0"/>
              <a:t>Consulta a expertos (recolección de opiniones, juicios y orientaciones).</a:t>
            </a:r>
          </a:p>
          <a:p>
            <a:pPr lvl="2"/>
            <a:r>
              <a:rPr lang="es-MX" dirty="0" smtClean="0"/>
              <a:t>4 especialistas por modalidad (12 en total)</a:t>
            </a:r>
          </a:p>
          <a:p>
            <a:pPr lvl="2"/>
            <a:endParaRPr lang="es-MX" dirty="0"/>
          </a:p>
          <a:p>
            <a:pPr lvl="1"/>
            <a:r>
              <a:rPr lang="es-MX" dirty="0" smtClean="0"/>
              <a:t>La Dra. Leyva presenta el </a:t>
            </a:r>
            <a:r>
              <a:rPr lang="es-MX" i="1" dirty="0"/>
              <a:t>Estudio Exploratorio sobre las prácticas docentes </a:t>
            </a:r>
            <a:r>
              <a:rPr lang="es-MX" i="1" dirty="0" smtClean="0"/>
              <a:t>en </a:t>
            </a:r>
            <a:r>
              <a:rPr lang="es-MX" i="1" dirty="0"/>
              <a:t>escuelas multigrado, educación indígena, telesecundarias </a:t>
            </a:r>
            <a:r>
              <a:rPr lang="es-MX" i="1" dirty="0" smtClean="0"/>
              <a:t>y </a:t>
            </a:r>
            <a:r>
              <a:rPr lang="es-MX" i="1" dirty="0" err="1" smtClean="0"/>
              <a:t>telebachilleratos</a:t>
            </a:r>
            <a:r>
              <a:rPr lang="es-MX" dirty="0"/>
              <a:t>, realizado en noviembre y diciembre de </a:t>
            </a:r>
            <a:r>
              <a:rPr lang="es-MX" dirty="0" smtClean="0"/>
              <a:t>2017, así como el Modelo de </a:t>
            </a:r>
            <a:r>
              <a:rPr lang="es-MX" dirty="0" err="1" smtClean="0"/>
              <a:t>Evalución</a:t>
            </a:r>
            <a:r>
              <a:rPr lang="es-MX" dirty="0" smtClean="0"/>
              <a:t> del Desempeño vigente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Tres mesas de trabajo</a:t>
            </a:r>
          </a:p>
          <a:p>
            <a:pPr lvl="2"/>
            <a:r>
              <a:rPr lang="es-MX" dirty="0" smtClean="0"/>
              <a:t>Revisión de los instrumentos empleados en la evaluación del Desempeño (Etapa 1 –cuestionarios - y 2 –tareas evaluativas-).</a:t>
            </a:r>
          </a:p>
          <a:p>
            <a:pPr lvl="2"/>
            <a:r>
              <a:rPr lang="es-MX" dirty="0" smtClean="0"/>
              <a:t>Revisión individual por especialista seguida de puesta en común de los comentarios y reflexiones.</a:t>
            </a:r>
          </a:p>
          <a:p>
            <a:pPr lvl="2"/>
            <a:r>
              <a:rPr lang="es-MX" dirty="0" smtClean="0"/>
              <a:t>Llenado de formatos y actas con las observaciones rescatadas por etapa y tipo de servicio.</a:t>
            </a:r>
          </a:p>
          <a:p>
            <a:pPr lvl="2"/>
            <a:r>
              <a:rPr lang="es-MX" dirty="0" smtClean="0"/>
              <a:t>Las observaciones registradas deben cotejarse con los resultados de los análisis DIF realizados con la planta docente del 2017, antes de implementar cambios en ellas.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5260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984414"/>
            <a:ext cx="9144000" cy="2387600"/>
          </a:xfrm>
        </p:spPr>
        <p:txBody>
          <a:bodyPr>
            <a:normAutofit/>
          </a:bodyPr>
          <a:lstStyle/>
          <a:p>
            <a:r>
              <a:rPr lang="es-MX" dirty="0" smtClean="0"/>
              <a:t>ETAPA 1</a:t>
            </a:r>
            <a:endParaRPr lang="es-MX" u="sng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923762"/>
            <a:ext cx="9144000" cy="1655762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17045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1699" y="290311"/>
            <a:ext cx="10515600" cy="499399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Docentes de </a:t>
            </a:r>
            <a:r>
              <a:rPr lang="es-MX" b="1" dirty="0" smtClean="0"/>
              <a:t>Educación Indígena</a:t>
            </a:r>
            <a:br>
              <a:rPr lang="es-MX" b="1" dirty="0" smtClean="0"/>
            </a:b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5883" y="789710"/>
            <a:ext cx="11654443" cy="5843846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L</a:t>
            </a:r>
            <a:r>
              <a:rPr lang="es-MX" dirty="0" smtClean="0"/>
              <a:t>os </a:t>
            </a:r>
            <a:r>
              <a:rPr lang="es-MX" dirty="0"/>
              <a:t>especialistas de las mesas de trabajo de docentes de escuelas multigrado y de educación indígena consideraron que </a:t>
            </a:r>
            <a:r>
              <a:rPr lang="es-MX" b="1" dirty="0"/>
              <a:t>no es factible la aplicación del cuestionario de la autoridad inmediata</a:t>
            </a:r>
            <a:r>
              <a:rPr lang="es-MX" dirty="0"/>
              <a:t> porque en un alto porcentaje de estas escuelas son los docentes quienes realizan las funciones de gestión, y en esos casos, existe poca cercanía con la supervisión.  </a:t>
            </a:r>
          </a:p>
          <a:p>
            <a:pPr lvl="1"/>
            <a:r>
              <a:rPr lang="es-MX" dirty="0" smtClean="0"/>
              <a:t>Bloque I</a:t>
            </a:r>
          </a:p>
          <a:p>
            <a:pPr lvl="2"/>
            <a:r>
              <a:rPr lang="es-MX" dirty="0" smtClean="0"/>
              <a:t>Incluir definiciones de conceptos abstractos (i.e. barrera de aprendizaje) (R1 y R7)</a:t>
            </a:r>
          </a:p>
          <a:p>
            <a:pPr lvl="2"/>
            <a:r>
              <a:rPr lang="es-MX" dirty="0" smtClean="0"/>
              <a:t>Acotar reactivos demasiado generales (R4)</a:t>
            </a:r>
          </a:p>
          <a:p>
            <a:pPr lvl="1"/>
            <a:r>
              <a:rPr lang="es-MX" dirty="0" smtClean="0"/>
              <a:t>Bloque II</a:t>
            </a:r>
          </a:p>
          <a:p>
            <a:pPr lvl="2"/>
            <a:r>
              <a:rPr lang="es-MX" dirty="0" smtClean="0"/>
              <a:t>Eliminar reactivos que NO consideran el contexto propio de la Educación Indígena(R8, R9 y R10)</a:t>
            </a:r>
          </a:p>
          <a:p>
            <a:pPr lvl="2"/>
            <a:r>
              <a:rPr lang="es-MX" dirty="0" smtClean="0"/>
              <a:t>El acceso a libros de texto es limitado, se recomienda considerar otros materiales (R12)</a:t>
            </a:r>
          </a:p>
          <a:p>
            <a:pPr lvl="2"/>
            <a:r>
              <a:rPr lang="es-MX" dirty="0" smtClean="0"/>
              <a:t>Tomar en cuenta lo que se sabe sobre las comunidades indígenas (R14, R15) </a:t>
            </a:r>
            <a:r>
              <a:rPr lang="es-MX" dirty="0" err="1" smtClean="0"/>
              <a:t>Ej</a:t>
            </a:r>
            <a:r>
              <a:rPr lang="es-MX" dirty="0" smtClean="0"/>
              <a:t>: </a:t>
            </a:r>
            <a:r>
              <a:rPr lang="es-MX" dirty="0" err="1" smtClean="0"/>
              <a:t>Etnomatemática</a:t>
            </a:r>
            <a:endParaRPr lang="es-MX" dirty="0"/>
          </a:p>
          <a:p>
            <a:pPr lvl="1"/>
            <a:r>
              <a:rPr lang="es-MX" dirty="0" smtClean="0"/>
              <a:t>Bloque III</a:t>
            </a:r>
          </a:p>
          <a:p>
            <a:pPr lvl="2"/>
            <a:r>
              <a:rPr lang="es-MX" dirty="0" smtClean="0"/>
              <a:t>Los docentes “participan”, mas no “implementan” nada (R17)</a:t>
            </a:r>
          </a:p>
          <a:p>
            <a:pPr lvl="2"/>
            <a:r>
              <a:rPr lang="es-MX" dirty="0" smtClean="0"/>
              <a:t>Especificar actividades de vinculación entre escuelas (y no “entre colectivo docente”); R19</a:t>
            </a:r>
            <a:endParaRPr lang="es-MX" dirty="0"/>
          </a:p>
          <a:p>
            <a:pPr lvl="1"/>
            <a:r>
              <a:rPr lang="es-MX" dirty="0" smtClean="0"/>
              <a:t>Bloque IV</a:t>
            </a:r>
          </a:p>
          <a:p>
            <a:pPr lvl="2"/>
            <a:r>
              <a:rPr lang="es-MX" dirty="0" smtClean="0"/>
              <a:t>La deserción escolar no es atribuible a los docentes (R23)</a:t>
            </a:r>
          </a:p>
          <a:p>
            <a:pPr lvl="2"/>
            <a:r>
              <a:rPr lang="es-MX" dirty="0" smtClean="0"/>
              <a:t>Cumplir con la normalidad mínima es tarea del director, no del docente. (R25)</a:t>
            </a:r>
            <a:endParaRPr lang="es-MX" dirty="0"/>
          </a:p>
          <a:p>
            <a:pPr lvl="1"/>
            <a:r>
              <a:rPr lang="es-MX" dirty="0" smtClean="0"/>
              <a:t>Bloque V</a:t>
            </a:r>
          </a:p>
          <a:p>
            <a:pPr lvl="2"/>
            <a:r>
              <a:rPr lang="es-MX" dirty="0" smtClean="0"/>
              <a:t>Eliminar reactivos del indicador 3.3.3  porque no se cuenta con recursos </a:t>
            </a:r>
            <a:r>
              <a:rPr lang="es-MX" dirty="0" err="1" smtClean="0"/>
              <a:t>TICs</a:t>
            </a:r>
            <a:endParaRPr lang="es-MX" dirty="0" smtClean="0"/>
          </a:p>
          <a:p>
            <a:pPr lvl="2"/>
            <a:r>
              <a:rPr lang="es-MX" dirty="0" smtClean="0"/>
              <a:t>Incluir indicador 3.2.1 (búsqueda de información) y 5.3.3 (Fortalecimiento de identidad cultural y lingüística)</a:t>
            </a:r>
          </a:p>
          <a:p>
            <a:pPr lvl="2"/>
            <a:r>
              <a:rPr lang="es-MX" dirty="0" smtClean="0"/>
              <a:t>Incorporar el aprendizaje y/o uso de lengua indígena (R.27)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9668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399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Docentes de </a:t>
            </a:r>
            <a:r>
              <a:rPr lang="es-MX" b="1" dirty="0" smtClean="0"/>
              <a:t>Escuela Multigrado</a:t>
            </a:r>
            <a:br>
              <a:rPr lang="es-MX" b="1" dirty="0" smtClean="0"/>
            </a:b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5883" y="789710"/>
            <a:ext cx="11654443" cy="5843846"/>
          </a:xfrm>
        </p:spPr>
        <p:txBody>
          <a:bodyPr>
            <a:normAutofit/>
          </a:bodyPr>
          <a:lstStyle/>
          <a:p>
            <a:r>
              <a:rPr lang="es-MX" dirty="0" smtClean="0"/>
              <a:t>Corregir la redacción de manera que incorpore los plurales pertinentes (grado o grados – asignatura o asignaturas, </a:t>
            </a:r>
            <a:r>
              <a:rPr lang="es-MX" dirty="0" err="1" smtClean="0"/>
              <a:t>etc</a:t>
            </a:r>
            <a:r>
              <a:rPr lang="es-MX" dirty="0" smtClean="0"/>
              <a:t>).</a:t>
            </a:r>
          </a:p>
          <a:p>
            <a:endParaRPr lang="es-MX" dirty="0" smtClean="0"/>
          </a:p>
          <a:p>
            <a:r>
              <a:rPr lang="es-MX" dirty="0" smtClean="0"/>
              <a:t>El sustentante debe justificar su respuesta no sólo cuando responda 5, sino también cuando asigne un 0. </a:t>
            </a:r>
          </a:p>
          <a:p>
            <a:pPr lvl="1"/>
            <a:r>
              <a:rPr lang="es-MX" dirty="0" smtClean="0"/>
              <a:t>Incluso, preferentemente, se considera justificar cualquier respuesta.</a:t>
            </a:r>
          </a:p>
          <a:p>
            <a:pPr lvl="1"/>
            <a:endParaRPr lang="es-MX" dirty="0" smtClean="0"/>
          </a:p>
          <a:p>
            <a:r>
              <a:rPr lang="es-MX" dirty="0" smtClean="0"/>
              <a:t>Preguntar al final de cada bloque “¿Llevó a cabo alguna tarea además de las previamente enlistadas?</a:t>
            </a:r>
          </a:p>
          <a:p>
            <a:endParaRPr lang="es-MX" dirty="0" smtClean="0"/>
          </a:p>
          <a:p>
            <a:r>
              <a:rPr lang="es-MX" dirty="0" smtClean="0"/>
              <a:t>Incluir un bloque que reconozca las tareas de gestión que realizan docentes multigrado.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941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7999"/>
          </a:xfrm>
        </p:spPr>
        <p:txBody>
          <a:bodyPr>
            <a:normAutofit/>
          </a:bodyPr>
          <a:lstStyle/>
          <a:p>
            <a:pPr lvl="1"/>
            <a:r>
              <a:rPr lang="es-MX" dirty="0" smtClean="0"/>
              <a:t>Bloque I</a:t>
            </a:r>
          </a:p>
          <a:p>
            <a:pPr lvl="2"/>
            <a:r>
              <a:rPr lang="es-MX" dirty="0" smtClean="0"/>
              <a:t>Agregar un glosario (i.e. perspectiva de género, comunidad escolar, etc.)</a:t>
            </a:r>
          </a:p>
          <a:p>
            <a:pPr lvl="2"/>
            <a:r>
              <a:rPr lang="es-MX" dirty="0" smtClean="0"/>
              <a:t>“no ceñir a la Ruta de Mejora (R2) y al Marco para la Convivencia (R6”</a:t>
            </a:r>
            <a:endParaRPr lang="es-MX" dirty="0" smtClean="0"/>
          </a:p>
          <a:p>
            <a:pPr lvl="1"/>
            <a:r>
              <a:rPr lang="es-MX" dirty="0" smtClean="0"/>
              <a:t>Bloque II</a:t>
            </a:r>
          </a:p>
          <a:p>
            <a:pPr lvl="2"/>
            <a:r>
              <a:rPr lang="es-MX" dirty="0" smtClean="0"/>
              <a:t>Tomar en cuenta que no es posible asistir todos los días establecidos en el calendario escolar, dadas las funciones administrativas que los docentes deben cumplir (R8).</a:t>
            </a:r>
          </a:p>
          <a:p>
            <a:pPr lvl="2"/>
            <a:r>
              <a:rPr lang="es-MX" dirty="0" smtClean="0"/>
              <a:t>Considerar que es difícil comenzar las clases con puntualidad (omitir R9)</a:t>
            </a:r>
          </a:p>
          <a:p>
            <a:pPr lvl="2"/>
            <a:r>
              <a:rPr lang="es-MX" dirty="0" smtClean="0"/>
              <a:t>Preguntar por el logro de aprendizajes y no por actividades para aprendizaj</a:t>
            </a:r>
            <a:r>
              <a:rPr lang="es-MX" dirty="0" smtClean="0"/>
              <a:t>e (R10)</a:t>
            </a:r>
          </a:p>
          <a:p>
            <a:pPr lvl="2"/>
            <a:r>
              <a:rPr lang="es-MX" dirty="0" smtClean="0"/>
              <a:t>No limitar la adecuación de los contenidos de clase a los niveles mostrados por los alumnos a los acuerdos normativos 592 y 696  (R11)</a:t>
            </a:r>
          </a:p>
          <a:p>
            <a:pPr lvl="2"/>
            <a:r>
              <a:rPr lang="es-MX" dirty="0" smtClean="0"/>
              <a:t>Omitir “utilizar sistemáticamente” (R12)</a:t>
            </a:r>
          </a:p>
          <a:p>
            <a:pPr lvl="2"/>
            <a:r>
              <a:rPr lang="es-MX" dirty="0" smtClean="0"/>
              <a:t>Hacer explícita la organización multigrado (R13)</a:t>
            </a:r>
          </a:p>
          <a:p>
            <a:pPr lvl="2"/>
            <a:r>
              <a:rPr lang="es-MX" dirty="0" smtClean="0"/>
              <a:t>Integrar reactivos para hacer referencia a si aplican estrategias que articulen el aprendizaje de distintas asignaturas (R14 y R15)</a:t>
            </a:r>
          </a:p>
          <a:p>
            <a:pPr lvl="1"/>
            <a:r>
              <a:rPr lang="es-MX" dirty="0" smtClean="0"/>
              <a:t>Bloque III</a:t>
            </a:r>
          </a:p>
          <a:p>
            <a:pPr lvl="2"/>
            <a:r>
              <a:rPr lang="es-MX" dirty="0" smtClean="0"/>
              <a:t>Incluir actividades de padres de familia que fortalecen el centro escolar (R16)</a:t>
            </a:r>
          </a:p>
          <a:p>
            <a:pPr lvl="2"/>
            <a:r>
              <a:rPr lang="es-MX" dirty="0" smtClean="0"/>
              <a:t>No ligar las acciones de intervención únicamente a la Ruta de Mejora (R17)</a:t>
            </a:r>
          </a:p>
          <a:p>
            <a:pPr lvl="2"/>
            <a:r>
              <a:rPr lang="es-MX" dirty="0" smtClean="0"/>
              <a:t>“Colaborar o Coadyuvar” en lugar de “participar” (R18)</a:t>
            </a:r>
          </a:p>
          <a:p>
            <a:pPr lvl="2"/>
            <a:r>
              <a:rPr lang="es-MX" dirty="0" smtClean="0"/>
              <a:t>Dejar la noción de “colectivo docente” por acciones individuales y/o colectivas. (R19)</a:t>
            </a: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097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727371"/>
          </a:xfrm>
        </p:spPr>
        <p:txBody>
          <a:bodyPr/>
          <a:lstStyle/>
          <a:p>
            <a:pPr lvl="1"/>
            <a:r>
              <a:rPr lang="es-MX" dirty="0" smtClean="0"/>
              <a:t>Bloque IV</a:t>
            </a:r>
          </a:p>
          <a:p>
            <a:pPr lvl="2"/>
            <a:r>
              <a:rPr lang="es-MX" dirty="0" smtClean="0"/>
              <a:t>Expandir:  “Consejo Técnico Escolar o de Zona”</a:t>
            </a:r>
          </a:p>
          <a:p>
            <a:pPr lvl="2"/>
            <a:r>
              <a:rPr lang="es-MX" dirty="0" smtClean="0"/>
              <a:t>Cambiar “Establecer estrategias para dar cumplimiento” por “para contribuir al cumplimiento”, dadas las limitaciones de la función docente (r25).</a:t>
            </a:r>
            <a:endParaRPr lang="es-MX" dirty="0" smtClean="0"/>
          </a:p>
          <a:p>
            <a:pPr lvl="1"/>
            <a:r>
              <a:rPr lang="es-MX" dirty="0" smtClean="0"/>
              <a:t>Bloque V</a:t>
            </a:r>
          </a:p>
          <a:p>
            <a:pPr lvl="2"/>
            <a:r>
              <a:rPr lang="es-MX" dirty="0" smtClean="0"/>
              <a:t>Cambiar la mención específica de las reuniones entre grupos de pares por “Aprovecha los espacios institucionales de reunión para…”</a:t>
            </a:r>
          </a:p>
          <a:p>
            <a:pPr lvl="2"/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8591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5304" y="65868"/>
            <a:ext cx="10515600" cy="499399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Docentes de </a:t>
            </a:r>
            <a:r>
              <a:rPr lang="es-MX" b="1" dirty="0" smtClean="0"/>
              <a:t>Telesecundarias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5883" y="789710"/>
            <a:ext cx="11654443" cy="5843846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La escala de 0 a 5 es confusa. Se sugiere preguntar primero si realiza o no la actividad para después solicitar su graduación en una escala.</a:t>
            </a:r>
          </a:p>
          <a:p>
            <a:r>
              <a:rPr lang="es-MX" dirty="0" smtClean="0"/>
              <a:t>Hace falta explicitar la colaboración de los padres de familia (referidas como redes de familiaridad y apoyo). Se solicita lenguaje incluyente!</a:t>
            </a:r>
            <a:endParaRPr lang="es-MX" dirty="0"/>
          </a:p>
          <a:p>
            <a:pPr lvl="1"/>
            <a:r>
              <a:rPr lang="es-MX" dirty="0" smtClean="0"/>
              <a:t>Bloque I</a:t>
            </a:r>
          </a:p>
          <a:p>
            <a:pPr lvl="2"/>
            <a:r>
              <a:rPr lang="es-MX" dirty="0" smtClean="0"/>
              <a:t>Incluir el “entorno”, con la intención de reconocer los contextos urbanos más allá de los culturales (R1)</a:t>
            </a:r>
          </a:p>
          <a:p>
            <a:pPr lvl="2"/>
            <a:r>
              <a:rPr lang="es-MX" dirty="0" smtClean="0"/>
              <a:t>Agregar características contextuales de los adolescentes en ambientes urbanos (culturas juveniles, diversidad en los alumnos etc.) (R3)</a:t>
            </a:r>
          </a:p>
          <a:p>
            <a:pPr lvl="2"/>
            <a:r>
              <a:rPr lang="es-MX" dirty="0" smtClean="0"/>
              <a:t>Incluir glosario (Eficacia, Comunidad escolar (incluyendo en este a la familia))</a:t>
            </a:r>
          </a:p>
          <a:p>
            <a:pPr lvl="1"/>
            <a:r>
              <a:rPr lang="es-MX" dirty="0" smtClean="0"/>
              <a:t>Bloque II</a:t>
            </a:r>
          </a:p>
          <a:p>
            <a:pPr lvl="2"/>
            <a:r>
              <a:rPr lang="es-MX" dirty="0" smtClean="0"/>
              <a:t>Eliminar preguntas de </a:t>
            </a:r>
            <a:r>
              <a:rPr lang="es-MX" smtClean="0"/>
              <a:t>carácter administrativo (R8 y R9)</a:t>
            </a:r>
          </a:p>
          <a:p>
            <a:pPr lvl="2"/>
            <a:endParaRPr lang="es-MX" dirty="0"/>
          </a:p>
          <a:p>
            <a:pPr lvl="1"/>
            <a:r>
              <a:rPr lang="es-MX" dirty="0" smtClean="0"/>
              <a:t>Bloque III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Bloque IV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Bloque V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67118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984414"/>
            <a:ext cx="9144000" cy="2387600"/>
          </a:xfrm>
        </p:spPr>
        <p:txBody>
          <a:bodyPr>
            <a:normAutofit/>
          </a:bodyPr>
          <a:lstStyle/>
          <a:p>
            <a:r>
              <a:rPr lang="es-MX" dirty="0" smtClean="0"/>
              <a:t>ETAPA 2</a:t>
            </a:r>
            <a:endParaRPr lang="es-MX" u="sng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923762"/>
            <a:ext cx="9144000" cy="1655762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28175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Words>1241</Words>
  <Application>Microsoft Office PowerPoint</Application>
  <PresentationFormat>Panorámica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Reporte del Comité para la revisión del modelo de evaluación del desempeño de docentes en escuelas indígenas, escuelas multigrado y telesecundarias </vt:lpstr>
      <vt:lpstr> </vt:lpstr>
      <vt:lpstr>ETAPA 1</vt:lpstr>
      <vt:lpstr>Docentes de Educación Indígena </vt:lpstr>
      <vt:lpstr>Docentes de Escuela Multigrado </vt:lpstr>
      <vt:lpstr> </vt:lpstr>
      <vt:lpstr> </vt:lpstr>
      <vt:lpstr>Docentes de Telesecundarias</vt:lpstr>
      <vt:lpstr>ETAPA 2</vt:lpstr>
      <vt:lpstr>Docentes de Educación Indígena </vt:lpstr>
      <vt:lpstr>Docentes de Escuela Multigrado </vt:lpstr>
      <vt:lpstr>Docentes de Tele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del Comité para la revisión del modelo de evaluación del desempeño de docentes en escuelas indígenas, escuelas multigrado y telesecundarias</dc:title>
  <dc:creator>Adriana Felisa Chavez de la Pena</dc:creator>
  <cp:lastModifiedBy>Adriana Felisa Chavez de la Pena</cp:lastModifiedBy>
  <cp:revision>17</cp:revision>
  <dcterms:created xsi:type="dcterms:W3CDTF">2018-05-31T16:32:43Z</dcterms:created>
  <dcterms:modified xsi:type="dcterms:W3CDTF">2018-06-01T00:03:58Z</dcterms:modified>
</cp:coreProperties>
</file>