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12" r:id="rId3"/>
    <p:sldId id="311" r:id="rId4"/>
    <p:sldId id="316" r:id="rId5"/>
    <p:sldId id="317" r:id="rId6"/>
    <p:sldId id="331" r:id="rId7"/>
    <p:sldId id="318" r:id="rId8"/>
    <p:sldId id="313" r:id="rId9"/>
    <p:sldId id="314" r:id="rId10"/>
    <p:sldId id="319" r:id="rId11"/>
    <p:sldId id="321" r:id="rId12"/>
    <p:sldId id="320" r:id="rId13"/>
    <p:sldId id="323" r:id="rId14"/>
    <p:sldId id="322" r:id="rId15"/>
    <p:sldId id="325" r:id="rId16"/>
    <p:sldId id="324" r:id="rId17"/>
    <p:sldId id="326" r:id="rId18"/>
    <p:sldId id="327" r:id="rId19"/>
    <p:sldId id="257" r:id="rId20"/>
    <p:sldId id="259" r:id="rId21"/>
    <p:sldId id="258" r:id="rId22"/>
    <p:sldId id="270" r:id="rId23"/>
    <p:sldId id="271" r:id="rId24"/>
    <p:sldId id="272" r:id="rId25"/>
    <p:sldId id="261" r:id="rId26"/>
    <p:sldId id="263" r:id="rId27"/>
    <p:sldId id="310" r:id="rId28"/>
    <p:sldId id="265" r:id="rId29"/>
    <p:sldId id="262" r:id="rId30"/>
    <p:sldId id="266" r:id="rId31"/>
    <p:sldId id="287" r:id="rId32"/>
    <p:sldId id="267" r:id="rId33"/>
    <p:sldId id="275" r:id="rId34"/>
    <p:sldId id="333" r:id="rId35"/>
    <p:sldId id="337" r:id="rId36"/>
    <p:sldId id="334" r:id="rId37"/>
    <p:sldId id="335" r:id="rId38"/>
    <p:sldId id="336" r:id="rId39"/>
    <p:sldId id="338" r:id="rId40"/>
    <p:sldId id="339" r:id="rId41"/>
    <p:sldId id="345" r:id="rId42"/>
    <p:sldId id="340" r:id="rId43"/>
    <p:sldId id="341" r:id="rId44"/>
    <p:sldId id="342" r:id="rId45"/>
    <p:sldId id="343" r:id="rId46"/>
    <p:sldId id="344" r:id="rId47"/>
    <p:sldId id="273" r:id="rId48"/>
    <p:sldId id="328" r:id="rId49"/>
    <p:sldId id="332" r:id="rId50"/>
    <p:sldId id="329" r:id="rId51"/>
    <p:sldId id="330" r:id="rId52"/>
    <p:sldId id="288" r:id="rId53"/>
    <p:sldId id="289" r:id="rId54"/>
    <p:sldId id="309" r:id="rId55"/>
    <p:sldId id="305" r:id="rId56"/>
    <p:sldId id="308" r:id="rId57"/>
    <p:sldId id="307" r:id="rId5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08/06/2019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Bayesian cognitive and statistical modeling applied to Signal Detection Theory and the Mirror Effect in a perceptual task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791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7098" y="1216555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err="1" smtClean="0"/>
              <a:t>Our</a:t>
            </a:r>
            <a:r>
              <a:rPr lang="es-MX" b="1" dirty="0" smtClean="0"/>
              <a:t> </a:t>
            </a:r>
            <a:r>
              <a:rPr lang="es-MX" b="1" dirty="0" err="1" smtClean="0"/>
              <a:t>replication</a:t>
            </a:r>
            <a:r>
              <a:rPr lang="es-MX" b="1" dirty="0" smtClean="0"/>
              <a:t> </a:t>
            </a:r>
            <a:r>
              <a:rPr lang="es-MX" b="1" dirty="0" err="1" smtClean="0"/>
              <a:t>was</a:t>
            </a:r>
            <a:r>
              <a:rPr lang="es-MX" b="1" dirty="0" smtClean="0"/>
              <a:t> done </a:t>
            </a:r>
            <a:r>
              <a:rPr lang="es-MX" b="1" dirty="0" err="1" smtClean="0"/>
              <a:t>step-by-step</a:t>
            </a:r>
            <a:r>
              <a:rPr lang="es-MX" b="1" dirty="0" smtClean="0"/>
              <a:t> as </a:t>
            </a:r>
            <a:r>
              <a:rPr lang="es-MX" b="1" dirty="0" err="1" smtClean="0"/>
              <a:t>reported</a:t>
            </a:r>
            <a:r>
              <a:rPr lang="es-MX" b="1" dirty="0" smtClean="0"/>
              <a:t> in: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Computing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do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6" y="1977772"/>
            <a:ext cx="11827547" cy="46548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18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d’(A) &gt; d’(B)</a:t>
            </a:r>
          </a:p>
          <a:p>
            <a:pPr lvl="1"/>
            <a:r>
              <a:rPr lang="es-MX" b="1" dirty="0" err="1" smtClean="0"/>
              <a:t>Calculate</a:t>
            </a:r>
            <a:r>
              <a:rPr lang="es-MX" b="1" dirty="0" smtClean="0"/>
              <a:t> d’ </a:t>
            </a:r>
            <a:r>
              <a:rPr lang="es-MX" b="1" dirty="0" err="1" smtClean="0"/>
              <a:t>for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per </a:t>
            </a:r>
            <a:r>
              <a:rPr lang="es-MX" b="1" dirty="0" err="1" smtClean="0"/>
              <a:t>participant</a:t>
            </a:r>
            <a:endParaRPr lang="es-MX" b="1" dirty="0" smtClean="0"/>
          </a:p>
          <a:p>
            <a:pPr lvl="1"/>
            <a:r>
              <a:rPr lang="es-MX" b="1" dirty="0" smtClean="0"/>
              <a:t>t-test!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99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5426"/>
            <a:ext cx="5410200" cy="68050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dirty="0" err="1" smtClean="0">
                <a:solidFill>
                  <a:schemeClr val="bg1"/>
                </a:solidFill>
              </a:rPr>
              <a:t>Making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 err="1" smtClean="0">
                <a:solidFill>
                  <a:schemeClr val="bg1"/>
                </a:solidFill>
              </a:rPr>
              <a:t>sure</a:t>
            </a:r>
            <a:r>
              <a:rPr lang="es-MX" dirty="0" smtClean="0">
                <a:solidFill>
                  <a:schemeClr val="bg1"/>
                </a:solidFill>
              </a:rPr>
              <a:t> d’(A) &gt; d’(B)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92" y="652727"/>
            <a:ext cx="5558708" cy="55525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12" y="2674673"/>
            <a:ext cx="6526746" cy="15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39780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2.-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 and F.A.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M.E. </a:t>
            </a:r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response</a:t>
            </a:r>
          </a:p>
          <a:p>
            <a:pPr lvl="1"/>
            <a:r>
              <a:rPr lang="es-MX" b="1" dirty="0" smtClean="0"/>
              <a:t>Compute </a:t>
            </a:r>
            <a:r>
              <a:rPr lang="es-MX" b="1" dirty="0" err="1" smtClean="0"/>
              <a:t>the</a:t>
            </a:r>
            <a:r>
              <a:rPr lang="es-MX" b="1" dirty="0" smtClean="0"/>
              <a:t> Hit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per </a:t>
            </a:r>
            <a:r>
              <a:rPr lang="es-MX" b="1" dirty="0" err="1" smtClean="0"/>
              <a:t>participant</a:t>
            </a:r>
            <a:r>
              <a:rPr lang="es-MX" b="1" dirty="0" smtClean="0"/>
              <a:t> and </a:t>
            </a:r>
            <a:r>
              <a:rPr lang="es-MX" b="1" dirty="0" err="1" smtClean="0"/>
              <a:t>apply</a:t>
            </a:r>
            <a:r>
              <a:rPr lang="es-MX" b="1" dirty="0" smtClean="0"/>
              <a:t> </a:t>
            </a:r>
            <a:r>
              <a:rPr lang="es-MX" b="1" dirty="0" err="1" smtClean="0"/>
              <a:t>an</a:t>
            </a:r>
            <a:r>
              <a:rPr lang="es-MX" b="1" dirty="0" smtClean="0"/>
              <a:t> </a:t>
            </a:r>
            <a:r>
              <a:rPr lang="es-MX" b="1" dirty="0" err="1" smtClean="0"/>
              <a:t>arcsine</a:t>
            </a:r>
            <a:r>
              <a:rPr lang="es-MX" b="1" dirty="0" smtClean="0"/>
              <a:t> </a:t>
            </a:r>
            <a:r>
              <a:rPr lang="es-MX" b="1" dirty="0" err="1" smtClean="0"/>
              <a:t>transformation</a:t>
            </a:r>
            <a:endParaRPr lang="es-MX" b="1" dirty="0" smtClean="0"/>
          </a:p>
          <a:p>
            <a:pPr lvl="1"/>
            <a:r>
              <a:rPr lang="es-MX" b="1" dirty="0" smtClean="0"/>
              <a:t>Compare Hit </a:t>
            </a:r>
            <a:r>
              <a:rPr lang="es-MX" b="1" dirty="0" err="1" smtClean="0"/>
              <a:t>rates</a:t>
            </a:r>
            <a:r>
              <a:rPr lang="es-MX" b="1" dirty="0" smtClean="0"/>
              <a:t> and F.A. </a:t>
            </a:r>
            <a:r>
              <a:rPr lang="es-MX" b="1" dirty="0" err="1" smtClean="0"/>
              <a:t>rates</a:t>
            </a:r>
            <a:r>
              <a:rPr lang="es-MX" b="1" dirty="0" smtClean="0"/>
              <a:t> </a:t>
            </a:r>
            <a:r>
              <a:rPr lang="es-MX" b="1" dirty="0" err="1" smtClean="0"/>
              <a:t>with</a:t>
            </a:r>
            <a:r>
              <a:rPr lang="es-MX" b="1" dirty="0" smtClean="0"/>
              <a:t> </a:t>
            </a:r>
            <a:r>
              <a:rPr lang="es-MX" b="1" dirty="0" err="1" smtClean="0"/>
              <a:t>two</a:t>
            </a:r>
            <a:r>
              <a:rPr lang="es-MX" b="1" dirty="0" smtClean="0"/>
              <a:t> </a:t>
            </a:r>
            <a:r>
              <a:rPr lang="es-MX" b="1" dirty="0" err="1" smtClean="0"/>
              <a:t>different</a:t>
            </a:r>
            <a:r>
              <a:rPr lang="es-MX" b="1" dirty="0" smtClean="0"/>
              <a:t> t-</a:t>
            </a:r>
            <a:r>
              <a:rPr lang="es-MX" b="1" dirty="0" err="1" smtClean="0"/>
              <a:t>tests</a:t>
            </a:r>
            <a:r>
              <a:rPr lang="es-MX" b="1" dirty="0" smtClean="0"/>
              <a:t>!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3.-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confidence</a:t>
            </a:r>
            <a:r>
              <a:rPr lang="es-MX" dirty="0" smtClean="0"/>
              <a:t> ratings </a:t>
            </a:r>
            <a:r>
              <a:rPr lang="es-MX" dirty="0" err="1" smtClean="0"/>
              <a:t>assigned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4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94" y="702318"/>
            <a:ext cx="3147520" cy="29931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15" y="628183"/>
            <a:ext cx="3206967" cy="304552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22" y="628183"/>
            <a:ext cx="3230638" cy="3054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-13494"/>
            <a:ext cx="5545667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F(A) &lt; F(B) &lt; H(B) &lt; H(A)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7014"/>
            <a:ext cx="3179738" cy="297179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936769"/>
            <a:ext cx="9927533" cy="21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1192"/>
            <a:ext cx="12192000" cy="8879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A)  </a:t>
            </a:r>
            <a:r>
              <a:rPr lang="es-MX" b="1" dirty="0" err="1" smtClean="0">
                <a:solidFill>
                  <a:schemeClr val="bg1"/>
                </a:solidFill>
              </a:rPr>
              <a:t>Replication</a:t>
            </a:r>
            <a:r>
              <a:rPr lang="es-MX" b="1" dirty="0" smtClean="0">
                <a:solidFill>
                  <a:schemeClr val="bg1"/>
                </a:solidFill>
              </a:rPr>
              <a:t> of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analysis</a:t>
            </a:r>
            <a:r>
              <a:rPr lang="es-MX" b="1" dirty="0" smtClean="0">
                <a:solidFill>
                  <a:schemeClr val="bg1"/>
                </a:solidFill>
              </a:rPr>
              <a:t> </a:t>
            </a:r>
            <a:r>
              <a:rPr lang="es-MX" b="1" dirty="0" err="1" smtClean="0">
                <a:solidFill>
                  <a:schemeClr val="bg1"/>
                </a:solidFill>
              </a:rPr>
              <a:t>reported</a:t>
            </a:r>
            <a:r>
              <a:rPr lang="es-MX" b="1" dirty="0" smtClean="0">
                <a:solidFill>
                  <a:schemeClr val="bg1"/>
                </a:solidFill>
              </a:rPr>
              <a:t> in </a:t>
            </a:r>
            <a:r>
              <a:rPr lang="es-MX" b="1" dirty="0" err="1" smtClean="0">
                <a:solidFill>
                  <a:schemeClr val="bg1"/>
                </a:solidFill>
              </a:rPr>
              <a:t>the</a:t>
            </a:r>
            <a:r>
              <a:rPr lang="es-MX" b="1" dirty="0" smtClean="0">
                <a:solidFill>
                  <a:schemeClr val="bg1"/>
                </a:solidFill>
              </a:rPr>
              <a:t> M.E. </a:t>
            </a:r>
            <a:r>
              <a:rPr lang="es-MX" b="1" dirty="0" err="1" smtClean="0">
                <a:solidFill>
                  <a:schemeClr val="bg1"/>
                </a:solidFill>
              </a:rPr>
              <a:t>literature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73487" y="1690688"/>
            <a:ext cx="11589913" cy="494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1.-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/>
              <a:t> 	</a:t>
            </a:r>
            <a:r>
              <a:rPr lang="es-MX" dirty="0" smtClean="0"/>
              <a:t>d’(A) &gt; d’(B)</a:t>
            </a:r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2.- </a:t>
            </a:r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test </a:t>
            </a:r>
            <a:r>
              <a:rPr lang="es-MX" dirty="0" err="1" smtClean="0"/>
              <a:t>the</a:t>
            </a:r>
            <a:r>
              <a:rPr lang="es-MX" dirty="0" smtClean="0"/>
              <a:t> M.E. </a:t>
            </a:r>
            <a:r>
              <a:rPr lang="es-MX" dirty="0" err="1" smtClean="0"/>
              <a:t>pattern</a:t>
            </a:r>
            <a:r>
              <a:rPr lang="es-MX" dirty="0" smtClean="0"/>
              <a:t> of response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3.- </a:t>
            </a:r>
            <a:r>
              <a:rPr lang="es-MX" b="1" dirty="0" err="1" smtClean="0"/>
              <a:t>Comparing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Mean </a:t>
            </a:r>
            <a:r>
              <a:rPr lang="es-MX" b="1" dirty="0" err="1" smtClean="0"/>
              <a:t>confidence</a:t>
            </a:r>
            <a:r>
              <a:rPr lang="es-MX" b="1" dirty="0" smtClean="0"/>
              <a:t> ratings </a:t>
            </a:r>
            <a:r>
              <a:rPr lang="es-MX" b="1" dirty="0" err="1" smtClean="0"/>
              <a:t>assigned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.</a:t>
            </a:r>
          </a:p>
          <a:p>
            <a:pPr lvl="1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81225"/>
            <a:ext cx="8801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1057" y="23590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17" y="4032657"/>
            <a:ext cx="8801100" cy="2495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014"/>
            <a:ext cx="3014437" cy="289629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48" y="667014"/>
            <a:ext cx="2787181" cy="28609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289" y="650461"/>
            <a:ext cx="2819957" cy="2837692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0" y="-13494"/>
            <a:ext cx="5833533" cy="6805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R(</a:t>
            </a:r>
            <a:r>
              <a:rPr lang="es-MX" dirty="0" err="1" smtClean="0">
                <a:solidFill>
                  <a:schemeClr val="bg1"/>
                </a:solidFill>
              </a:rPr>
              <a:t>NoA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NoB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YesB</a:t>
            </a:r>
            <a:r>
              <a:rPr lang="es-MX" dirty="0" smtClean="0">
                <a:solidFill>
                  <a:schemeClr val="bg1"/>
                </a:solidFill>
              </a:rPr>
              <a:t>) &lt; R(</a:t>
            </a:r>
            <a:r>
              <a:rPr lang="es-MX" dirty="0" err="1" smtClean="0">
                <a:solidFill>
                  <a:schemeClr val="bg1"/>
                </a:solidFill>
              </a:rPr>
              <a:t>YesA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966" y="599891"/>
            <a:ext cx="3006834" cy="29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Bayesian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cognitive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models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Introduction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83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Signal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Detection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39" y="1159041"/>
            <a:ext cx="7127001" cy="56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3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184951"/>
            <a:ext cx="9101667" cy="60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" y="301940"/>
            <a:ext cx="5307541" cy="60785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61" y="24895"/>
            <a:ext cx="4648200" cy="346652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82" y="3491419"/>
            <a:ext cx="4627279" cy="32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8467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" y="301940"/>
            <a:ext cx="5307541" cy="60785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27212"/>
            <a:ext cx="5011003" cy="32868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63" y="3341395"/>
            <a:ext cx="4856464" cy="35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3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" y="998784"/>
            <a:ext cx="6121386" cy="44283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6" y="998785"/>
            <a:ext cx="6146081" cy="44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7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33" y="1230313"/>
            <a:ext cx="5875867" cy="42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027906"/>
            <a:ext cx="5588000" cy="40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93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792"/>
            <a:ext cx="6208958" cy="45550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68" y="1462692"/>
            <a:ext cx="5922821" cy="43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/>
        </p:nvSpPr>
        <p:spPr>
          <a:xfrm>
            <a:off x="4851400" y="2058193"/>
            <a:ext cx="6968067" cy="388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Recognition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Memory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38200" y="2133600"/>
            <a:ext cx="3022600" cy="3742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Study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Phase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dirty="0"/>
          </a:p>
          <a:p>
            <a:pPr algn="just"/>
            <a:r>
              <a:rPr lang="es-MX" sz="1500" dirty="0" smtClean="0"/>
              <a:t>Can be </a:t>
            </a:r>
            <a:r>
              <a:rPr lang="es-MX" sz="1500" dirty="0" err="1" smtClean="0"/>
              <a:t>presented</a:t>
            </a:r>
            <a:r>
              <a:rPr lang="es-MX" sz="1500" dirty="0"/>
              <a:t> </a:t>
            </a:r>
            <a:r>
              <a:rPr lang="es-MX" sz="1500" dirty="0" smtClean="0"/>
              <a:t>as…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err="1" smtClean="0"/>
              <a:t>Intentional</a:t>
            </a:r>
            <a:r>
              <a:rPr lang="es-MX" sz="1500" b="1" dirty="0" smtClean="0"/>
              <a:t> </a:t>
            </a:r>
            <a:r>
              <a:rPr lang="es-MX" sz="1500" dirty="0" smtClean="0"/>
              <a:t>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asked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memorize</a:t>
            </a:r>
            <a:r>
              <a:rPr lang="es-MX" sz="1500" dirty="0" smtClean="0"/>
              <a:t>/</a:t>
            </a:r>
            <a:r>
              <a:rPr lang="es-MX" sz="1500" dirty="0" err="1" smtClean="0"/>
              <a:t>study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500" b="1" dirty="0" smtClean="0"/>
              <a:t>Incidental</a:t>
            </a:r>
            <a:r>
              <a:rPr lang="es-MX" sz="1500" dirty="0" smtClean="0"/>
              <a:t> (</a:t>
            </a:r>
            <a:r>
              <a:rPr lang="es-MX" sz="1500" dirty="0" err="1" smtClean="0"/>
              <a:t>participants</a:t>
            </a:r>
            <a:r>
              <a:rPr lang="es-MX" sz="1500" dirty="0" smtClean="0"/>
              <a:t> are </a:t>
            </a:r>
            <a:r>
              <a:rPr lang="es-MX" sz="1500" dirty="0" err="1" smtClean="0"/>
              <a:t>told</a:t>
            </a:r>
            <a:r>
              <a:rPr lang="es-MX" sz="1500" dirty="0" smtClean="0"/>
              <a:t> </a:t>
            </a:r>
            <a:r>
              <a:rPr lang="es-MX" sz="1500" dirty="0" err="1" smtClean="0"/>
              <a:t>to</a:t>
            </a:r>
            <a:r>
              <a:rPr lang="es-MX" sz="1500" dirty="0" smtClean="0"/>
              <a:t> </a:t>
            </a:r>
            <a:r>
              <a:rPr lang="es-MX" sz="1500" dirty="0" err="1" smtClean="0"/>
              <a:t>interact</a:t>
            </a:r>
            <a:r>
              <a:rPr lang="es-MX" sz="1500" dirty="0" smtClean="0"/>
              <a:t> </a:t>
            </a:r>
            <a:r>
              <a:rPr lang="es-MX" sz="1500" dirty="0" err="1" smtClean="0"/>
              <a:t>with</a:t>
            </a:r>
            <a:r>
              <a:rPr lang="es-MX" sz="1500" dirty="0" smtClean="0"/>
              <a:t> </a:t>
            </a:r>
            <a:r>
              <a:rPr lang="es-MX" sz="1500" dirty="0" err="1" smtClean="0"/>
              <a:t>the</a:t>
            </a:r>
            <a:r>
              <a:rPr lang="es-MX" sz="1500" dirty="0" smtClean="0"/>
              <a:t> </a:t>
            </a:r>
            <a:r>
              <a:rPr lang="es-MX" sz="1500" dirty="0" err="1" smtClean="0"/>
              <a:t>stimuli</a:t>
            </a:r>
            <a:r>
              <a:rPr lang="es-MX" sz="1500" dirty="0" smtClean="0"/>
              <a:t>)</a:t>
            </a:r>
            <a:endParaRPr lang="es-MX" sz="15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5190065" y="2258879"/>
            <a:ext cx="2683933" cy="34848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 smtClean="0">
                <a:latin typeface="AR JULIAN" panose="02000000000000000000" pitchFamily="2" charset="0"/>
              </a:rPr>
              <a:t>Recognition</a:t>
            </a:r>
            <a:r>
              <a:rPr lang="es-MX" sz="2800" dirty="0" smtClean="0">
                <a:latin typeface="AR JULIAN" panose="02000000000000000000" pitchFamily="2" charset="0"/>
              </a:rPr>
              <a:t> </a:t>
            </a:r>
            <a:r>
              <a:rPr lang="es-MX" sz="2800" dirty="0" err="1" smtClean="0">
                <a:latin typeface="AR JULIAN" panose="02000000000000000000" pitchFamily="2" charset="0"/>
              </a:rPr>
              <a:t>task</a:t>
            </a:r>
            <a:endParaRPr lang="es-MX" sz="2800" dirty="0" smtClean="0">
              <a:latin typeface="AR JULIAN" panose="02000000000000000000" pitchFamily="2" charset="0"/>
            </a:endParaRPr>
          </a:p>
          <a:p>
            <a:pPr algn="ctr"/>
            <a:endParaRPr lang="es-MX" sz="2800" dirty="0">
              <a:latin typeface="AR JULIAN" panose="02000000000000000000" pitchFamily="2" charset="0"/>
            </a:endParaRPr>
          </a:p>
          <a:p>
            <a:pPr algn="ctr"/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“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Was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this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particular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stimulus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a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part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the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set of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stimuli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previously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s-MX" sz="15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presented</a:t>
            </a:r>
            <a:r>
              <a:rPr lang="es-MX" sz="15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?”</a:t>
            </a:r>
            <a:endParaRPr lang="es-MX" sz="15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12" y="2625653"/>
            <a:ext cx="3449440" cy="2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7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60792"/>
            <a:ext cx="5638800" cy="4134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3581"/>
            <a:ext cx="5957509" cy="43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31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5774"/>
            <a:ext cx="10515600" cy="1325563"/>
          </a:xfrm>
        </p:spPr>
        <p:txBody>
          <a:bodyPr/>
          <a:lstStyle/>
          <a:p>
            <a:r>
              <a:rPr lang="es-MX" dirty="0" err="1" smtClean="0"/>
              <a:t>Experiment</a:t>
            </a:r>
            <a:r>
              <a:rPr lang="es-MX" dirty="0" smtClean="0"/>
              <a:t> No.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589"/>
            <a:ext cx="6008802" cy="43513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7589"/>
            <a:ext cx="6096000" cy="44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87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47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23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71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685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585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782733" cy="1325563"/>
          </a:xfrm>
        </p:spPr>
        <p:txBody>
          <a:bodyPr/>
          <a:lstStyle/>
          <a:p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According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2" y="1326229"/>
            <a:ext cx="11148095" cy="46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3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02871"/>
            <a:ext cx="5343525" cy="2828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1359959"/>
            <a:ext cx="5572125" cy="38671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" y="0"/>
            <a:ext cx="358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There’s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 a single </a:t>
            </a:r>
            <a:r>
              <a:rPr lang="es-MX" dirty="0" err="1" smtClean="0">
                <a:solidFill>
                  <a:schemeClr val="accent1">
                    <a:lumMod val="50000"/>
                  </a:schemeClr>
                </a:solidFill>
              </a:rPr>
              <a:t>criterion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Conector recto 7"/>
          <p:cNvCxnSpPr>
            <a:stCxn id="4" idx="1"/>
            <a:endCxn id="4" idx="3"/>
          </p:cNvCxnSpPr>
          <p:nvPr/>
        </p:nvCxnSpPr>
        <p:spPr>
          <a:xfrm>
            <a:off x="438150" y="3217334"/>
            <a:ext cx="53435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05883" y="3479801"/>
            <a:ext cx="2914650" cy="8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9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3200"/>
            <a:ext cx="5731933" cy="911755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The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Mirror</a:t>
            </a:r>
            <a:r>
              <a:rPr lang="es-MX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s-MX" b="1" dirty="0" err="1" smtClean="0">
                <a:solidFill>
                  <a:schemeClr val="bg1"/>
                </a:solidFill>
                <a:latin typeface="+mn-lt"/>
              </a:rPr>
              <a:t>Effect</a:t>
            </a: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470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365125"/>
            <a:ext cx="11568453" cy="589215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0" y="2997200"/>
            <a:ext cx="6587067" cy="33782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710267" y="5410200"/>
            <a:ext cx="4529666" cy="42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330200" y="5681135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30200" y="5960006"/>
            <a:ext cx="6019800" cy="42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330200" y="6257281"/>
            <a:ext cx="2201333" cy="8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0" y="0"/>
            <a:ext cx="592667" cy="44026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5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 smtClean="0"/>
                  <a:t>So </a:t>
                </a:r>
                <a:r>
                  <a:rPr lang="es-MX" dirty="0" err="1" smtClean="0"/>
                  <a:t>far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we’ve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got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:</a:t>
                </a:r>
              </a:p>
              <a:p>
                <a:pPr marL="514350" indent="-514350" algn="just">
                  <a:buAutoNum type="arabicParenR"/>
                </a:pPr>
                <a:r>
                  <a:rPr lang="es-MX" dirty="0" err="1" smtClean="0"/>
                  <a:t>It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assumed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participants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respond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using</a:t>
                </a:r>
                <a:r>
                  <a:rPr lang="es-MX" dirty="0" smtClean="0"/>
                  <a:t> a single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Thus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order</a:t>
                </a:r>
                <a:r>
                  <a:rPr lang="es-MX" dirty="0" smtClean="0"/>
                  <a:t> of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underlying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).</a:t>
                </a:r>
              </a:p>
              <a:p>
                <a:pPr marL="514350" indent="-514350" algn="just">
                  <a:buAutoNum type="arabicParenR"/>
                </a:pPr>
                <a:endParaRPr lang="es-MX" dirty="0" smtClean="0"/>
              </a:p>
              <a:p>
                <a:pPr marL="0" indent="0" algn="just">
                  <a:buNone/>
                </a:pPr>
                <a:r>
                  <a:rPr lang="es-MX" dirty="0" smtClean="0"/>
                  <a:t> 2)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concentrating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effect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tells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us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four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distributions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tend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ordered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around</a:t>
                </a:r>
                <a:r>
                  <a:rPr lang="es-MX" dirty="0" smtClean="0"/>
                  <a:t> a central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 err="1" smtClean="0"/>
                  <a:t>Therefore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C </a:t>
                </a:r>
                <a:r>
                  <a:rPr lang="es-MX" dirty="0" err="1" smtClean="0"/>
                  <a:t>bias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(</a:t>
                </a:r>
                <a:r>
                  <a:rPr lang="es-MX" dirty="0" err="1" smtClean="0"/>
                  <a:t>distance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between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criterion</a:t>
                </a:r>
                <a:r>
                  <a:rPr lang="es-MX" dirty="0" smtClean="0"/>
                  <a:t> and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neutral </a:t>
                </a:r>
                <a:r>
                  <a:rPr lang="es-MX" dirty="0" err="1" smtClean="0"/>
                  <a:t>point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s-MX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dirty="0" smtClean="0"/>
                  <a:t>) </a:t>
                </a:r>
                <a:r>
                  <a:rPr lang="es-MX" dirty="0" err="1" smtClean="0"/>
                  <a:t>should</a:t>
                </a:r>
                <a:r>
                  <a:rPr lang="es-MX" dirty="0" smtClean="0"/>
                  <a:t> be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same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clases.</a:t>
                </a: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667" y="149754"/>
                <a:ext cx="6324600" cy="6301845"/>
              </a:xfrm>
              <a:blipFill rotWithShape="0">
                <a:blip r:embed="rId2"/>
                <a:stretch>
                  <a:fillRect l="-2025" t="-2227" r="-19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149754"/>
            <a:ext cx="5162167" cy="63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267" y="1533525"/>
            <a:ext cx="2446866" cy="3927475"/>
          </a:xfrm>
        </p:spPr>
        <p:txBody>
          <a:bodyPr>
            <a:normAutofit/>
          </a:bodyPr>
          <a:lstStyle/>
          <a:p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We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apply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Hierarchical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Bayesian</a:t>
            </a:r>
            <a:r>
              <a:rPr lang="es-MX" sz="3500" dirty="0" smtClean="0">
                <a:solidFill>
                  <a:schemeClr val="accent1">
                    <a:lumMod val="50000"/>
                  </a:schemeClr>
                </a:solidFill>
              </a:rPr>
              <a:t> SDT </a:t>
            </a:r>
            <a:r>
              <a:rPr lang="es-MX" sz="3500" dirty="0" err="1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es-MX" sz="3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34" y="111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MX" sz="3500" b="1" dirty="0" err="1" smtClean="0"/>
              <a:t>Which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means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that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for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the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classical</a:t>
            </a:r>
            <a:r>
              <a:rPr lang="es-MX" sz="3500" b="1" dirty="0" smtClean="0"/>
              <a:t> SDT </a:t>
            </a:r>
            <a:r>
              <a:rPr lang="es-MX" sz="3500" b="1" dirty="0" err="1" smtClean="0"/>
              <a:t>binary</a:t>
            </a:r>
            <a:r>
              <a:rPr lang="es-MX" sz="3500" b="1" dirty="0" smtClean="0"/>
              <a:t> </a:t>
            </a:r>
            <a:r>
              <a:rPr lang="es-MX" sz="3500" b="1" dirty="0" err="1" smtClean="0"/>
              <a:t>task</a:t>
            </a:r>
            <a:r>
              <a:rPr lang="es-MX" sz="3500" b="1" dirty="0" smtClean="0"/>
              <a:t>…</a:t>
            </a:r>
            <a:endParaRPr lang="es-MX" sz="35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2014537"/>
            <a:ext cx="53435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78000" y="960103"/>
            <a:ext cx="8306873" cy="540683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0" y="960103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First</a:t>
            </a:r>
            <a:r>
              <a:rPr lang="es-MX" sz="67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Question</a:t>
            </a:r>
            <a:endParaRPr lang="es-MX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277533" y="2734733"/>
            <a:ext cx="750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06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67496"/>
            <a:ext cx="8306873" cy="14802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Method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7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06900"/>
            <a:ext cx="8306873" cy="2663499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MX" sz="6700" b="1" dirty="0" err="1" smtClean="0">
                <a:solidFill>
                  <a:schemeClr val="bg1"/>
                </a:solidFill>
              </a:rPr>
              <a:t>Results</a:t>
            </a:r>
            <a:r>
              <a:rPr lang="es-MX" sz="6700" b="1" dirty="0" smtClean="0">
                <a:solidFill>
                  <a:schemeClr val="bg1"/>
                </a:solidFill>
              </a:rPr>
              <a:t>:</a:t>
            </a:r>
            <a:br>
              <a:rPr lang="es-MX" sz="6700" b="1" dirty="0" smtClean="0">
                <a:solidFill>
                  <a:schemeClr val="bg1"/>
                </a:solidFill>
              </a:rPr>
            </a:br>
            <a:r>
              <a:rPr lang="es-MX" sz="6700" b="1" dirty="0" err="1" smtClean="0">
                <a:solidFill>
                  <a:schemeClr val="bg1"/>
                </a:solidFill>
              </a:rPr>
              <a:t>Did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we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replicate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the</a:t>
            </a:r>
            <a:r>
              <a:rPr lang="es-MX" sz="6700" b="1" dirty="0" smtClean="0">
                <a:solidFill>
                  <a:schemeClr val="bg1"/>
                </a:solidFill>
              </a:rPr>
              <a:t> </a:t>
            </a:r>
            <a:r>
              <a:rPr lang="es-MX" sz="6700" b="1" dirty="0" err="1" smtClean="0">
                <a:solidFill>
                  <a:schemeClr val="bg1"/>
                </a:solidFill>
              </a:rPr>
              <a:t>effect</a:t>
            </a:r>
            <a:r>
              <a:rPr lang="es-MX" sz="6700" b="1" dirty="0" smtClean="0">
                <a:solidFill>
                  <a:schemeClr val="bg1"/>
                </a:solidFill>
              </a:rPr>
              <a:t>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80" y="1806901"/>
            <a:ext cx="3258355" cy="2604101"/>
          </a:xfrm>
          <a:prstGeom prst="rect">
            <a:avLst/>
          </a:prstGeom>
        </p:spPr>
      </p:pic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40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1080</Words>
  <Application>Microsoft Office PowerPoint</Application>
  <PresentationFormat>Panorámica</PresentationFormat>
  <Paragraphs>139</Paragraphs>
  <Slides>57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5" baseType="lpstr">
      <vt:lpstr>AR JULIAN</vt:lpstr>
      <vt:lpstr>Arial</vt:lpstr>
      <vt:lpstr>Arial Black</vt:lpstr>
      <vt:lpstr>Arial Rounded MT Bold</vt:lpstr>
      <vt:lpstr>Calibri</vt:lpstr>
      <vt:lpstr>Calibri Light</vt:lpstr>
      <vt:lpstr>Cambria Math</vt:lpstr>
      <vt:lpstr>Tema de Office</vt:lpstr>
      <vt:lpstr> Bayesian cognitive and statistical modeling applied to Signal Detection Theory and the Mirror Effect in a perceptual task  </vt:lpstr>
      <vt:lpstr>Introduction</vt:lpstr>
      <vt:lpstr>Signal Detection Theory</vt:lpstr>
      <vt:lpstr>Recognition Memory</vt:lpstr>
      <vt:lpstr>The Mirror Effect</vt:lpstr>
      <vt:lpstr>Which means that for the classical SDT binary task…</vt:lpstr>
      <vt:lpstr>First Question</vt:lpstr>
      <vt:lpstr>Method</vt:lpstr>
      <vt:lpstr>Results: Did we replicate the effect?</vt:lpstr>
      <vt:lpstr>A)  Replication of the analysis reported in the M.E. literature</vt:lpstr>
      <vt:lpstr>A)  Replication of the analysis reported in the M.E. literature</vt:lpstr>
      <vt:lpstr>A)  Replication of the analysis reported in the M.E. literature</vt:lpstr>
      <vt:lpstr>Making sure d’(A) &gt; d’(B)</vt:lpstr>
      <vt:lpstr>A)  Replication of the analysis reported in the M.E. literature</vt:lpstr>
      <vt:lpstr> </vt:lpstr>
      <vt:lpstr>A)  Replication of the analysis reported in the M.E. literature</vt:lpstr>
      <vt:lpstr> </vt:lpstr>
      <vt:lpstr>Bayesian cognitive models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Experiment No.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Bayesian hierarchical cognitive modeling of our data</vt:lpstr>
      <vt:lpstr>According to this article:</vt:lpstr>
      <vt:lpstr> </vt:lpstr>
      <vt:lpstr>Presentación de PowerPoint</vt:lpstr>
      <vt:lpstr> </vt:lpstr>
      <vt:lpstr>We apply a Hierarchical Bayesian SDT model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107</cp:revision>
  <dcterms:created xsi:type="dcterms:W3CDTF">2019-04-16T19:40:50Z</dcterms:created>
  <dcterms:modified xsi:type="dcterms:W3CDTF">2019-06-08T18:55:47Z</dcterms:modified>
</cp:coreProperties>
</file>