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02" r:id="rId3"/>
    <p:sldId id="316" r:id="rId4"/>
    <p:sldId id="317" r:id="rId5"/>
    <p:sldId id="303" r:id="rId6"/>
    <p:sldId id="304" r:id="rId7"/>
    <p:sldId id="313" r:id="rId8"/>
    <p:sldId id="305" r:id="rId9"/>
    <p:sldId id="306" r:id="rId10"/>
    <p:sldId id="386" r:id="rId11"/>
    <p:sldId id="388" r:id="rId12"/>
    <p:sldId id="394" r:id="rId13"/>
    <p:sldId id="395" r:id="rId14"/>
    <p:sldId id="397" r:id="rId15"/>
    <p:sldId id="399" r:id="rId16"/>
    <p:sldId id="328" r:id="rId17"/>
    <p:sldId id="329" r:id="rId18"/>
    <p:sldId id="336" r:id="rId19"/>
    <p:sldId id="337" r:id="rId20"/>
    <p:sldId id="398" r:id="rId21"/>
    <p:sldId id="400" r:id="rId22"/>
    <p:sldId id="402" r:id="rId23"/>
    <p:sldId id="403" r:id="rId24"/>
    <p:sldId id="404" r:id="rId25"/>
    <p:sldId id="406" r:id="rId26"/>
    <p:sldId id="407" r:id="rId27"/>
    <p:sldId id="411" r:id="rId28"/>
    <p:sldId id="342" r:id="rId29"/>
    <p:sldId id="350" r:id="rId30"/>
    <p:sldId id="261" r:id="rId31"/>
    <p:sldId id="355" r:id="rId32"/>
    <p:sldId id="358" r:id="rId33"/>
    <p:sldId id="367" r:id="rId34"/>
    <p:sldId id="378" r:id="rId35"/>
    <p:sldId id="379" r:id="rId36"/>
    <p:sldId id="382" r:id="rId37"/>
    <p:sldId id="381" r:id="rId38"/>
    <p:sldId id="383" r:id="rId39"/>
    <p:sldId id="384" r:id="rId40"/>
    <p:sldId id="417" r:id="rId41"/>
    <p:sldId id="418" r:id="rId42"/>
    <p:sldId id="413" r:id="rId43"/>
    <p:sldId id="419" r:id="rId44"/>
    <p:sldId id="420" r:id="rId45"/>
    <p:sldId id="421" r:id="rId46"/>
    <p:sldId id="422" r:id="rId47"/>
    <p:sldId id="428" r:id="rId48"/>
    <p:sldId id="429" r:id="rId49"/>
    <p:sldId id="430" r:id="rId50"/>
    <p:sldId id="431" r:id="rId5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D01FE12-A965-4525-BDBF-93884A864643}">
          <p14:sldIdLst>
            <p14:sldId id="256"/>
            <p14:sldId id="302"/>
            <p14:sldId id="316"/>
            <p14:sldId id="317"/>
            <p14:sldId id="303"/>
            <p14:sldId id="304"/>
            <p14:sldId id="313"/>
            <p14:sldId id="305"/>
            <p14:sldId id="306"/>
            <p14:sldId id="386"/>
            <p14:sldId id="388"/>
            <p14:sldId id="394"/>
            <p14:sldId id="395"/>
            <p14:sldId id="397"/>
            <p14:sldId id="399"/>
            <p14:sldId id="328"/>
            <p14:sldId id="329"/>
            <p14:sldId id="336"/>
            <p14:sldId id="337"/>
            <p14:sldId id="398"/>
          </p14:sldIdLst>
        </p14:section>
        <p14:section name="Sección sin título" id="{7CA406D2-956D-443A-B688-384BB9F46E3A}">
          <p14:sldIdLst>
            <p14:sldId id="400"/>
            <p14:sldId id="402"/>
            <p14:sldId id="403"/>
            <p14:sldId id="404"/>
            <p14:sldId id="406"/>
            <p14:sldId id="407"/>
            <p14:sldId id="411"/>
            <p14:sldId id="342"/>
            <p14:sldId id="350"/>
            <p14:sldId id="261"/>
            <p14:sldId id="355"/>
            <p14:sldId id="358"/>
            <p14:sldId id="367"/>
            <p14:sldId id="378"/>
            <p14:sldId id="379"/>
            <p14:sldId id="382"/>
            <p14:sldId id="381"/>
            <p14:sldId id="383"/>
            <p14:sldId id="384"/>
            <p14:sldId id="417"/>
            <p14:sldId id="418"/>
            <p14:sldId id="413"/>
            <p14:sldId id="419"/>
            <p14:sldId id="420"/>
            <p14:sldId id="421"/>
            <p14:sldId id="422"/>
            <p14:sldId id="428"/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78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28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77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41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49.png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53.png"/><Relationship Id="rId5" Type="http://schemas.openxmlformats.org/officeDocument/2006/relationships/image" Target="../media/image33.png"/><Relationship Id="rId10" Type="http://schemas.openxmlformats.org/officeDocument/2006/relationships/image" Target="../media/image52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41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3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2044308"/>
          </a:xfrm>
        </p:spPr>
        <p:txBody>
          <a:bodyPr/>
          <a:lstStyle/>
          <a:p>
            <a:br>
              <a:rPr lang="es-MX" b="1" dirty="0"/>
            </a:br>
            <a:r>
              <a:rPr lang="es-MX" b="1" dirty="0"/>
              <a:t>Inferencia Probabilística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F62098F-1D15-404F-9D03-494903233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/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MX" sz="6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>
            <a:extLst>
              <a:ext uri="{FF2B5EF4-FFF2-40B4-BE49-F238E27FC236}">
                <a16:creationId xmlns:a16="http://schemas.microsoft.com/office/drawing/2014/main" id="{9572DA7B-DE11-426B-963E-819BD620E273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634B329-567F-472C-9E02-CD38E74A7ECC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1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896013" y="365125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Conjunto de los números 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10032615" y="16138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Conjunto de los números primos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3498F7-61E5-4BC8-B9FE-60917CC45884}"/>
              </a:ext>
            </a:extLst>
          </p:cNvPr>
          <p:cNvSpPr txBox="1"/>
          <p:nvPr/>
        </p:nvSpPr>
        <p:spPr>
          <a:xfrm>
            <a:off x="5328081" y="2436118"/>
            <a:ext cx="153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Conjunto de los números que son </a:t>
            </a:r>
            <a:r>
              <a:rPr lang="es-MX" dirty="0">
                <a:solidFill>
                  <a:srgbClr val="FF0000"/>
                </a:solidFill>
              </a:rPr>
              <a:t>pares</a:t>
            </a:r>
            <a:r>
              <a:rPr lang="es-MX" dirty="0"/>
              <a:t> y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</p:spTree>
    <p:extLst>
      <p:ext uri="{BB962C8B-B14F-4D97-AF65-F5344CB8AC3E}">
        <p14:creationId xmlns:p14="http://schemas.microsoft.com/office/powerpoint/2010/main" val="7884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7C7478A-0EAF-44CA-A776-29881694E50D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C953DD5-9BCF-4F8C-9FF5-47ABC2FB4CF2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E71E1C1-DFE8-405A-A1F8-D9D7E2633E0F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2320049-EF52-4250-A388-39F8CEC8B6D1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CC7DE0F-FDB6-4E9E-9BD8-FD0144C73E34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8E68CF9-821F-4FBE-B73B-A8C3B7F8BB82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DFCC4F2-73B8-43B5-AB00-CC1057CB306A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A389980-4A8D-4132-8EAD-6DBCFD9A8967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29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2157E61-78A1-493E-B7D2-82DDFC7905AC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3155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0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042809" y="668336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P(Pares)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P(Primos)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𝑷𝒂𝒓𝒆𝒔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𝑷𝒓𝒊𝒎𝒐𝒔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blipFill>
                <a:blip r:embed="rId2"/>
                <a:stretch>
                  <a:fillRect l="-2254" t="-4444" r="-4789" b="-444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29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767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319F622-715B-491C-8925-B675232B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1" dirty="0"/>
                  <a:t>Probabilidad: </a:t>
                </a:r>
                <a:r>
                  <a:rPr lang="es-MX" dirty="0"/>
                  <a:t>Un número real del 0 al 1 que indica qué tan probable es que un evento X ocurra.</a:t>
                </a:r>
                <a:endParaRPr lang="es-MX" b="1" dirty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b="1" dirty="0"/>
                  <a:t>Probabilidad conjunta: </a:t>
                </a:r>
                <a:r>
                  <a:rPr lang="es-MX" dirty="0"/>
                  <a:t>Indica la probabilidad de que </a:t>
                </a:r>
                <a:r>
                  <a:rPr lang="es-MX" b="1" dirty="0"/>
                  <a:t>dos eventos</a:t>
                </a:r>
                <a:r>
                  <a:rPr lang="es-MX" dirty="0"/>
                  <a:t> ocurran de manera simultánea.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6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condicional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74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CE483-0BA5-4657-9A84-EB87A19D5381}"/>
              </a:ext>
            </a:extLst>
          </p:cNvPr>
          <p:cNvSpPr txBox="1"/>
          <p:nvPr/>
        </p:nvSpPr>
        <p:spPr>
          <a:xfrm>
            <a:off x="2547891" y="4296792"/>
            <a:ext cx="5903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chemeClr val="accent1">
                    <a:lumMod val="75000"/>
                  </a:schemeClr>
                </a:solidFill>
              </a:rPr>
              <a:t>p(Zurdo) = .08 </a:t>
            </a:r>
          </a:p>
        </p:txBody>
      </p:sp>
      <p:pic>
        <p:nvPicPr>
          <p:cNvPr id="8" name="Picture 2" descr="Resultado de imagen para chico escuela">
            <a:extLst>
              <a:ext uri="{FF2B5EF4-FFF2-40B4-BE49-F238E27FC236}">
                <a16:creationId xmlns:a16="http://schemas.microsoft.com/office/drawing/2014/main" id="{16849D7E-7876-4E10-8E79-BB8982C4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44109" y="2905691"/>
            <a:ext cx="1853375" cy="278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chico escuela">
            <a:extLst>
              <a:ext uri="{FF2B5EF4-FFF2-40B4-BE49-F238E27FC236}">
                <a16:creationId xmlns:a16="http://schemas.microsoft.com/office/drawing/2014/main" id="{D0E18F4A-F3B6-4A1C-9C21-A1BBEDE3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78" y="3713209"/>
            <a:ext cx="1931069" cy="28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36" y="2659682"/>
            <a:ext cx="1455309" cy="218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chico escuela">
            <a:extLst>
              <a:ext uri="{FF2B5EF4-FFF2-40B4-BE49-F238E27FC236}">
                <a16:creationId xmlns:a16="http://schemas.microsoft.com/office/drawing/2014/main" id="{BDDBF42F-CBB5-4D47-B227-BEACE55D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58682" y="2659682"/>
            <a:ext cx="1455309" cy="218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63926BB-F9AF-4891-B402-F2967970F60B}"/>
              </a:ext>
            </a:extLst>
          </p:cNvPr>
          <p:cNvSpPr txBox="1"/>
          <p:nvPr/>
        </p:nvSpPr>
        <p:spPr>
          <a:xfrm>
            <a:off x="436098" y="5377552"/>
            <a:ext cx="5352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</a:t>
            </a:r>
            <a:r>
              <a:rPr lang="es-MX" b="1" dirty="0"/>
              <a:t>Escribe con la mano </a:t>
            </a:r>
            <a:r>
              <a:rPr lang="es-MX" b="1" u="sng" dirty="0"/>
              <a:t>izquierda</a:t>
            </a:r>
            <a:r>
              <a:rPr lang="es-MX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08E3F0-E0D3-4E70-A427-FC0B8CECAB10}"/>
              </a:ext>
            </a:extLst>
          </p:cNvPr>
          <p:cNvSpPr txBox="1"/>
          <p:nvPr/>
        </p:nvSpPr>
        <p:spPr>
          <a:xfrm>
            <a:off x="6552382" y="5325978"/>
            <a:ext cx="5352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</a:t>
            </a:r>
            <a:r>
              <a:rPr lang="es-MX" b="1" dirty="0"/>
              <a:t>Escribe con mano </a:t>
            </a:r>
            <a:r>
              <a:rPr lang="es-MX" b="1" u="sng" dirty="0"/>
              <a:t>derecha</a:t>
            </a:r>
            <a:r>
              <a:rPr lang="es-MX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DF93EC-33BB-43B8-9F09-001C32807FC1}"/>
              </a:ext>
            </a:extLst>
          </p:cNvPr>
          <p:cNvSpPr txBox="1"/>
          <p:nvPr/>
        </p:nvSpPr>
        <p:spPr>
          <a:xfrm>
            <a:off x="2432126" y="5949936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8B0359-4AEF-44AD-9088-D2089F009253}"/>
              </a:ext>
            </a:extLst>
          </p:cNvPr>
          <p:cNvSpPr txBox="1"/>
          <p:nvPr/>
        </p:nvSpPr>
        <p:spPr>
          <a:xfrm>
            <a:off x="8461544" y="5843340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&lt;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01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br>
              <a:rPr lang="es-MX" dirty="0"/>
            </a:b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p(B)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34649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7283245" y="3421626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 miércoles</a:t>
            </a:r>
          </a:p>
        </p:txBody>
      </p:sp>
      <p:sp>
        <p:nvSpPr>
          <p:cNvPr id="13" name="12 Elipse"/>
          <p:cNvSpPr/>
          <p:nvPr/>
        </p:nvSpPr>
        <p:spPr>
          <a:xfrm>
            <a:off x="7595419" y="4591665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</p:spTree>
    <p:extLst>
      <p:ext uri="{BB962C8B-B14F-4D97-AF65-F5344CB8AC3E}">
        <p14:creationId xmlns:p14="http://schemas.microsoft.com/office/powerpoint/2010/main" val="34501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AB2FFEAD-34DB-4538-B7E1-27B3F22A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E2790A7-B945-4108-B676-1C07CBBA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2" y="4241193"/>
            <a:ext cx="3194374" cy="62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3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conjunta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9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Eventos independientes</a:t>
            </a:r>
            <a:endParaRPr lang="es-MX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/>
              <a:t>p(A|B) = p(A)</a:t>
            </a:r>
            <a:endParaRPr lang="es-MX" dirty="0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16872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|B) </a:t>
            </a:r>
            <a:r>
              <a:rPr lang="es-MX" dirty="0">
                <a:solidFill>
                  <a:srgbClr val="FF0000"/>
                </a:solidFill>
              </a:rPr>
              <a:t>=</a:t>
            </a:r>
            <a:r>
              <a:rPr lang="es-MX" dirty="0"/>
              <a:t> 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)</a:t>
            </a:r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6BFED26-ED12-49D3-A256-5316C100237C}"/>
              </a:ext>
            </a:extLst>
          </p:cNvPr>
          <p:cNvSpPr/>
          <p:nvPr/>
        </p:nvSpPr>
        <p:spPr>
          <a:xfrm>
            <a:off x="8558074" y="4731798"/>
            <a:ext cx="2795726" cy="106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3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s-MX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s-MX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808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B728A67B-FC1B-45D8-B9B9-B22956A1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29" y="3508589"/>
            <a:ext cx="3843567" cy="599863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F8FA1456-D286-4BD0-A2E1-579DDEDBD33D}"/>
              </a:ext>
            </a:extLst>
          </p:cNvPr>
          <p:cNvSpPr/>
          <p:nvPr/>
        </p:nvSpPr>
        <p:spPr>
          <a:xfrm>
            <a:off x="6229539" y="2654423"/>
            <a:ext cx="585926" cy="2308194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7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dirty="0"/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A317C-2BFE-4025-BE89-2C68D39237E5}"/>
              </a:ext>
            </a:extLst>
          </p:cNvPr>
          <p:cNvSpPr txBox="1"/>
          <p:nvPr/>
        </p:nvSpPr>
        <p:spPr>
          <a:xfrm>
            <a:off x="5663953" y="5140171"/>
            <a:ext cx="62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¿Por qué?</a:t>
            </a:r>
          </a:p>
          <a:p>
            <a:r>
              <a:rPr lang="es-MX" dirty="0"/>
              <a:t>Ser feminista y ser cajera de banco son eventos </a:t>
            </a:r>
            <a:r>
              <a:rPr lang="es-MX" b="1" dirty="0"/>
              <a:t>independientes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/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e>
                    </m:d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7C6A7115-4E4B-4C3F-8209-4908A7A3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1" y="6300158"/>
            <a:ext cx="2583401" cy="4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ABC7878-0DA3-4952-99B3-CF463A3D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6 Título">
            <a:extLst>
              <a:ext uri="{FF2B5EF4-FFF2-40B4-BE49-F238E27FC236}">
                <a16:creationId xmlns:a16="http://schemas.microsoft.com/office/drawing/2014/main" id="{12B70D54-25C3-4237-A2FD-67913B8B18B3}"/>
              </a:ext>
            </a:extLst>
          </p:cNvPr>
          <p:cNvSpPr txBox="1">
            <a:spLocks/>
          </p:cNvSpPr>
          <p:nvPr/>
        </p:nvSpPr>
        <p:spPr>
          <a:xfrm rot="2012329">
            <a:off x="8664046" y="4327508"/>
            <a:ext cx="3573342" cy="8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¡Teorema de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6697A280-766E-4C10-A0E8-781BE28ED08D}"/>
              </a:ext>
            </a:extLst>
          </p:cNvPr>
          <p:cNvSpPr/>
          <p:nvPr/>
        </p:nvSpPr>
        <p:spPr>
          <a:xfrm rot="16713156">
            <a:off x="6856718" y="3319577"/>
            <a:ext cx="181784" cy="32391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AE47EE8-8AB8-444C-89C9-FDFC18C9999E}"/>
              </a:ext>
            </a:extLst>
          </p:cNvPr>
          <p:cNvSpPr/>
          <p:nvPr/>
        </p:nvSpPr>
        <p:spPr>
          <a:xfrm>
            <a:off x="6611815" y="182880"/>
            <a:ext cx="3127496" cy="1069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08BCB73-DEBC-4748-80BE-ED9E2016352B}"/>
              </a:ext>
            </a:extLst>
          </p:cNvPr>
          <p:cNvSpPr/>
          <p:nvPr/>
        </p:nvSpPr>
        <p:spPr>
          <a:xfrm rot="10800000">
            <a:off x="8102805" y="2847340"/>
            <a:ext cx="1176611" cy="48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37EF22B-F3CB-435F-A44D-F4AC5FDEEC19}"/>
              </a:ext>
            </a:extLst>
          </p:cNvPr>
          <p:cNvSpPr/>
          <p:nvPr/>
        </p:nvSpPr>
        <p:spPr>
          <a:xfrm>
            <a:off x="5627077" y="2630658"/>
            <a:ext cx="1505243" cy="79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6561D6A-1A6C-4356-9B07-991A7F759525}"/>
              </a:ext>
            </a:extLst>
          </p:cNvPr>
          <p:cNvSpPr/>
          <p:nvPr/>
        </p:nvSpPr>
        <p:spPr>
          <a:xfrm rot="13541696">
            <a:off x="4524732" y="2151671"/>
            <a:ext cx="1716258" cy="3394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12CF464-A384-407B-B233-B2E4667B4D46}"/>
              </a:ext>
            </a:extLst>
          </p:cNvPr>
          <p:cNvSpPr/>
          <p:nvPr/>
        </p:nvSpPr>
        <p:spPr>
          <a:xfrm rot="10800000">
            <a:off x="8102804" y="4155764"/>
            <a:ext cx="1176611" cy="48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9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  <p:bldP spid="12" grpId="0"/>
      <p:bldP spid="7" grpId="0" animBg="1"/>
      <p:bldP spid="7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 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evidencia, con independencia de su relación con A.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6 Elipse">
            <a:extLst>
              <a:ext uri="{FF2B5EF4-FFF2-40B4-BE49-F238E27FC236}">
                <a16:creationId xmlns:a16="http://schemas.microsoft.com/office/drawing/2014/main" id="{425C0D0B-2611-470C-9BFD-68D278676942}"/>
              </a:ext>
            </a:extLst>
          </p:cNvPr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8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probable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6833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</a:t>
            </a:r>
            <a:r>
              <a:rPr lang="es-ES" sz="3500" b="1" dirty="0"/>
              <a:t>actualización constante </a:t>
            </a:r>
            <a:r>
              <a:rPr lang="es-ES" sz="3500" dirty="0"/>
              <a:t>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Al salir la primer maleta, esta se ve como la tuya. Varias personas comienzan a hacer ademán de recogerla, pero, ¿Cuál es la probabilidad de que de hecho sea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tu maleta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4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4531377-0AAD-4D97-B2C2-F7CA30B86609}"/>
              </a:ext>
            </a:extLst>
          </p:cNvPr>
          <p:cNvSpPr/>
          <p:nvPr/>
        </p:nvSpPr>
        <p:spPr>
          <a:xfrm>
            <a:off x="838200" y="5387926"/>
            <a:ext cx="371622" cy="789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387BF21-5408-4C68-8A91-2B06F4CA5C05}"/>
              </a:ext>
            </a:extLst>
          </p:cNvPr>
          <p:cNvSpPr/>
          <p:nvPr/>
        </p:nvSpPr>
        <p:spPr>
          <a:xfrm>
            <a:off x="1209822" y="5387926"/>
            <a:ext cx="371622" cy="6471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9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16" y="1506257"/>
            <a:ext cx="4880757" cy="1349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</a:t>
                </a:r>
              </a:p>
              <a:p>
                <a:pPr marL="0" indent="0" algn="ctr">
                  <a:buNone/>
                </a:pP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</a:t>
                </a:r>
              </a:p>
              <a:p>
                <a:pPr marL="0" indent="0" algn="ctr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  <a:blipFill>
                <a:blip r:embed="rId5"/>
                <a:stretch>
                  <a:fillRect l="-787" t="-2956" b="-19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 Probabilidad general + </a:t>
                </a:r>
                <a:r>
                  <a:rPr lang="es-MX" sz="2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sabiendo que 				mi maleta de hecho está ahí</a:t>
                </a:r>
                <a:endParaRPr lang="es-MX" sz="2200" b="1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787" t="-36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80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C4E0B3-8FF1-4CD9-BF91-017A6EEA21A1}"/>
              </a:ext>
            </a:extLst>
          </p:cNvPr>
          <p:cNvSpPr txBox="1"/>
          <p:nvPr/>
        </p:nvSpPr>
        <p:spPr>
          <a:xfrm>
            <a:off x="838200" y="2192784"/>
            <a:ext cx="101249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La probabilidad de que la evidencia acompañe a cualquier estado posible del mundo.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62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Hay un 0.05 de probabilidad de que si yo tomo una maleta al azar de este montón, sea el mismo modelo que mi maleta.</a:t>
            </a:r>
          </a:p>
        </p:txBody>
      </p:sp>
    </p:spTree>
    <p:extLst>
      <p:ext uri="{BB962C8B-B14F-4D97-AF65-F5344CB8AC3E}">
        <p14:creationId xmlns:p14="http://schemas.microsoft.com/office/powerpoint/2010/main" val="331296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00676D3-FD7B-4E18-8935-19FE697E6449}"/>
              </a:ext>
            </a:extLst>
          </p:cNvPr>
          <p:cNvSpPr/>
          <p:nvPr/>
        </p:nvSpPr>
        <p:spPr>
          <a:xfrm>
            <a:off x="1846555" y="2885243"/>
            <a:ext cx="958789" cy="852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939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La probabilidad </a:t>
            </a:r>
            <a:r>
              <a:rPr lang="es-MX" b="1" u="sng" dirty="0"/>
              <a:t>ha incrementado un poco</a:t>
            </a:r>
            <a:r>
              <a:rPr lang="es-MX" b="1" dirty="0"/>
              <a:t> dado que sé por seguro que una de las maletas es mía y tiene que ser del mismo modelo.</a:t>
            </a:r>
          </a:p>
        </p:txBody>
      </p:sp>
    </p:spTree>
    <p:extLst>
      <p:ext uri="{BB962C8B-B14F-4D97-AF65-F5344CB8AC3E}">
        <p14:creationId xmlns:p14="http://schemas.microsoft.com/office/powerpoint/2010/main" val="278491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Marcador de contenido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</p:spPr>
            <p:txBody>
              <a:bodyPr/>
              <a:lstStyle/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0.049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=0.059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DB2AF5E-0D69-45FB-9D97-ED074D875B58}"/>
              </a:ext>
            </a:extLst>
          </p:cNvPr>
          <p:cNvSpPr/>
          <p:nvPr/>
        </p:nvSpPr>
        <p:spPr>
          <a:xfrm>
            <a:off x="5767754" y="2222695"/>
            <a:ext cx="675249" cy="7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/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′∩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∩)</m:t>
                      </m:r>
                    </m:oMath>
                  </m:oMathPara>
                </a14:m>
                <a:endParaRPr lang="es-MX" sz="35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/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/>
                          </a:rPr>
                          <m:t>𝐴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/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0536DF92-FE3F-44B1-B4CD-994BE990CE1F}"/>
              </a:ext>
            </a:extLst>
          </p:cNvPr>
          <p:cNvSpPr/>
          <p:nvPr/>
        </p:nvSpPr>
        <p:spPr>
          <a:xfrm>
            <a:off x="8373445" y="160938"/>
            <a:ext cx="3370973" cy="9833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3310A42-DA74-4289-BB31-FDC26DD33998}"/>
              </a:ext>
            </a:extLst>
          </p:cNvPr>
          <p:cNvSpPr/>
          <p:nvPr/>
        </p:nvSpPr>
        <p:spPr>
          <a:xfrm>
            <a:off x="9791114" y="230188"/>
            <a:ext cx="8581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1CA34CE-8B10-4867-AC4F-112CC53CA3EF}"/>
              </a:ext>
            </a:extLst>
          </p:cNvPr>
          <p:cNvSpPr/>
          <p:nvPr/>
        </p:nvSpPr>
        <p:spPr>
          <a:xfrm>
            <a:off x="8610600" y="230188"/>
            <a:ext cx="2848665" cy="414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2E39EC3-0652-458A-BD6E-B31873B9E295}"/>
              </a:ext>
            </a:extLst>
          </p:cNvPr>
          <p:cNvSpPr/>
          <p:nvPr/>
        </p:nvSpPr>
        <p:spPr>
          <a:xfrm>
            <a:off x="9791114" y="658574"/>
            <a:ext cx="1668151" cy="41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/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/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>
            <a:extLst>
              <a:ext uri="{FF2B5EF4-FFF2-40B4-BE49-F238E27FC236}">
                <a16:creationId xmlns:a16="http://schemas.microsoft.com/office/drawing/2014/main" id="{F70BD07F-0771-4909-BBCE-02EC92118773}"/>
              </a:ext>
            </a:extLst>
          </p:cNvPr>
          <p:cNvSpPr/>
          <p:nvPr/>
        </p:nvSpPr>
        <p:spPr>
          <a:xfrm>
            <a:off x="3615397" y="2982351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878491-24F8-4356-9DD6-0FB1BA581124}"/>
              </a:ext>
            </a:extLst>
          </p:cNvPr>
          <p:cNvSpPr/>
          <p:nvPr/>
        </p:nvSpPr>
        <p:spPr>
          <a:xfrm>
            <a:off x="3615397" y="3835799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AF5D95-AE52-4E66-9B6B-A80D314048F4}"/>
              </a:ext>
            </a:extLst>
          </p:cNvPr>
          <p:cNvSpPr/>
          <p:nvPr/>
        </p:nvSpPr>
        <p:spPr>
          <a:xfrm>
            <a:off x="5894363" y="3027019"/>
            <a:ext cx="2479082" cy="7289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63B9180-BC17-4A5A-89E2-D18B71BC5ABE}"/>
              </a:ext>
            </a:extLst>
          </p:cNvPr>
          <p:cNvSpPr/>
          <p:nvPr/>
        </p:nvSpPr>
        <p:spPr>
          <a:xfrm>
            <a:off x="5411613" y="3913468"/>
            <a:ext cx="2142738" cy="5941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/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∗(0.01))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/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(0.99))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blipFill>
                <a:blip r:embed="rId11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1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6" grpId="0"/>
      <p:bldP spid="7" grpId="0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</a:t>
            </a:r>
            <a:r>
              <a:rPr lang="es-MX" b="1" u="sng" dirty="0">
                <a:solidFill>
                  <a:srgbClr val="FF0000"/>
                </a:solidFill>
              </a:rPr>
              <a:t>probable</a:t>
            </a:r>
            <a:r>
              <a:rPr lang="es-MX" b="1" u="sng" dirty="0"/>
              <a:t> es que ocurra un evento X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D0FC7E-18E6-4162-B8F8-76AE820E8FB3}"/>
              </a:ext>
            </a:extLst>
          </p:cNvPr>
          <p:cNvSpPr txBox="1"/>
          <p:nvPr/>
        </p:nvSpPr>
        <p:spPr>
          <a:xfrm>
            <a:off x="3338004" y="3018408"/>
            <a:ext cx="53798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clásica (Equiprobabilidad)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frecuentista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subjetiva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axiomática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22220937-DA43-4ADC-9134-773BDBA4AB35}"/>
              </a:ext>
            </a:extLst>
          </p:cNvPr>
          <p:cNvSpPr/>
          <p:nvPr/>
        </p:nvSpPr>
        <p:spPr>
          <a:xfrm>
            <a:off x="4527612" y="2130641"/>
            <a:ext cx="426128" cy="8877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6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67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</a:t>
                </a:r>
                <a:r>
                  <a:rPr lang="es-MX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0.059</a:t>
                </a:r>
                <a:endParaRPr lang="es-MX" sz="2200" b="1" dirty="0">
                  <a:solidFill>
                    <a:srgbClr val="FF000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660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/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/>
              <p:nvPr/>
            </p:nvSpPr>
            <p:spPr>
              <a:xfrm>
                <a:off x="7998771" y="1702138"/>
                <a:ext cx="203247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(0.01)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(0.059)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71" y="1702138"/>
                <a:ext cx="2032479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/>
              <p:nvPr/>
            </p:nvSpPr>
            <p:spPr>
              <a:xfrm>
                <a:off x="6351035" y="2636844"/>
                <a:ext cx="275306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0.059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.1694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35" y="2636844"/>
                <a:ext cx="2753061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/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/>
              <p:nvPr/>
            </p:nvSpPr>
            <p:spPr>
              <a:xfrm>
                <a:off x="8221823" y="4104672"/>
                <a:ext cx="23971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(0.05)(0.99)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(0.059)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23" y="4104672"/>
                <a:ext cx="2397131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/>
              <p:nvPr/>
            </p:nvSpPr>
            <p:spPr>
              <a:xfrm>
                <a:off x="5765737" y="5383147"/>
                <a:ext cx="281968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0.049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0.059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.8389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37" y="5383147"/>
                <a:ext cx="2819683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06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5" grpId="0"/>
      <p:bldP spid="17" grpId="0"/>
      <p:bldP spid="18" grpId="0"/>
      <p:bldP spid="20" grpId="0"/>
      <p:bldP spid="21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</a:t>
            </a:r>
            <a:r>
              <a:rPr lang="es-ES" sz="3500" b="1" dirty="0"/>
              <a:t>actualización constante </a:t>
            </a:r>
            <a:r>
              <a:rPr lang="es-ES" sz="3500" dirty="0"/>
              <a:t>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9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7030A0"/>
                </a:solidFill>
              </a:rPr>
              <a:t>Continúas esperando, </a:t>
            </a:r>
            <a:r>
              <a:rPr lang="es-MX" b="1" dirty="0">
                <a:solidFill>
                  <a:srgbClr val="7030A0"/>
                </a:solidFill>
              </a:rPr>
              <a:t>ya sólo quedan 15 maletas por salir. ¿Cuál es la probabilidad de que, si la maleta número 86 se ve igual a la tuya, sea la tuya?</a:t>
            </a:r>
          </a:p>
        </p:txBody>
      </p:sp>
    </p:spTree>
    <p:extLst>
      <p:ext uri="{BB962C8B-B14F-4D97-AF65-F5344CB8AC3E}">
        <p14:creationId xmlns:p14="http://schemas.microsoft.com/office/powerpoint/2010/main" val="17636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4543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16" y="1506257"/>
            <a:ext cx="4880757" cy="1349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=0.0666</m:t>
                      </m:r>
                    </m:oMath>
                  </m:oMathPara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</a:t>
                </a:r>
              </a:p>
              <a:p>
                <a:pPr marL="0" indent="0" algn="ctr">
                  <a:buNone/>
                </a:pP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</a:t>
                </a: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  <a:blipFill>
                <a:blip r:embed="rId5"/>
                <a:stretch>
                  <a:fillRect l="-1049" t="-3448" b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Marcador de contenido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</p:spPr>
            <p:txBody>
              <a:bodyPr/>
              <a:lstStyle/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0.0666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0.04665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=0.1132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DB2AF5E-0D69-45FB-9D97-ED074D875B58}"/>
              </a:ext>
            </a:extLst>
          </p:cNvPr>
          <p:cNvSpPr/>
          <p:nvPr/>
        </p:nvSpPr>
        <p:spPr>
          <a:xfrm>
            <a:off x="5767754" y="2222695"/>
            <a:ext cx="675249" cy="7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/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′∩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∩)</m:t>
                      </m:r>
                    </m:oMath>
                  </m:oMathPara>
                </a14:m>
                <a:endParaRPr lang="es-MX" sz="35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/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/>
                          </a:rPr>
                          <m:t>𝐴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/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0536DF92-FE3F-44B1-B4CD-994BE990CE1F}"/>
              </a:ext>
            </a:extLst>
          </p:cNvPr>
          <p:cNvSpPr/>
          <p:nvPr/>
        </p:nvSpPr>
        <p:spPr>
          <a:xfrm>
            <a:off x="8373445" y="160938"/>
            <a:ext cx="3370973" cy="9833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3310A42-DA74-4289-BB31-FDC26DD33998}"/>
              </a:ext>
            </a:extLst>
          </p:cNvPr>
          <p:cNvSpPr/>
          <p:nvPr/>
        </p:nvSpPr>
        <p:spPr>
          <a:xfrm>
            <a:off x="9791114" y="230188"/>
            <a:ext cx="8581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1CA34CE-8B10-4867-AC4F-112CC53CA3EF}"/>
              </a:ext>
            </a:extLst>
          </p:cNvPr>
          <p:cNvSpPr/>
          <p:nvPr/>
        </p:nvSpPr>
        <p:spPr>
          <a:xfrm>
            <a:off x="8610600" y="230188"/>
            <a:ext cx="2848665" cy="414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2E39EC3-0652-458A-BD6E-B31873B9E295}"/>
              </a:ext>
            </a:extLst>
          </p:cNvPr>
          <p:cNvSpPr/>
          <p:nvPr/>
        </p:nvSpPr>
        <p:spPr>
          <a:xfrm>
            <a:off x="9791114" y="658574"/>
            <a:ext cx="1668151" cy="41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/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/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>
            <a:extLst>
              <a:ext uri="{FF2B5EF4-FFF2-40B4-BE49-F238E27FC236}">
                <a16:creationId xmlns:a16="http://schemas.microsoft.com/office/drawing/2014/main" id="{F70BD07F-0771-4909-BBCE-02EC92118773}"/>
              </a:ext>
            </a:extLst>
          </p:cNvPr>
          <p:cNvSpPr/>
          <p:nvPr/>
        </p:nvSpPr>
        <p:spPr>
          <a:xfrm>
            <a:off x="3615397" y="2982351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878491-24F8-4356-9DD6-0FB1BA581124}"/>
              </a:ext>
            </a:extLst>
          </p:cNvPr>
          <p:cNvSpPr/>
          <p:nvPr/>
        </p:nvSpPr>
        <p:spPr>
          <a:xfrm>
            <a:off x="3615397" y="3835799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AF5D95-AE52-4E66-9B6B-A80D314048F4}"/>
              </a:ext>
            </a:extLst>
          </p:cNvPr>
          <p:cNvSpPr/>
          <p:nvPr/>
        </p:nvSpPr>
        <p:spPr>
          <a:xfrm>
            <a:off x="5894363" y="3027019"/>
            <a:ext cx="2479082" cy="7289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63B9180-BC17-4A5A-89E2-D18B71BC5ABE}"/>
              </a:ext>
            </a:extLst>
          </p:cNvPr>
          <p:cNvSpPr/>
          <p:nvPr/>
        </p:nvSpPr>
        <p:spPr>
          <a:xfrm>
            <a:off x="5411613" y="3913468"/>
            <a:ext cx="2142738" cy="5941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/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∗(0.0666))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/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(0.9333))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blipFill>
                <a:blip r:embed="rId11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6" grpId="0"/>
      <p:bldP spid="7" grpId="0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950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</a:t>
                </a:r>
                <a:r>
                  <a:rPr lang="es-MX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0.1132</a:t>
                </a:r>
                <a:endParaRPr lang="es-MX" sz="2200" b="1" dirty="0">
                  <a:solidFill>
                    <a:srgbClr val="FF000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68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>
            <a:extLst>
              <a:ext uri="{FF2B5EF4-FFF2-40B4-BE49-F238E27FC236}">
                <a16:creationId xmlns:a16="http://schemas.microsoft.com/office/drawing/2014/main" id="{DFBBF30B-DD0B-497A-9ACF-6156682998E1}"/>
              </a:ext>
            </a:extLst>
          </p:cNvPr>
          <p:cNvSpPr/>
          <p:nvPr/>
        </p:nvSpPr>
        <p:spPr>
          <a:xfrm>
            <a:off x="1602238" y="4625748"/>
            <a:ext cx="8639175" cy="16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2F97E08-690A-4B7F-B020-39867511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7" y="4916933"/>
            <a:ext cx="4381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/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/>
              <p:nvPr/>
            </p:nvSpPr>
            <p:spPr>
              <a:xfrm>
                <a:off x="7998771" y="1702138"/>
                <a:ext cx="230659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(0.0666)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(0.1132)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71" y="1702138"/>
                <a:ext cx="2306593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/>
              <p:nvPr/>
            </p:nvSpPr>
            <p:spPr>
              <a:xfrm>
                <a:off x="6351035" y="2636844"/>
                <a:ext cx="29502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0.0666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0.1132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.5883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35" y="2636844"/>
                <a:ext cx="2950231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/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/>
              <p:nvPr/>
            </p:nvSpPr>
            <p:spPr>
              <a:xfrm>
                <a:off x="8221823" y="4104672"/>
                <a:ext cx="265361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(0.05)(0.9333)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(0.1132)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23" y="4104672"/>
                <a:ext cx="2653612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/>
              <p:nvPr/>
            </p:nvSpPr>
            <p:spPr>
              <a:xfrm>
                <a:off x="5765737" y="5383147"/>
                <a:ext cx="30937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0.04665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0.1132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.4121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37" y="5383147"/>
                <a:ext cx="3093796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02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5" grpId="0"/>
      <p:bldP spid="17" grpId="0"/>
      <p:bldP spid="18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87CE4-E5A5-4F47-B2E2-91149254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18" y="3078256"/>
            <a:ext cx="6303011" cy="356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7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60" y="1719942"/>
            <a:ext cx="9681165" cy="217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31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3. Definición subjetiva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Un número del 0 al 1 que representa la certidumbre que se tiene respecto de la ocurrencia de un evento.</a:t>
            </a:r>
          </a:p>
          <a:p>
            <a:pPr lvl="2"/>
            <a:endParaRPr lang="es-MX" dirty="0"/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711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4. Definición axiomática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79" y="2383971"/>
            <a:ext cx="8267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109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1990</Words>
  <Application>Microsoft Office PowerPoint</Application>
  <PresentationFormat>Panorámica</PresentationFormat>
  <Paragraphs>434</Paragraphs>
  <Slides>50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Tema de Office</vt:lpstr>
      <vt:lpstr> Inferencia Probabilística</vt:lpstr>
      <vt:lpstr>Introducción a Teoría de la Probabilidad</vt:lpstr>
      <vt:lpstr>Inferencia Probabilística</vt:lpstr>
      <vt:lpstr>Inferencia Probabilística</vt:lpstr>
      <vt:lpstr>1. Definición clásica de probabilidad</vt:lpstr>
      <vt:lpstr>2. Definición frecuentista de probabilidad</vt:lpstr>
      <vt:lpstr>2. Definición frecuentista de probabilidad</vt:lpstr>
      <vt:lpstr>3. Definición subjetiva de probabilidad</vt:lpstr>
      <vt:lpstr>4. Definición axiomática de probabilidad</vt:lpstr>
      <vt:lpstr> </vt:lpstr>
      <vt:lpstr> </vt:lpstr>
      <vt:lpstr> </vt:lpstr>
      <vt:lpstr> </vt:lpstr>
      <vt:lpstr>Conceptos clave: </vt:lpstr>
      <vt:lpstr>Probabilidad condicional</vt:lpstr>
      <vt:lpstr>¿Qué tan probable es…</vt:lpstr>
      <vt:lpstr>Probabilidad Condicional</vt:lpstr>
      <vt:lpstr>Probabilidad Condicional</vt:lpstr>
      <vt:lpstr>Probabilidad Condicional</vt:lpstr>
      <vt:lpstr>Probabilidad conjunta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Linda la cajera</vt:lpstr>
      <vt:lpstr>Linda la cajera</vt:lpstr>
      <vt:lpstr> </vt:lpstr>
      <vt:lpstr> </vt:lpstr>
      <vt:lpstr>¿Qué implica decir ‘Bayesiano’?</vt:lpstr>
      <vt:lpstr>Presentación de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¿Qué implica decir ‘Bayesiano’?</vt:lpstr>
      <vt:lpstr>Presentación de PowerPoint</vt:lpstr>
      <vt:lpstr> </vt:lpstr>
      <vt:lpstr> </vt:lpstr>
      <vt:lpstr> 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asus</cp:lastModifiedBy>
  <cp:revision>99</cp:revision>
  <dcterms:created xsi:type="dcterms:W3CDTF">2017-03-28T22:38:11Z</dcterms:created>
  <dcterms:modified xsi:type="dcterms:W3CDTF">2020-04-16T18:34:24Z</dcterms:modified>
</cp:coreProperties>
</file>