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5" r:id="rId6"/>
    <p:sldId id="266" r:id="rId7"/>
    <p:sldId id="267" r:id="rId8"/>
    <p:sldId id="268" r:id="rId9"/>
    <p:sldId id="269" r:id="rId10"/>
    <p:sldId id="263" r:id="rId11"/>
    <p:sldId id="264" r:id="rId12"/>
    <p:sldId id="270" r:id="rId13"/>
    <p:sldId id="271" r:id="rId14"/>
    <p:sldId id="258" r:id="rId15"/>
    <p:sldId id="272" r:id="rId16"/>
    <p:sldId id="259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AF7-8AFE-4614-9C84-C65BF15FA8B3}" type="datetimeFigureOut">
              <a:rPr lang="es-MX" smtClean="0"/>
              <a:t>10/04/2019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434E-B92A-426A-8927-EC36D2AF36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543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AF7-8AFE-4614-9C84-C65BF15FA8B3}" type="datetimeFigureOut">
              <a:rPr lang="es-MX" smtClean="0"/>
              <a:t>10/04/2019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434E-B92A-426A-8927-EC36D2AF36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388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AF7-8AFE-4614-9C84-C65BF15FA8B3}" type="datetimeFigureOut">
              <a:rPr lang="es-MX" smtClean="0"/>
              <a:t>10/04/2019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434E-B92A-426A-8927-EC36D2AF366A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945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AF7-8AFE-4614-9C84-C65BF15FA8B3}" type="datetimeFigureOut">
              <a:rPr lang="es-MX" smtClean="0"/>
              <a:t>10/04/2019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434E-B92A-426A-8927-EC36D2AF36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182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AF7-8AFE-4614-9C84-C65BF15FA8B3}" type="datetimeFigureOut">
              <a:rPr lang="es-MX" smtClean="0"/>
              <a:t>10/04/2019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434E-B92A-426A-8927-EC36D2AF366A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7808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AF7-8AFE-4614-9C84-C65BF15FA8B3}" type="datetimeFigureOut">
              <a:rPr lang="es-MX" smtClean="0"/>
              <a:t>10/04/2019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434E-B92A-426A-8927-EC36D2AF36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997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AF7-8AFE-4614-9C84-C65BF15FA8B3}" type="datetimeFigureOut">
              <a:rPr lang="es-MX" smtClean="0"/>
              <a:t>10/04/2019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434E-B92A-426A-8927-EC36D2AF36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8934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AF7-8AFE-4614-9C84-C65BF15FA8B3}" type="datetimeFigureOut">
              <a:rPr lang="es-MX" smtClean="0"/>
              <a:t>10/04/2019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434E-B92A-426A-8927-EC36D2AF36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99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AF7-8AFE-4614-9C84-C65BF15FA8B3}" type="datetimeFigureOut">
              <a:rPr lang="es-MX" smtClean="0"/>
              <a:t>10/04/2019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434E-B92A-426A-8927-EC36D2AF36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84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AF7-8AFE-4614-9C84-C65BF15FA8B3}" type="datetimeFigureOut">
              <a:rPr lang="es-MX" smtClean="0"/>
              <a:t>10/04/2019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434E-B92A-426A-8927-EC36D2AF36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972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AF7-8AFE-4614-9C84-C65BF15FA8B3}" type="datetimeFigureOut">
              <a:rPr lang="es-MX" smtClean="0"/>
              <a:t>10/04/2019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434E-B92A-426A-8927-EC36D2AF36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838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AF7-8AFE-4614-9C84-C65BF15FA8B3}" type="datetimeFigureOut">
              <a:rPr lang="es-MX" smtClean="0"/>
              <a:t>10/04/2019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434E-B92A-426A-8927-EC36D2AF36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009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AF7-8AFE-4614-9C84-C65BF15FA8B3}" type="datetimeFigureOut">
              <a:rPr lang="es-MX" smtClean="0"/>
              <a:t>10/04/2019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434E-B92A-426A-8927-EC36D2AF36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92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AF7-8AFE-4614-9C84-C65BF15FA8B3}" type="datetimeFigureOut">
              <a:rPr lang="es-MX" smtClean="0"/>
              <a:t>10/04/2019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434E-B92A-426A-8927-EC36D2AF36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624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AF7-8AFE-4614-9C84-C65BF15FA8B3}" type="datetimeFigureOut">
              <a:rPr lang="es-MX" smtClean="0"/>
              <a:t>10/04/2019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434E-B92A-426A-8927-EC36D2AF36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794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AF7-8AFE-4614-9C84-C65BF15FA8B3}" type="datetimeFigureOut">
              <a:rPr lang="es-MX" smtClean="0"/>
              <a:t>10/04/2019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434E-B92A-426A-8927-EC36D2AF36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979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E9AF7-8AFE-4614-9C84-C65BF15FA8B3}" type="datetimeFigureOut">
              <a:rPr lang="es-MX" smtClean="0"/>
              <a:t>10/04/2019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27434E-B92A-426A-8927-EC36D2AF36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368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jesusgonzalezfonseca.blogspot.com/2013/01/heuristicos-y-sesgos-cognitivos-lo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HEURÍSTICOS y SESGOS COGNITIVOS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…y su repercusión en la Ciencia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24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Heurístico de anclaje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75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Heurístico de simulación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6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Otros sesgos cognitivos importantes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788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s-MX" dirty="0" smtClean="0"/>
              <a:t>Sesgo de confirmación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01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924"/>
          </a:xfrm>
          <a:solidFill>
            <a:schemeClr val="tx1"/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La tarea de Selección de </a:t>
            </a:r>
            <a:r>
              <a:rPr lang="es-MX" b="1" dirty="0" err="1" smtClean="0">
                <a:solidFill>
                  <a:schemeClr val="bg1"/>
                </a:solidFill>
              </a:rPr>
              <a:t>Wason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2" descr="Resultado de imagen para Tarea de wa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80" y="1749066"/>
            <a:ext cx="8082522" cy="285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 rot="21254162">
            <a:off x="5331776" y="1972092"/>
            <a:ext cx="1609860" cy="205323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 rot="464806">
            <a:off x="7352407" y="2259719"/>
            <a:ext cx="1609860" cy="20532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772732" y="5087155"/>
            <a:ext cx="87833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500" dirty="0" smtClean="0"/>
              <a:t>“Todas las cartas que tienen un número par, son azules al reverso”.</a:t>
            </a:r>
            <a:endParaRPr lang="es-MX" sz="2500" dirty="0"/>
          </a:p>
        </p:txBody>
      </p:sp>
    </p:spTree>
    <p:extLst>
      <p:ext uri="{BB962C8B-B14F-4D97-AF65-F5344CB8AC3E}">
        <p14:creationId xmlns:p14="http://schemas.microsoft.com/office/powerpoint/2010/main" val="40133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Efecto Halo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51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http://</a:t>
            </a:r>
            <a:r>
              <a:rPr lang="es-MX" dirty="0" smtClean="0">
                <a:hlinkClick r:id="rId2"/>
              </a:rPr>
              <a:t>jesusgonzalezfonseca.blogspot.com/2013/01/heuristicos-y-sesgos-cognitivos-los.html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832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13645"/>
            <a:ext cx="8596668" cy="4727717"/>
          </a:xfrm>
        </p:spPr>
        <p:txBody>
          <a:bodyPr/>
          <a:lstStyle/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Un </a:t>
            </a:r>
            <a:r>
              <a:rPr lang="es-MX" sz="2200" b="1" dirty="0" smtClean="0">
                <a:solidFill>
                  <a:schemeClr val="accent2">
                    <a:lumMod val="50000"/>
                  </a:schemeClr>
                </a:solidFill>
              </a:rPr>
              <a:t>heurístico</a:t>
            </a:r>
            <a:r>
              <a:rPr lang="es-MX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es una “herramienta mental” que nuestro cerebro aplica de manera automática e inconsciente, a cierto tipo de situaciones para formar un juicio o tomar una decisión de manera rápida.</a:t>
            </a:r>
          </a:p>
          <a:p>
            <a:endParaRPr lang="es-MX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Un </a:t>
            </a:r>
            <a:r>
              <a:rPr lang="es-MX" sz="2200" b="1" dirty="0" smtClean="0">
                <a:solidFill>
                  <a:schemeClr val="accent2">
                    <a:lumMod val="50000"/>
                  </a:schemeClr>
                </a:solidFill>
              </a:rPr>
              <a:t>sesgo </a:t>
            </a:r>
            <a:r>
              <a:rPr lang="es-MX" dirty="0" smtClean="0"/>
              <a:t>implica un error </a:t>
            </a:r>
            <a:r>
              <a:rPr lang="es-MX" dirty="0"/>
              <a:t>sistemático de </a:t>
            </a:r>
            <a:r>
              <a:rPr lang="es-MX" dirty="0" smtClean="0"/>
              <a:t>razonamiento, derivado del uso de estos heurísticos.</a:t>
            </a:r>
            <a:endParaRPr lang="es-MX" b="1" dirty="0"/>
          </a:p>
          <a:p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00321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Heurístico de representatividad.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134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Heurístico</a:t>
            </a:r>
            <a:r>
              <a:rPr lang="es-MX" dirty="0" smtClean="0"/>
              <a:t> de accesibilidad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2160589"/>
            <a:ext cx="8840153" cy="3880773"/>
          </a:xfrm>
        </p:spPr>
        <p:txBody>
          <a:bodyPr/>
          <a:lstStyle/>
          <a:p>
            <a:pPr algn="just"/>
            <a:r>
              <a:rPr lang="es-MX" sz="2300" dirty="0" smtClean="0"/>
              <a:t>Cuando queremos juzgar </a:t>
            </a:r>
            <a:r>
              <a:rPr lang="es-MX" sz="2300" u="sng" dirty="0" smtClean="0"/>
              <a:t>qué tan probable es que algo ocurra,</a:t>
            </a:r>
            <a:r>
              <a:rPr lang="es-MX" sz="2300" dirty="0" smtClean="0"/>
              <a:t> solemos recurrir a la información que tenemos “más cercana” para hacer un estimado.</a:t>
            </a:r>
          </a:p>
          <a:p>
            <a:endParaRPr lang="es-MX" dirty="0"/>
          </a:p>
          <a:p>
            <a:pPr marL="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68557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Sesgo</a:t>
            </a:r>
            <a:r>
              <a:rPr lang="es-MX" dirty="0" smtClean="0"/>
              <a:t> de accesibilidad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2160589"/>
            <a:ext cx="8711365" cy="3880773"/>
          </a:xfrm>
        </p:spPr>
        <p:txBody>
          <a:bodyPr>
            <a:normAutofit/>
          </a:bodyPr>
          <a:lstStyle/>
          <a:p>
            <a:pPr algn="just"/>
            <a:r>
              <a:rPr lang="es-MX" sz="2300" dirty="0" smtClean="0"/>
              <a:t>Implica </a:t>
            </a:r>
            <a:r>
              <a:rPr lang="es-MX" sz="2300" b="1" dirty="0" smtClean="0"/>
              <a:t>sobreestimar </a:t>
            </a:r>
            <a:r>
              <a:rPr lang="es-MX" sz="2300" dirty="0" smtClean="0"/>
              <a:t>la importancia de la información que tenemos disponible o más cercana. </a:t>
            </a:r>
          </a:p>
          <a:p>
            <a:pPr algn="just"/>
            <a:endParaRPr lang="es-MX" sz="2300" dirty="0"/>
          </a:p>
          <a:p>
            <a:pPr algn="just"/>
            <a:r>
              <a:rPr lang="es-MX" sz="2300" b="1" dirty="0" smtClean="0"/>
              <a:t>EJEMPLO:</a:t>
            </a:r>
          </a:p>
          <a:p>
            <a:pPr lvl="1" algn="just"/>
            <a:r>
              <a:rPr lang="es-MX" sz="2100" dirty="0" smtClean="0"/>
              <a:t>¿Qué es más probable: morir en un avión o morir en un accidente automovilístico?</a:t>
            </a:r>
          </a:p>
          <a:p>
            <a:pPr lvl="1" algn="just"/>
            <a:endParaRPr lang="es-MX" sz="2100" dirty="0"/>
          </a:p>
        </p:txBody>
      </p:sp>
    </p:spTree>
    <p:extLst>
      <p:ext uri="{BB962C8B-B14F-4D97-AF65-F5344CB8AC3E}">
        <p14:creationId xmlns:p14="http://schemas.microsoft.com/office/powerpoint/2010/main" val="354341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Sesgo</a:t>
            </a:r>
            <a:r>
              <a:rPr lang="es-MX" dirty="0" smtClean="0"/>
              <a:t> de accesibilidad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2160589"/>
            <a:ext cx="8711365" cy="3880773"/>
          </a:xfrm>
        </p:spPr>
        <p:txBody>
          <a:bodyPr>
            <a:normAutofit/>
          </a:bodyPr>
          <a:lstStyle/>
          <a:p>
            <a:pPr algn="just"/>
            <a:r>
              <a:rPr lang="es-MX" sz="2300" dirty="0" smtClean="0"/>
              <a:t>Implica </a:t>
            </a:r>
            <a:r>
              <a:rPr lang="es-MX" sz="2300" b="1" dirty="0" smtClean="0"/>
              <a:t>sobreestimar </a:t>
            </a:r>
            <a:r>
              <a:rPr lang="es-MX" sz="2300" dirty="0" smtClean="0"/>
              <a:t>la importancia de la información que tenemos disponible o más cercana. </a:t>
            </a:r>
          </a:p>
          <a:p>
            <a:pPr algn="just"/>
            <a:endParaRPr lang="es-MX" sz="2300" dirty="0"/>
          </a:p>
          <a:p>
            <a:pPr algn="just"/>
            <a:r>
              <a:rPr lang="es-MX" sz="2300" b="1" dirty="0" smtClean="0"/>
              <a:t>EJEMPLO:</a:t>
            </a:r>
          </a:p>
          <a:p>
            <a:pPr lvl="1" algn="just"/>
            <a:r>
              <a:rPr lang="es-MX" sz="2100" dirty="0" smtClean="0"/>
              <a:t>¿Qué es más probable: morir en un avión o morir en un accidente automovilístico?</a:t>
            </a:r>
          </a:p>
          <a:p>
            <a:pPr lvl="1" algn="just"/>
            <a:r>
              <a:rPr lang="es-MX" sz="2100" dirty="0" smtClean="0"/>
              <a:t>Si una pareja tiene un primer hijo varón, ¿cuál es la probabilidad de que su siguiente cría sea niña?</a:t>
            </a:r>
          </a:p>
          <a:p>
            <a:pPr lvl="1" algn="just"/>
            <a:endParaRPr lang="es-MX" sz="2100" dirty="0"/>
          </a:p>
        </p:txBody>
      </p:sp>
    </p:spTree>
    <p:extLst>
      <p:ext uri="{BB962C8B-B14F-4D97-AF65-F5344CB8AC3E}">
        <p14:creationId xmlns:p14="http://schemas.microsoft.com/office/powerpoint/2010/main" val="247352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Sesgo</a:t>
            </a:r>
            <a:r>
              <a:rPr lang="es-MX" dirty="0" smtClean="0"/>
              <a:t> de accesibilidad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2160589"/>
            <a:ext cx="8711365" cy="3880773"/>
          </a:xfrm>
        </p:spPr>
        <p:txBody>
          <a:bodyPr>
            <a:normAutofit/>
          </a:bodyPr>
          <a:lstStyle/>
          <a:p>
            <a:pPr lvl="1" algn="just"/>
            <a:r>
              <a:rPr lang="es-MX" sz="2100" dirty="0" smtClean="0"/>
              <a:t>Otros ejemplos:</a:t>
            </a:r>
          </a:p>
          <a:p>
            <a:pPr lvl="1" algn="just"/>
            <a:endParaRPr lang="es-MX" sz="2100" dirty="0"/>
          </a:p>
          <a:p>
            <a:pPr lvl="1" algn="just"/>
            <a:endParaRPr lang="es-MX" sz="2100" dirty="0" smtClean="0"/>
          </a:p>
        </p:txBody>
      </p:sp>
    </p:spTree>
    <p:extLst>
      <p:ext uri="{BB962C8B-B14F-4D97-AF65-F5344CB8AC3E}">
        <p14:creationId xmlns:p14="http://schemas.microsoft.com/office/powerpoint/2010/main" val="275308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Heurístico de impacto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500" dirty="0" smtClean="0"/>
              <a:t>Perseguimos metas y evitamos conductas nocivas con base en el impacto que creemos que sus consecuencias tendrán en nuestra vida y nuestras emociones. </a:t>
            </a:r>
          </a:p>
          <a:p>
            <a:endParaRPr lang="es-MX" sz="2500" dirty="0"/>
          </a:p>
          <a:p>
            <a:r>
              <a:rPr lang="es-MX" sz="2500" dirty="0" smtClean="0"/>
              <a:t>Asumimos que las consecuencias positivas serán “muy positivas” y las consecuencias negativas, “muy negativas”.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652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Sesgo de impacto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Tendencia a sobreestimar el impacto y duración de nuestra reacción emocional  a eventos futuros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Por ejemplo: </a:t>
            </a:r>
          </a:p>
          <a:p>
            <a:pPr lvl="1"/>
            <a:r>
              <a:rPr lang="es-MX" dirty="0" smtClean="0"/>
              <a:t>“Si saco un 10 este parcial seré el más feliz del universo”</a:t>
            </a:r>
          </a:p>
          <a:p>
            <a:pPr lvl="1"/>
            <a:r>
              <a:rPr lang="es-MX" dirty="0" smtClean="0"/>
              <a:t>“Si bajo de peso me sentiré bien conmigo mismo (a)”</a:t>
            </a:r>
          </a:p>
          <a:p>
            <a:pPr lvl="1"/>
            <a:r>
              <a:rPr lang="es-MX" dirty="0" smtClean="0"/>
              <a:t>“Sino me quedo en la Universidad que quiero, habré desperdiciado mi vida”</a:t>
            </a:r>
          </a:p>
          <a:p>
            <a:pPr lvl="1"/>
            <a:r>
              <a:rPr lang="es-MX" dirty="0" smtClean="0"/>
              <a:t>“Si gano la lotería seré la persona más rica y feliz de la Tierra”</a:t>
            </a:r>
          </a:p>
        </p:txBody>
      </p:sp>
    </p:spTree>
    <p:extLst>
      <p:ext uri="{BB962C8B-B14F-4D97-AF65-F5344CB8AC3E}">
        <p14:creationId xmlns:p14="http://schemas.microsoft.com/office/powerpoint/2010/main" val="34392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360</Words>
  <Application>Microsoft Office PowerPoint</Application>
  <PresentationFormat>Panorámica</PresentationFormat>
  <Paragraphs>43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Faceta</vt:lpstr>
      <vt:lpstr>HEURÍSTICOS y SESGOS COGNITIVOS</vt:lpstr>
      <vt:lpstr>Definiciones</vt:lpstr>
      <vt:lpstr>Heurístico de representatividad.</vt:lpstr>
      <vt:lpstr>Heurístico de accesibilidad</vt:lpstr>
      <vt:lpstr>Sesgo de accesibilidad</vt:lpstr>
      <vt:lpstr>Sesgo de accesibilidad</vt:lpstr>
      <vt:lpstr>Sesgo de accesibilidad</vt:lpstr>
      <vt:lpstr>Heurístico de impacto</vt:lpstr>
      <vt:lpstr>Sesgo de impacto</vt:lpstr>
      <vt:lpstr>Heurístico de anclaje</vt:lpstr>
      <vt:lpstr>Heurístico de simulación</vt:lpstr>
      <vt:lpstr>Otros sesgos cognitivos importantes</vt:lpstr>
      <vt:lpstr>Sesgo de confirmación</vt:lpstr>
      <vt:lpstr>La tarea de Selección de Wason</vt:lpstr>
      <vt:lpstr>Efecto Halo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SESGOS y HEURÍSTICOS</dc:title>
  <dc:creator>Adriana</dc:creator>
  <cp:lastModifiedBy>Adriana</cp:lastModifiedBy>
  <cp:revision>12</cp:revision>
  <dcterms:created xsi:type="dcterms:W3CDTF">2019-04-11T04:03:49Z</dcterms:created>
  <dcterms:modified xsi:type="dcterms:W3CDTF">2019-04-11T06:15:34Z</dcterms:modified>
</cp:coreProperties>
</file>