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2" r:id="rId3"/>
    <p:sldId id="263" r:id="rId4"/>
    <p:sldId id="328" r:id="rId5"/>
    <p:sldId id="264" r:id="rId6"/>
    <p:sldId id="321" r:id="rId7"/>
    <p:sldId id="324" r:id="rId8"/>
    <p:sldId id="266" r:id="rId9"/>
    <p:sldId id="301" r:id="rId10"/>
    <p:sldId id="302" r:id="rId11"/>
    <p:sldId id="329" r:id="rId12"/>
    <p:sldId id="304" r:id="rId13"/>
    <p:sldId id="306" r:id="rId14"/>
    <p:sldId id="307" r:id="rId15"/>
    <p:sldId id="309" r:id="rId16"/>
    <p:sldId id="310" r:id="rId17"/>
    <p:sldId id="311" r:id="rId18"/>
    <p:sldId id="330" r:id="rId19"/>
    <p:sldId id="313" r:id="rId20"/>
    <p:sldId id="331" r:id="rId2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0" autoAdjust="0"/>
    <p:restoredTop sz="86191" autoAdjust="0"/>
  </p:normalViewPr>
  <p:slideViewPr>
    <p:cSldViewPr snapToGrid="0">
      <p:cViewPr varScale="1">
        <p:scale>
          <a:sx n="97" d="100"/>
          <a:sy n="97" d="100"/>
        </p:scale>
        <p:origin x="9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FE6E8F-8321-4DC1-94DC-32542E45EF1A}" type="datetimeFigureOut">
              <a:rPr lang="es-MX" smtClean="0"/>
              <a:t>04/06/2019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CCCA4-CB64-4D81-9236-5B351037F182}" type="slidenum">
              <a:rPr lang="es-MX" smtClean="0"/>
              <a:t>‹Nº›</a:t>
            </a:fld>
            <a:endParaRPr lang="es-MX"/>
          </a:p>
        </p:txBody>
      </p:sp>
    </p:spTree>
    <p:extLst>
      <p:ext uri="{BB962C8B-B14F-4D97-AF65-F5344CB8AC3E}">
        <p14:creationId xmlns:p14="http://schemas.microsoft.com/office/powerpoint/2010/main" val="1112637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Diapositiva</a:t>
            </a:r>
            <a:r>
              <a:rPr lang="es-MX" baseline="0" dirty="0" smtClean="0"/>
              <a:t> de apertura tentativa</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a:t>
            </a:fld>
            <a:endParaRPr lang="es-MX"/>
          </a:p>
        </p:txBody>
      </p:sp>
    </p:spTree>
    <p:extLst>
      <p:ext uri="{BB962C8B-B14F-4D97-AF65-F5344CB8AC3E}">
        <p14:creationId xmlns:p14="http://schemas.microsoft.com/office/powerpoint/2010/main" val="2810300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De manera similar al ítem anterior (cuyo contenido es similar a este),</a:t>
            </a:r>
            <a:r>
              <a:rPr lang="es-MX" baseline="0" dirty="0" smtClean="0"/>
              <a:t> se observa que aunque este ítem fue difícil tanto para estudiantes de quinto como para estudiantes de sexto, siempre se observa una menor proporción de aciertos entre los estudiantes de quinto.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14</a:t>
            </a:fld>
            <a:endParaRPr lang="es-MX"/>
          </a:p>
        </p:txBody>
      </p:sp>
    </p:spTree>
    <p:extLst>
      <p:ext uri="{BB962C8B-B14F-4D97-AF65-F5344CB8AC3E}">
        <p14:creationId xmlns:p14="http://schemas.microsoft.com/office/powerpoint/2010/main" val="1408386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Una vez más,</a:t>
            </a:r>
            <a:r>
              <a:rPr lang="es-MX" baseline="0" dirty="0" smtClean="0"/>
              <a:t> tenemos un ítem que fue consistentemente difícil para los estudiantes tanto de quinto como sexto, se encuentran </a:t>
            </a:r>
            <a:r>
              <a:rPr lang="es-MX" baseline="0" dirty="0" err="1" smtClean="0"/>
              <a:t>proporcones</a:t>
            </a:r>
            <a:r>
              <a:rPr lang="es-MX" baseline="0" dirty="0" smtClean="0"/>
              <a:t> de acierto menores entre los estudiantes de quinto.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15</a:t>
            </a:fld>
            <a:endParaRPr lang="es-MX"/>
          </a:p>
        </p:txBody>
      </p:sp>
    </p:spTree>
    <p:extLst>
      <p:ext uri="{BB962C8B-B14F-4D97-AF65-F5344CB8AC3E}">
        <p14:creationId xmlns:p14="http://schemas.microsoft.com/office/powerpoint/2010/main" val="728676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2</a:t>
            </a:fld>
            <a:endParaRPr lang="es-MX"/>
          </a:p>
        </p:txBody>
      </p:sp>
    </p:spTree>
    <p:extLst>
      <p:ext uri="{BB962C8B-B14F-4D97-AF65-F5344CB8AC3E}">
        <p14:creationId xmlns:p14="http://schemas.microsoft.com/office/powerpoint/2010/main" val="1647791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3</a:t>
            </a:fld>
            <a:endParaRPr lang="es-MX"/>
          </a:p>
        </p:txBody>
      </p:sp>
    </p:spTree>
    <p:extLst>
      <p:ext uri="{BB962C8B-B14F-4D97-AF65-F5344CB8AC3E}">
        <p14:creationId xmlns:p14="http://schemas.microsoft.com/office/powerpoint/2010/main" val="3207519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baseline="0" dirty="0" smtClean="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5</a:t>
            </a:fld>
            <a:endParaRPr lang="es-MX"/>
          </a:p>
        </p:txBody>
      </p:sp>
    </p:spTree>
    <p:extLst>
      <p:ext uri="{BB962C8B-B14F-4D97-AF65-F5344CB8AC3E}">
        <p14:creationId xmlns:p14="http://schemas.microsoft.com/office/powerpoint/2010/main" val="175394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Ahora sí, en esta gráfica se presenta por cada uno de los ítems (enlistados en el eje de las X) el número de estudiantes que acertaron</a:t>
            </a:r>
            <a:r>
              <a:rPr lang="es-MX" baseline="0" dirty="0" smtClean="0"/>
              <a:t> (tomando en cuenta </a:t>
            </a:r>
            <a:r>
              <a:rPr lang="es-MX" baseline="0" smtClean="0"/>
              <a:t>la muestra total)</a:t>
            </a:r>
            <a:endParaRPr lang="es-MX"/>
          </a:p>
        </p:txBody>
      </p:sp>
      <p:sp>
        <p:nvSpPr>
          <p:cNvPr id="4" name="Marcador de número de diapositiva 3"/>
          <p:cNvSpPr>
            <a:spLocks noGrp="1"/>
          </p:cNvSpPr>
          <p:nvPr>
            <p:ph type="sldNum" sz="quarter" idx="10"/>
          </p:nvPr>
        </p:nvSpPr>
        <p:spPr/>
        <p:txBody>
          <a:bodyPr/>
          <a:lstStyle/>
          <a:p>
            <a:fld id="{E46CCCA4-CB64-4D81-9236-5B351037F182}" type="slidenum">
              <a:rPr lang="es-MX" smtClean="0"/>
              <a:t>6</a:t>
            </a:fld>
            <a:endParaRPr lang="es-MX"/>
          </a:p>
        </p:txBody>
      </p:sp>
    </p:spTree>
    <p:extLst>
      <p:ext uri="{BB962C8B-B14F-4D97-AF65-F5344CB8AC3E}">
        <p14:creationId xmlns:p14="http://schemas.microsoft.com/office/powerpoint/2010/main" val="100668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Lo</a:t>
            </a:r>
            <a:r>
              <a:rPr lang="es-MX" baseline="0" dirty="0" smtClean="0"/>
              <a:t> que esta gráfica presenta es el número de ítems (en Y) que caen dentro de distintos rangos de “dificultad” (en x). Convendría explicar que la dificultad se está evaluando a partir del porcentaje (o “proporción”, el término que sea más amigable) de estudiantes que acertaron cada ítem.</a:t>
            </a:r>
          </a:p>
          <a:p>
            <a:endParaRPr lang="es-MX" baseline="0" dirty="0" smtClean="0"/>
          </a:p>
          <a:p>
            <a:r>
              <a:rPr lang="es-MX" baseline="0" dirty="0" smtClean="0"/>
              <a:t>De esta gráfica destacaría tres cosas:</a:t>
            </a:r>
          </a:p>
          <a:p>
            <a:r>
              <a:rPr lang="es-MX" baseline="0" dirty="0" smtClean="0"/>
              <a:t>1.- No hay ningún ítem que sea tan difícil como para que menos del 5% de los estudiantes lo acertara (como se puede apreciar en el huequito del primer rango)</a:t>
            </a:r>
          </a:p>
          <a:p>
            <a:r>
              <a:rPr lang="es-MX" baseline="0" dirty="0" smtClean="0"/>
              <a:t>2.- No hay ningún ítem tan fácil como para que más del 90% de los estudiantes lo acierten.</a:t>
            </a:r>
          </a:p>
          <a:p>
            <a:r>
              <a:rPr lang="es-MX" baseline="0" dirty="0" smtClean="0"/>
              <a:t>3.- La mayoría de los ítems se concentran entre el 30 y el 70%, lo cual quiere decir que la mayoría de los ítems fueron acertados por al menos el 30% de los estudiantes, pero no más del 70%.</a:t>
            </a:r>
          </a:p>
          <a:p>
            <a:endParaRPr lang="es-MX" baseline="0" dirty="0" smtClean="0"/>
          </a:p>
          <a:p>
            <a:r>
              <a:rPr lang="es-MX" baseline="0" dirty="0" smtClean="0"/>
              <a:t>Más adelante, se identifican los ítems que cayeron debajo del 30% global, con la relación del índice de dificultad estimado por cada categoría posible.</a:t>
            </a:r>
          </a:p>
        </p:txBody>
      </p:sp>
      <p:sp>
        <p:nvSpPr>
          <p:cNvPr id="4" name="Marcador de número de diapositiva 3"/>
          <p:cNvSpPr>
            <a:spLocks noGrp="1"/>
          </p:cNvSpPr>
          <p:nvPr>
            <p:ph type="sldNum" sz="quarter" idx="10"/>
          </p:nvPr>
        </p:nvSpPr>
        <p:spPr/>
        <p:txBody>
          <a:bodyPr/>
          <a:lstStyle/>
          <a:p>
            <a:fld id="{E46CCCA4-CB64-4D81-9236-5B351037F182}" type="slidenum">
              <a:rPr lang="es-MX" smtClean="0"/>
              <a:t>8</a:t>
            </a:fld>
            <a:endParaRPr lang="es-MX"/>
          </a:p>
        </p:txBody>
      </p:sp>
    </p:spTree>
    <p:extLst>
      <p:ext uri="{BB962C8B-B14F-4D97-AF65-F5344CB8AC3E}">
        <p14:creationId xmlns:p14="http://schemas.microsoft.com/office/powerpoint/2010/main" val="16878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Se</a:t>
            </a:r>
            <a:r>
              <a:rPr lang="es-MX" baseline="0" dirty="0" smtClean="0"/>
              <a:t> presentan los ítems que fueron respondidos por menos del 40% de todos los estudiantes y se presentan cada uno con una tabla que presenta el porcentaje de aciertos observados en cada categoría (Quinto, Sexto, 5ª, 5b, 6ª y 6b)</a:t>
            </a:r>
          </a:p>
          <a:p>
            <a:endParaRPr lang="es-MX" baseline="0" dirty="0" smtClean="0"/>
          </a:p>
          <a:p>
            <a:r>
              <a:rPr lang="es-MX" baseline="0" dirty="0" smtClean="0"/>
              <a:t>Como una observación general, se destaca que se trata de ítems que tienen que ver con la resolución de problemas que implican el trabajo con figuras geométricas, e ítems que implican operaciones con fracciones.</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9</a:t>
            </a:fld>
            <a:endParaRPr lang="es-MX"/>
          </a:p>
        </p:txBody>
      </p:sp>
    </p:spTree>
    <p:extLst>
      <p:ext uri="{BB962C8B-B14F-4D97-AF65-F5344CB8AC3E}">
        <p14:creationId xmlns:p14="http://schemas.microsoft.com/office/powerpoint/2010/main" val="4134151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 altamente</a:t>
            </a:r>
            <a:r>
              <a:rPr lang="es-MX" baseline="0" dirty="0" smtClean="0"/>
              <a:t> probable que el hecho de que este ítem fuera presentado de manera incorrecta en el examen sea la causa por la cual los estudiantes puntuaron tan mal en el mismo. Lo ideal seria no presentar este ítem, o bien, no utilizarlo para hacer conclusiones sobre el desempeño de los estudiantes.</a:t>
            </a:r>
          </a:p>
          <a:p>
            <a:endParaRPr lang="es-MX" baseline="0" dirty="0" smtClean="0"/>
          </a:p>
          <a:p>
            <a:r>
              <a:rPr lang="es-MX" baseline="0" dirty="0" smtClean="0"/>
              <a:t>En el reactivo “bueno”, donde la figura se muestra cerrada, la respuesta correcta sería la opción D, pero esta opción no tiene sentido si no se presenta la línea inferior (que es uno de los dos lados iguales).</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11</a:t>
            </a:fld>
            <a:endParaRPr lang="es-MX"/>
          </a:p>
        </p:txBody>
      </p:sp>
    </p:spTree>
    <p:extLst>
      <p:ext uri="{BB962C8B-B14F-4D97-AF65-F5344CB8AC3E}">
        <p14:creationId xmlns:p14="http://schemas.microsoft.com/office/powerpoint/2010/main" val="47261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 interesante notar que, aunque los alumnos de sexto tuvieron menos del 16%</a:t>
            </a:r>
            <a:r>
              <a:rPr lang="es-MX" baseline="0" dirty="0" smtClean="0"/>
              <a:t> de aciertos en este ítem, este ítem fue consistentemente más difícil para los estudiantes de Quinto (marcados en amarillo)</a:t>
            </a:r>
            <a:endParaRPr lang="es-MX" dirty="0"/>
          </a:p>
        </p:txBody>
      </p:sp>
      <p:sp>
        <p:nvSpPr>
          <p:cNvPr id="4" name="Marcador de número de diapositiva 3"/>
          <p:cNvSpPr>
            <a:spLocks noGrp="1"/>
          </p:cNvSpPr>
          <p:nvPr>
            <p:ph type="sldNum" sz="quarter" idx="10"/>
          </p:nvPr>
        </p:nvSpPr>
        <p:spPr/>
        <p:txBody>
          <a:bodyPr/>
          <a:lstStyle/>
          <a:p>
            <a:fld id="{E46CCCA4-CB64-4D81-9236-5B351037F182}" type="slidenum">
              <a:rPr lang="es-MX" smtClean="0"/>
              <a:t>13</a:t>
            </a:fld>
            <a:endParaRPr lang="es-MX"/>
          </a:p>
        </p:txBody>
      </p:sp>
    </p:spTree>
    <p:extLst>
      <p:ext uri="{BB962C8B-B14F-4D97-AF65-F5344CB8AC3E}">
        <p14:creationId xmlns:p14="http://schemas.microsoft.com/office/powerpoint/2010/main" val="1551020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04/06/2019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4185290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04/06/2019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3376844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04/06/2019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355257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831D9D1D-F13F-4501-8C96-1FD4CD407F33}" type="datetimeFigureOut">
              <a:rPr lang="es-MX" smtClean="0"/>
              <a:t>04/06/2019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211002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31D9D1D-F13F-4501-8C96-1FD4CD407F33}" type="datetimeFigureOut">
              <a:rPr lang="es-MX" smtClean="0"/>
              <a:t>04/06/2019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234469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831D9D1D-F13F-4501-8C96-1FD4CD407F33}" type="datetimeFigureOut">
              <a:rPr lang="es-MX" smtClean="0"/>
              <a:t>04/06/2019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876575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831D9D1D-F13F-4501-8C96-1FD4CD407F33}" type="datetimeFigureOut">
              <a:rPr lang="es-MX" smtClean="0"/>
              <a:t>04/06/2019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133961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831D9D1D-F13F-4501-8C96-1FD4CD407F33}" type="datetimeFigureOut">
              <a:rPr lang="es-MX" smtClean="0"/>
              <a:t>04/06/2019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418767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31D9D1D-F13F-4501-8C96-1FD4CD407F33}" type="datetimeFigureOut">
              <a:rPr lang="es-MX" smtClean="0"/>
              <a:t>04/06/2019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203603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1D9D1D-F13F-4501-8C96-1FD4CD407F33}" type="datetimeFigureOut">
              <a:rPr lang="es-MX" smtClean="0"/>
              <a:t>04/06/2019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100158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31D9D1D-F13F-4501-8C96-1FD4CD407F33}" type="datetimeFigureOut">
              <a:rPr lang="es-MX" smtClean="0"/>
              <a:t>04/06/2019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9559D42-D2C3-44CD-9070-AADB2CA180F1}" type="slidenum">
              <a:rPr lang="es-MX" smtClean="0"/>
              <a:t>‹Nº›</a:t>
            </a:fld>
            <a:endParaRPr lang="es-MX"/>
          </a:p>
        </p:txBody>
      </p:sp>
    </p:spTree>
    <p:extLst>
      <p:ext uri="{BB962C8B-B14F-4D97-AF65-F5344CB8AC3E}">
        <p14:creationId xmlns:p14="http://schemas.microsoft.com/office/powerpoint/2010/main" val="354139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D9D1D-F13F-4501-8C96-1FD4CD407F33}" type="datetimeFigureOut">
              <a:rPr lang="es-MX" smtClean="0"/>
              <a:t>04/06/2019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59D42-D2C3-44CD-9070-AADB2CA180F1}" type="slidenum">
              <a:rPr lang="es-MX" smtClean="0"/>
              <a:t>‹Nº›</a:t>
            </a:fld>
            <a:endParaRPr lang="es-MX"/>
          </a:p>
        </p:txBody>
      </p:sp>
    </p:spTree>
    <p:extLst>
      <p:ext uri="{BB962C8B-B14F-4D97-AF65-F5344CB8AC3E}">
        <p14:creationId xmlns:p14="http://schemas.microsoft.com/office/powerpoint/2010/main" val="2818720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75410" y="3602038"/>
            <a:ext cx="9144000" cy="2387600"/>
          </a:xfrm>
        </p:spPr>
        <p:txBody>
          <a:bodyPr>
            <a:normAutofit fontScale="90000"/>
          </a:bodyPr>
          <a:lstStyle/>
          <a:p>
            <a:r>
              <a:rPr lang="es-MX" dirty="0" smtClean="0"/>
              <a:t>Análisis descriptivo de los resultados obtenidos por los estudiantes de sexto año</a:t>
            </a:r>
            <a:br>
              <a:rPr lang="es-MX" dirty="0" smtClean="0"/>
            </a:br>
            <a:r>
              <a:rPr lang="es-MX" dirty="0"/>
              <a:t/>
            </a:r>
            <a:br>
              <a:rPr lang="es-MX" dirty="0"/>
            </a:br>
            <a:r>
              <a:rPr lang="es-MX" dirty="0" smtClean="0"/>
              <a:t>Escuela: </a:t>
            </a:r>
            <a:r>
              <a:rPr lang="es-MX" dirty="0" err="1" smtClean="0"/>
              <a:t>Celsa</a:t>
            </a:r>
            <a:r>
              <a:rPr lang="es-MX" dirty="0" smtClean="0"/>
              <a:t> Virgen</a:t>
            </a:r>
            <a:br>
              <a:rPr lang="es-MX" dirty="0" smtClean="0"/>
            </a:br>
            <a:r>
              <a:rPr lang="es-MX" dirty="0" smtClean="0"/>
              <a:t>Profesora:</a:t>
            </a:r>
            <a:endParaRPr lang="es-MX" dirty="0"/>
          </a:p>
        </p:txBody>
      </p:sp>
      <p:sp>
        <p:nvSpPr>
          <p:cNvPr id="5" name="Subtítulo 4"/>
          <p:cNvSpPr>
            <a:spLocks noGrp="1"/>
          </p:cNvSpPr>
          <p:nvPr>
            <p:ph type="subTitle" idx="1"/>
          </p:nvPr>
        </p:nvSpPr>
        <p:spPr/>
        <p:txBody>
          <a:bodyPr/>
          <a:lstStyle/>
          <a:p>
            <a:endParaRPr lang="es-MX" dirty="0" smtClean="0"/>
          </a:p>
          <a:p>
            <a:endParaRPr lang="es-MX" dirty="0"/>
          </a:p>
        </p:txBody>
      </p:sp>
    </p:spTree>
    <p:extLst>
      <p:ext uri="{BB962C8B-B14F-4D97-AF65-F5344CB8AC3E}">
        <p14:creationId xmlns:p14="http://schemas.microsoft.com/office/powerpoint/2010/main" val="1486216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1472943725"/>
              </p:ext>
            </p:extLst>
          </p:nvPr>
        </p:nvGraphicFramePr>
        <p:xfrm>
          <a:off x="7604703" y="1063095"/>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20%</a:t>
                      </a:r>
                      <a:endParaRPr lang="es-MX" sz="3000" dirty="0"/>
                    </a:p>
                  </a:txBody>
                  <a:tcPr/>
                </a:tc>
              </a:tr>
            </a:tbl>
          </a:graphicData>
        </a:graphic>
      </p:graphicFrame>
      <p:sp>
        <p:nvSpPr>
          <p:cNvPr id="3" name="Rectángulo redondeado 2"/>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Rectángulo 8"/>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0" name="Flecha derecha 9"/>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19</a:t>
            </a:r>
            <a:endParaRPr lang="es-MX" sz="3000" b="1" dirty="0">
              <a:solidFill>
                <a:schemeClr val="bg1"/>
              </a:solidFill>
            </a:endParaRPr>
          </a:p>
        </p:txBody>
      </p:sp>
      <p:sp>
        <p:nvSpPr>
          <p:cNvPr id="12" name="Rectángulo redondeado 11"/>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D</a:t>
            </a:r>
            <a:endParaRPr lang="es-MX" sz="2200" b="1" dirty="0"/>
          </a:p>
        </p:txBody>
      </p:sp>
      <p:grpSp>
        <p:nvGrpSpPr>
          <p:cNvPr id="13" name="Grupo 12"/>
          <p:cNvGrpSpPr/>
          <p:nvPr/>
        </p:nvGrpSpPr>
        <p:grpSpPr>
          <a:xfrm>
            <a:off x="457200" y="1984439"/>
            <a:ext cx="4874734" cy="3312274"/>
            <a:chOff x="958468" y="3327094"/>
            <a:chExt cx="3393194" cy="1973630"/>
          </a:xfrm>
        </p:grpSpPr>
        <p:sp>
          <p:nvSpPr>
            <p:cNvPr id="14" name="CuadroTexto 13"/>
            <p:cNvSpPr txBox="1"/>
            <p:nvPr/>
          </p:nvSpPr>
          <p:spPr>
            <a:xfrm>
              <a:off x="958468" y="3327094"/>
              <a:ext cx="484742" cy="369332"/>
            </a:xfrm>
            <a:prstGeom prst="rect">
              <a:avLst/>
            </a:prstGeom>
            <a:noFill/>
          </p:spPr>
          <p:txBody>
            <a:bodyPr wrap="square" rtlCol="0">
              <a:spAutoFit/>
            </a:bodyPr>
            <a:lstStyle/>
            <a:p>
              <a:r>
                <a:rPr lang="es-MX" dirty="0" smtClean="0"/>
                <a:t>19.</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209" y="3424303"/>
              <a:ext cx="2908453" cy="1876421"/>
            </a:xfrm>
            <a:prstGeom prst="rect">
              <a:avLst/>
            </a:prstGeom>
          </p:spPr>
        </p:pic>
      </p:grpSp>
    </p:spTree>
    <p:extLst>
      <p:ext uri="{BB962C8B-B14F-4D97-AF65-F5344CB8AC3E}">
        <p14:creationId xmlns:p14="http://schemas.microsoft.com/office/powerpoint/2010/main" val="2741105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23</a:t>
            </a:r>
            <a:endParaRPr lang="es-MX" sz="3000" b="1" dirty="0">
              <a:solidFill>
                <a:schemeClr val="bg1"/>
              </a:solidFill>
            </a:endParaRPr>
          </a:p>
        </p:txBody>
      </p:sp>
      <p:sp>
        <p:nvSpPr>
          <p:cNvPr id="13" name="Rectángulo redondeado 12"/>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A</a:t>
            </a:r>
            <a:endParaRPr lang="es-MX" sz="2200" b="1" dirty="0"/>
          </a:p>
        </p:txBody>
      </p:sp>
      <p:graphicFrame>
        <p:nvGraphicFramePr>
          <p:cNvPr id="17" name="Marcador de contenido 6"/>
          <p:cNvGraphicFramePr>
            <a:graphicFrameLocks/>
          </p:cNvGraphicFramePr>
          <p:nvPr>
            <p:extLst>
              <p:ext uri="{D42A27DB-BD31-4B8C-83A1-F6EECF244321}">
                <p14:modId xmlns:p14="http://schemas.microsoft.com/office/powerpoint/2010/main" val="3712922095"/>
              </p:ext>
            </p:extLst>
          </p:nvPr>
        </p:nvGraphicFramePr>
        <p:xfrm>
          <a:off x="7604703" y="1063095"/>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28%</a:t>
                      </a:r>
                      <a:endParaRPr lang="es-MX" sz="3000" dirty="0"/>
                    </a:p>
                  </a:txBody>
                  <a:tcPr/>
                </a:tc>
              </a:tr>
            </a:tbl>
          </a:graphicData>
        </a:graphic>
      </p:graphicFrame>
      <p:sp>
        <p:nvSpPr>
          <p:cNvPr id="4" name="Marcador de contenido 3"/>
          <p:cNvSpPr>
            <a:spLocks noGrp="1"/>
          </p:cNvSpPr>
          <p:nvPr>
            <p:ph idx="1"/>
          </p:nvPr>
        </p:nvSpPr>
        <p:spPr/>
        <p:txBody>
          <a:bodyPr/>
          <a:lstStyle/>
          <a:p>
            <a:endParaRPr lang="es-MX" dirty="0" smtClean="0"/>
          </a:p>
          <a:p>
            <a:endParaRPr lang="es-MX" dirty="0"/>
          </a:p>
        </p:txBody>
      </p:sp>
      <p:grpSp>
        <p:nvGrpSpPr>
          <p:cNvPr id="18" name="Grupo 17"/>
          <p:cNvGrpSpPr/>
          <p:nvPr/>
        </p:nvGrpSpPr>
        <p:grpSpPr>
          <a:xfrm>
            <a:off x="448263" y="2160370"/>
            <a:ext cx="6774274" cy="2720075"/>
            <a:chOff x="815249" y="7285284"/>
            <a:chExt cx="5728771" cy="1660412"/>
          </a:xfrm>
        </p:grpSpPr>
        <p:sp>
          <p:nvSpPr>
            <p:cNvPr id="19" name="CuadroTexto 18"/>
            <p:cNvSpPr txBox="1"/>
            <p:nvPr/>
          </p:nvSpPr>
          <p:spPr>
            <a:xfrm>
              <a:off x="815249" y="7285284"/>
              <a:ext cx="476411" cy="369332"/>
            </a:xfrm>
            <a:prstGeom prst="rect">
              <a:avLst/>
            </a:prstGeom>
            <a:noFill/>
          </p:spPr>
          <p:txBody>
            <a:bodyPr wrap="square" rtlCol="0">
              <a:spAutoFit/>
            </a:bodyPr>
            <a:lstStyle/>
            <a:p>
              <a:r>
                <a:rPr lang="es-MX" dirty="0" smtClean="0"/>
                <a:t>23.</a:t>
              </a:r>
              <a:endParaRPr lang="es-MX" dirty="0"/>
            </a:p>
          </p:txBody>
        </p:sp>
        <p:pic>
          <p:nvPicPr>
            <p:cNvPr id="20" name="Imagen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60" y="7285284"/>
              <a:ext cx="5252360" cy="1660412"/>
            </a:xfrm>
            <a:prstGeom prst="rect">
              <a:avLst/>
            </a:prstGeom>
          </p:spPr>
        </p:pic>
      </p:grpSp>
    </p:spTree>
    <p:extLst>
      <p:ext uri="{BB962C8B-B14F-4D97-AF65-F5344CB8AC3E}">
        <p14:creationId xmlns:p14="http://schemas.microsoft.com/office/powerpoint/2010/main" val="859058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25</a:t>
            </a:r>
            <a:endParaRPr lang="es-MX" sz="3000" b="1" dirty="0">
              <a:solidFill>
                <a:schemeClr val="bg1"/>
              </a:solidFill>
            </a:endParaRPr>
          </a:p>
        </p:txBody>
      </p:sp>
      <p:grpSp>
        <p:nvGrpSpPr>
          <p:cNvPr id="13" name="Grupo 12"/>
          <p:cNvGrpSpPr/>
          <p:nvPr/>
        </p:nvGrpSpPr>
        <p:grpSpPr>
          <a:xfrm>
            <a:off x="594911" y="1948392"/>
            <a:ext cx="6754156" cy="3220264"/>
            <a:chOff x="694064" y="3712684"/>
            <a:chExt cx="5541483" cy="2181341"/>
          </a:xfrm>
        </p:grpSpPr>
        <p:sp>
          <p:nvSpPr>
            <p:cNvPr id="14" name="CuadroTexto 13"/>
            <p:cNvSpPr txBox="1"/>
            <p:nvPr/>
          </p:nvSpPr>
          <p:spPr>
            <a:xfrm>
              <a:off x="694064" y="3712684"/>
              <a:ext cx="476412" cy="369332"/>
            </a:xfrm>
            <a:prstGeom prst="rect">
              <a:avLst/>
            </a:prstGeom>
            <a:noFill/>
          </p:spPr>
          <p:txBody>
            <a:bodyPr wrap="square" rtlCol="0">
              <a:spAutoFit/>
            </a:bodyPr>
            <a:lstStyle/>
            <a:p>
              <a:r>
                <a:rPr lang="es-MX" dirty="0" smtClean="0"/>
                <a:t>25.</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306" y="3712684"/>
              <a:ext cx="5175241" cy="2181341"/>
            </a:xfrm>
            <a:prstGeom prst="rect">
              <a:avLst/>
            </a:prstGeom>
          </p:spPr>
        </p:pic>
      </p:grpSp>
      <p:sp>
        <p:nvSpPr>
          <p:cNvPr id="16" name="Rectángulo redondeado 15"/>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graphicFrame>
        <p:nvGraphicFramePr>
          <p:cNvPr id="17" name="Marcador de contenido 6"/>
          <p:cNvGraphicFramePr>
            <a:graphicFrameLocks/>
          </p:cNvGraphicFramePr>
          <p:nvPr>
            <p:extLst>
              <p:ext uri="{D42A27DB-BD31-4B8C-83A1-F6EECF244321}">
                <p14:modId xmlns:p14="http://schemas.microsoft.com/office/powerpoint/2010/main" val="743138813"/>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16%</a:t>
                      </a:r>
                      <a:endParaRPr lang="es-MX" sz="3000" dirty="0"/>
                    </a:p>
                  </a:txBody>
                  <a:tcPr/>
                </a:tc>
              </a:tr>
            </a:tbl>
          </a:graphicData>
        </a:graphic>
      </p:graphicFrame>
    </p:spTree>
    <p:extLst>
      <p:ext uri="{BB962C8B-B14F-4D97-AF65-F5344CB8AC3E}">
        <p14:creationId xmlns:p14="http://schemas.microsoft.com/office/powerpoint/2010/main" val="154199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36</a:t>
            </a:r>
            <a:endParaRPr lang="es-MX" sz="3000" b="1" dirty="0">
              <a:solidFill>
                <a:schemeClr val="bg1"/>
              </a:solidFill>
            </a:endParaRPr>
          </a:p>
        </p:txBody>
      </p:sp>
      <p:pic>
        <p:nvPicPr>
          <p:cNvPr id="17" name="Imagen 16"/>
          <p:cNvPicPr>
            <a:picLocks noChangeAspect="1"/>
          </p:cNvPicPr>
          <p:nvPr/>
        </p:nvPicPr>
        <p:blipFill rotWithShape="1">
          <a:blip r:embed="rId3">
            <a:extLst>
              <a:ext uri="{28A0092B-C50C-407E-A947-70E740481C1C}">
                <a14:useLocalDpi xmlns:a14="http://schemas.microsoft.com/office/drawing/2010/main" val="0"/>
              </a:ext>
            </a:extLst>
          </a:blip>
          <a:srcRect l="33783" t="15745" r="32168" b="40392"/>
          <a:stretch/>
        </p:blipFill>
        <p:spPr>
          <a:xfrm>
            <a:off x="2536535" y="2627026"/>
            <a:ext cx="2248200" cy="1664413"/>
          </a:xfrm>
          <a:prstGeom prst="rect">
            <a:avLst/>
          </a:prstGeom>
        </p:spPr>
      </p:pic>
      <p:pic>
        <p:nvPicPr>
          <p:cNvPr id="18" name="Imagen 17"/>
          <p:cNvPicPr>
            <a:picLocks noChangeAspect="1"/>
          </p:cNvPicPr>
          <p:nvPr/>
        </p:nvPicPr>
        <p:blipFill rotWithShape="1">
          <a:blip r:embed="rId3">
            <a:extLst>
              <a:ext uri="{28A0092B-C50C-407E-A947-70E740481C1C}">
                <a14:useLocalDpi xmlns:a14="http://schemas.microsoft.com/office/drawing/2010/main" val="0"/>
              </a:ext>
            </a:extLst>
          </a:blip>
          <a:srcRect b="85313"/>
          <a:stretch/>
        </p:blipFill>
        <p:spPr>
          <a:xfrm>
            <a:off x="1109235" y="1937279"/>
            <a:ext cx="5856601" cy="494327"/>
          </a:xfrm>
          <a:prstGeom prst="rect">
            <a:avLst/>
          </a:prstGeom>
        </p:spPr>
      </p:pic>
      <p:sp>
        <p:nvSpPr>
          <p:cNvPr id="19" name="CuadroTexto 18"/>
          <p:cNvSpPr txBox="1"/>
          <p:nvPr/>
        </p:nvSpPr>
        <p:spPr>
          <a:xfrm>
            <a:off x="551125" y="1937279"/>
            <a:ext cx="476412" cy="369332"/>
          </a:xfrm>
          <a:prstGeom prst="rect">
            <a:avLst/>
          </a:prstGeom>
          <a:noFill/>
        </p:spPr>
        <p:txBody>
          <a:bodyPr wrap="none" rtlCol="0">
            <a:spAutoFit/>
          </a:bodyPr>
          <a:lstStyle/>
          <a:p>
            <a:r>
              <a:rPr lang="es-MX" dirty="0" smtClean="0"/>
              <a:t>36.</a:t>
            </a:r>
            <a:endParaRPr lang="es-MX" dirty="0"/>
          </a:p>
        </p:txBody>
      </p:sp>
      <p:pic>
        <p:nvPicPr>
          <p:cNvPr id="20" name="Imagen 19"/>
          <p:cNvPicPr>
            <a:picLocks noChangeAspect="1"/>
          </p:cNvPicPr>
          <p:nvPr/>
        </p:nvPicPr>
        <p:blipFill rotWithShape="1">
          <a:blip r:embed="rId3">
            <a:extLst>
              <a:ext uri="{28A0092B-C50C-407E-A947-70E740481C1C}">
                <a14:useLocalDpi xmlns:a14="http://schemas.microsoft.com/office/drawing/2010/main" val="0"/>
              </a:ext>
            </a:extLst>
          </a:blip>
          <a:srcRect t="60917"/>
          <a:stretch/>
        </p:blipFill>
        <p:spPr>
          <a:xfrm>
            <a:off x="785458" y="4250341"/>
            <a:ext cx="5992428" cy="1345916"/>
          </a:xfrm>
          <a:prstGeom prst="rect">
            <a:avLst/>
          </a:prstGeom>
        </p:spPr>
      </p:pic>
      <p:sp>
        <p:nvSpPr>
          <p:cNvPr id="21" name="Rectángulo redondeado 20"/>
          <p:cNvSpPr/>
          <p:nvPr/>
        </p:nvSpPr>
        <p:spPr>
          <a:xfrm>
            <a:off x="1007533" y="5666601"/>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graphicFrame>
        <p:nvGraphicFramePr>
          <p:cNvPr id="14" name="Marcador de contenido 6"/>
          <p:cNvGraphicFramePr>
            <a:graphicFrameLocks/>
          </p:cNvGraphicFramePr>
          <p:nvPr>
            <p:extLst>
              <p:ext uri="{D42A27DB-BD31-4B8C-83A1-F6EECF244321}">
                <p14:modId xmlns:p14="http://schemas.microsoft.com/office/powerpoint/2010/main" val="793135554"/>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16%</a:t>
                      </a:r>
                      <a:endParaRPr lang="es-MX" sz="3000" dirty="0"/>
                    </a:p>
                  </a:txBody>
                  <a:tcPr/>
                </a:tc>
              </a:tr>
            </a:tbl>
          </a:graphicData>
        </a:graphic>
      </p:graphicFrame>
    </p:spTree>
    <p:extLst>
      <p:ext uri="{BB962C8B-B14F-4D97-AF65-F5344CB8AC3E}">
        <p14:creationId xmlns:p14="http://schemas.microsoft.com/office/powerpoint/2010/main" val="3865099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37</a:t>
            </a:r>
            <a:endParaRPr lang="es-MX" sz="3000" b="1" dirty="0">
              <a:solidFill>
                <a:schemeClr val="bg1"/>
              </a:solidFill>
            </a:endParaRPr>
          </a:p>
        </p:txBody>
      </p:sp>
      <p:grpSp>
        <p:nvGrpSpPr>
          <p:cNvPr id="13" name="Grupo 12"/>
          <p:cNvGrpSpPr/>
          <p:nvPr/>
        </p:nvGrpSpPr>
        <p:grpSpPr>
          <a:xfrm>
            <a:off x="838200" y="1781703"/>
            <a:ext cx="4119442" cy="4203121"/>
            <a:chOff x="616945" y="4252510"/>
            <a:chExt cx="3602514" cy="3750283"/>
          </a:xfrm>
        </p:grpSpPr>
        <p:sp>
          <p:nvSpPr>
            <p:cNvPr id="14" name="CuadroTexto 13"/>
            <p:cNvSpPr txBox="1"/>
            <p:nvPr/>
          </p:nvSpPr>
          <p:spPr>
            <a:xfrm>
              <a:off x="616945" y="4252511"/>
              <a:ext cx="476412" cy="369332"/>
            </a:xfrm>
            <a:prstGeom prst="rect">
              <a:avLst/>
            </a:prstGeom>
            <a:noFill/>
          </p:spPr>
          <p:txBody>
            <a:bodyPr wrap="square" rtlCol="0">
              <a:spAutoFit/>
            </a:bodyPr>
            <a:lstStyle/>
            <a:p>
              <a:r>
                <a:rPr lang="es-MX" dirty="0" smtClean="0"/>
                <a:t>37.</a:t>
              </a:r>
              <a:endParaRPr lang="es-MX"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356" y="4252510"/>
              <a:ext cx="3126103" cy="3750283"/>
            </a:xfrm>
            <a:prstGeom prst="rect">
              <a:avLst/>
            </a:prstGeom>
          </p:spPr>
        </p:pic>
      </p:grpSp>
      <p:sp>
        <p:nvSpPr>
          <p:cNvPr id="16" name="Rectángulo redondeado 15"/>
          <p:cNvSpPr/>
          <p:nvPr/>
        </p:nvSpPr>
        <p:spPr>
          <a:xfrm>
            <a:off x="3835400" y="5262563"/>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graphicFrame>
        <p:nvGraphicFramePr>
          <p:cNvPr id="17" name="Marcador de contenido 6"/>
          <p:cNvGraphicFramePr>
            <a:graphicFrameLocks/>
          </p:cNvGraphicFramePr>
          <p:nvPr>
            <p:extLst>
              <p:ext uri="{D42A27DB-BD31-4B8C-83A1-F6EECF244321}">
                <p14:modId xmlns:p14="http://schemas.microsoft.com/office/powerpoint/2010/main" val="3266030032"/>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20%</a:t>
                      </a:r>
                      <a:endParaRPr lang="es-MX" sz="3000" dirty="0"/>
                    </a:p>
                  </a:txBody>
                  <a:tcPr/>
                </a:tc>
              </a:tr>
            </a:tbl>
          </a:graphicData>
        </a:graphic>
      </p:graphicFrame>
    </p:spTree>
    <p:extLst>
      <p:ext uri="{BB962C8B-B14F-4D97-AF65-F5344CB8AC3E}">
        <p14:creationId xmlns:p14="http://schemas.microsoft.com/office/powerpoint/2010/main" val="248484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39</a:t>
            </a:r>
            <a:endParaRPr lang="es-MX" sz="3000" b="1" dirty="0">
              <a:solidFill>
                <a:schemeClr val="bg1"/>
              </a:solidFill>
            </a:endParaRPr>
          </a:p>
        </p:txBody>
      </p:sp>
      <p:grpSp>
        <p:nvGrpSpPr>
          <p:cNvPr id="13" name="Grupo 12"/>
          <p:cNvGrpSpPr/>
          <p:nvPr/>
        </p:nvGrpSpPr>
        <p:grpSpPr>
          <a:xfrm>
            <a:off x="240523" y="1773453"/>
            <a:ext cx="6600544" cy="3442014"/>
            <a:chOff x="716096" y="5530467"/>
            <a:chExt cx="5935299" cy="2787268"/>
          </a:xfrm>
        </p:grpSpPr>
        <p:sp>
          <p:nvSpPr>
            <p:cNvPr id="14" name="CuadroTexto 13"/>
            <p:cNvSpPr txBox="1"/>
            <p:nvPr/>
          </p:nvSpPr>
          <p:spPr>
            <a:xfrm>
              <a:off x="716096" y="5530467"/>
              <a:ext cx="476412" cy="369332"/>
            </a:xfrm>
            <a:prstGeom prst="rect">
              <a:avLst/>
            </a:prstGeom>
            <a:noFill/>
          </p:spPr>
          <p:txBody>
            <a:bodyPr wrap="none" rtlCol="0">
              <a:spAutoFit/>
            </a:bodyPr>
            <a:lstStyle/>
            <a:p>
              <a:r>
                <a:rPr lang="es-MX" dirty="0" smtClean="0"/>
                <a:t>39.</a:t>
              </a:r>
              <a:endParaRPr lang="es-MX"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323" y="5530467"/>
              <a:ext cx="5580072" cy="2787268"/>
            </a:xfrm>
            <a:prstGeom prst="rect">
              <a:avLst/>
            </a:prstGeom>
          </p:spPr>
        </p:pic>
      </p:grpSp>
      <p:sp>
        <p:nvSpPr>
          <p:cNvPr id="16" name="Rectángulo redondeado 15"/>
          <p:cNvSpPr/>
          <p:nvPr/>
        </p:nvSpPr>
        <p:spPr>
          <a:xfrm>
            <a:off x="1752599" y="5464920"/>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C</a:t>
            </a:r>
            <a:endParaRPr lang="es-MX" sz="2200" b="1" dirty="0"/>
          </a:p>
        </p:txBody>
      </p:sp>
      <p:graphicFrame>
        <p:nvGraphicFramePr>
          <p:cNvPr id="17" name="Marcador de contenido 6"/>
          <p:cNvGraphicFramePr>
            <a:graphicFrameLocks/>
          </p:cNvGraphicFramePr>
          <p:nvPr>
            <p:extLst>
              <p:ext uri="{D42A27DB-BD31-4B8C-83A1-F6EECF244321}">
                <p14:modId xmlns:p14="http://schemas.microsoft.com/office/powerpoint/2010/main" val="3847545104"/>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12%</a:t>
                      </a:r>
                      <a:endParaRPr lang="es-MX" sz="3000" dirty="0"/>
                    </a:p>
                  </a:txBody>
                  <a:tcPr/>
                </a:tc>
              </a:tr>
            </a:tbl>
          </a:graphicData>
        </a:graphic>
      </p:graphicFrame>
    </p:spTree>
    <p:extLst>
      <p:ext uri="{BB962C8B-B14F-4D97-AF65-F5344CB8AC3E}">
        <p14:creationId xmlns:p14="http://schemas.microsoft.com/office/powerpoint/2010/main" val="998155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41</a:t>
            </a:r>
            <a:endParaRPr lang="es-MX" sz="3000" b="1" dirty="0">
              <a:solidFill>
                <a:schemeClr val="bg1"/>
              </a:solidFill>
            </a:endParaRPr>
          </a:p>
        </p:txBody>
      </p:sp>
      <p:grpSp>
        <p:nvGrpSpPr>
          <p:cNvPr id="13" name="Grupo 12"/>
          <p:cNvGrpSpPr/>
          <p:nvPr/>
        </p:nvGrpSpPr>
        <p:grpSpPr>
          <a:xfrm>
            <a:off x="624248" y="1869546"/>
            <a:ext cx="5302419" cy="3781241"/>
            <a:chOff x="572877" y="2930487"/>
            <a:chExt cx="3910988" cy="2885085"/>
          </a:xfrm>
        </p:grpSpPr>
        <p:sp>
          <p:nvSpPr>
            <p:cNvPr id="14" name="CuadroTexto 13"/>
            <p:cNvSpPr txBox="1"/>
            <p:nvPr/>
          </p:nvSpPr>
          <p:spPr>
            <a:xfrm>
              <a:off x="572877" y="2930487"/>
              <a:ext cx="476412" cy="369332"/>
            </a:xfrm>
            <a:prstGeom prst="rect">
              <a:avLst/>
            </a:prstGeom>
            <a:noFill/>
          </p:spPr>
          <p:txBody>
            <a:bodyPr wrap="none" rtlCol="0">
              <a:spAutoFit/>
            </a:bodyPr>
            <a:lstStyle/>
            <a:p>
              <a:r>
                <a:rPr lang="es-MX" dirty="0" smtClean="0"/>
                <a:t>41.</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289" y="3018622"/>
              <a:ext cx="3434576" cy="2796950"/>
            </a:xfrm>
            <a:prstGeom prst="rect">
              <a:avLst/>
            </a:prstGeom>
          </p:spPr>
        </p:pic>
      </p:grpSp>
      <p:sp>
        <p:nvSpPr>
          <p:cNvPr id="16" name="Rectángulo redondeado 15"/>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B</a:t>
            </a:r>
          </a:p>
        </p:txBody>
      </p:sp>
      <p:graphicFrame>
        <p:nvGraphicFramePr>
          <p:cNvPr id="17" name="Marcador de contenido 6"/>
          <p:cNvGraphicFramePr>
            <a:graphicFrameLocks/>
          </p:cNvGraphicFramePr>
          <p:nvPr>
            <p:extLst>
              <p:ext uri="{D42A27DB-BD31-4B8C-83A1-F6EECF244321}">
                <p14:modId xmlns:p14="http://schemas.microsoft.com/office/powerpoint/2010/main" val="1973247243"/>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28%</a:t>
                      </a:r>
                      <a:endParaRPr lang="es-MX" sz="3000" dirty="0"/>
                    </a:p>
                  </a:txBody>
                  <a:tcPr/>
                </a:tc>
              </a:tr>
            </a:tbl>
          </a:graphicData>
        </a:graphic>
      </p:graphicFrame>
    </p:spTree>
    <p:extLst>
      <p:ext uri="{BB962C8B-B14F-4D97-AF65-F5344CB8AC3E}">
        <p14:creationId xmlns:p14="http://schemas.microsoft.com/office/powerpoint/2010/main" val="2659698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42</a:t>
            </a:r>
            <a:endParaRPr lang="es-MX" sz="3000" b="1" dirty="0">
              <a:solidFill>
                <a:schemeClr val="bg1"/>
              </a:solidFill>
            </a:endParaRPr>
          </a:p>
        </p:txBody>
      </p:sp>
      <p:grpSp>
        <p:nvGrpSpPr>
          <p:cNvPr id="13" name="Grupo 12"/>
          <p:cNvGrpSpPr/>
          <p:nvPr/>
        </p:nvGrpSpPr>
        <p:grpSpPr>
          <a:xfrm>
            <a:off x="457200" y="1718772"/>
            <a:ext cx="5113867" cy="3479761"/>
            <a:chOff x="594911" y="683046"/>
            <a:chExt cx="3667071" cy="2137272"/>
          </a:xfrm>
        </p:grpSpPr>
        <p:sp>
          <p:nvSpPr>
            <p:cNvPr id="14" name="CuadroTexto 13"/>
            <p:cNvSpPr txBox="1"/>
            <p:nvPr/>
          </p:nvSpPr>
          <p:spPr>
            <a:xfrm>
              <a:off x="594911" y="683046"/>
              <a:ext cx="517793" cy="369332"/>
            </a:xfrm>
            <a:prstGeom prst="rect">
              <a:avLst/>
            </a:prstGeom>
            <a:noFill/>
          </p:spPr>
          <p:txBody>
            <a:bodyPr wrap="square" rtlCol="0">
              <a:spAutoFit/>
            </a:bodyPr>
            <a:lstStyle/>
            <a:p>
              <a:r>
                <a:rPr lang="es-MX" dirty="0" smtClean="0"/>
                <a:t>42.</a:t>
              </a:r>
              <a:endParaRPr lang="es-MX" dirty="0"/>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703" y="760164"/>
              <a:ext cx="3149279" cy="2060154"/>
            </a:xfrm>
            <a:prstGeom prst="rect">
              <a:avLst/>
            </a:prstGeom>
          </p:spPr>
        </p:pic>
      </p:grpSp>
      <p:sp>
        <p:nvSpPr>
          <p:cNvPr id="16" name="Rectángulo redondeado 15"/>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D</a:t>
            </a:r>
            <a:endParaRPr lang="es-MX" sz="2200" b="1" dirty="0"/>
          </a:p>
        </p:txBody>
      </p:sp>
      <p:graphicFrame>
        <p:nvGraphicFramePr>
          <p:cNvPr id="17" name="Marcador de contenido 6"/>
          <p:cNvGraphicFramePr>
            <a:graphicFrameLocks/>
          </p:cNvGraphicFramePr>
          <p:nvPr>
            <p:extLst>
              <p:ext uri="{D42A27DB-BD31-4B8C-83A1-F6EECF244321}">
                <p14:modId xmlns:p14="http://schemas.microsoft.com/office/powerpoint/2010/main" val="1120464211"/>
              </p:ext>
            </p:extLst>
          </p:nvPr>
        </p:nvGraphicFramePr>
        <p:xfrm>
          <a:off x="8892729" y="2494839"/>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25%</a:t>
                      </a:r>
                      <a:endParaRPr lang="es-MX" sz="3000" dirty="0"/>
                    </a:p>
                  </a:txBody>
                  <a:tcPr/>
                </a:tc>
              </a:tr>
            </a:tbl>
          </a:graphicData>
        </a:graphic>
      </p:graphicFrame>
    </p:spTree>
    <p:extLst>
      <p:ext uri="{BB962C8B-B14F-4D97-AF65-F5344CB8AC3E}">
        <p14:creationId xmlns:p14="http://schemas.microsoft.com/office/powerpoint/2010/main" val="1710349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smtClean="0"/>
          </a:p>
          <a:p>
            <a:endParaRPr lang="es-MX" dirty="0"/>
          </a:p>
        </p:txBody>
      </p:sp>
      <p:sp>
        <p:nvSpPr>
          <p:cNvPr id="9" name="Rectángulo redondeado 8"/>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Rectángulo 9"/>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1" name="Flecha derecha 10"/>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43</a:t>
            </a:r>
            <a:endParaRPr lang="es-MX" sz="3000" b="1" dirty="0">
              <a:solidFill>
                <a:schemeClr val="bg1"/>
              </a:solidFill>
            </a:endParaRPr>
          </a:p>
        </p:txBody>
      </p:sp>
      <p:sp>
        <p:nvSpPr>
          <p:cNvPr id="16" name="Rectángulo redondeado 15"/>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a:t>A</a:t>
            </a:r>
            <a:endParaRPr lang="es-MX" sz="2200" b="1" dirty="0"/>
          </a:p>
        </p:txBody>
      </p:sp>
      <p:graphicFrame>
        <p:nvGraphicFramePr>
          <p:cNvPr id="17" name="Marcador de contenido 6"/>
          <p:cNvGraphicFramePr>
            <a:graphicFrameLocks/>
          </p:cNvGraphicFramePr>
          <p:nvPr>
            <p:extLst>
              <p:ext uri="{D42A27DB-BD31-4B8C-83A1-F6EECF244321}">
                <p14:modId xmlns:p14="http://schemas.microsoft.com/office/powerpoint/2010/main" val="638930194"/>
              </p:ext>
            </p:extLst>
          </p:nvPr>
        </p:nvGraphicFramePr>
        <p:xfrm>
          <a:off x="1725832" y="2779974"/>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28%</a:t>
                      </a:r>
                      <a:endParaRPr lang="es-MX" sz="3000" dirty="0"/>
                    </a:p>
                  </a:txBody>
                  <a:tcPr/>
                </a:tc>
              </a:tr>
            </a:tbl>
          </a:graphicData>
        </a:graphic>
      </p:graphicFrame>
      <p:grpSp>
        <p:nvGrpSpPr>
          <p:cNvPr id="18" name="Grupo 17"/>
          <p:cNvGrpSpPr/>
          <p:nvPr/>
        </p:nvGrpSpPr>
        <p:grpSpPr>
          <a:xfrm>
            <a:off x="5925029" y="365125"/>
            <a:ext cx="5293578" cy="5076296"/>
            <a:chOff x="683046" y="3723701"/>
            <a:chExt cx="3578936" cy="3863058"/>
          </a:xfrm>
        </p:grpSpPr>
        <p:sp>
          <p:nvSpPr>
            <p:cNvPr id="19" name="CuadroTexto 18"/>
            <p:cNvSpPr txBox="1"/>
            <p:nvPr/>
          </p:nvSpPr>
          <p:spPr>
            <a:xfrm>
              <a:off x="683046" y="3723701"/>
              <a:ext cx="528809" cy="369332"/>
            </a:xfrm>
            <a:prstGeom prst="rect">
              <a:avLst/>
            </a:prstGeom>
            <a:noFill/>
          </p:spPr>
          <p:txBody>
            <a:bodyPr wrap="square" rtlCol="0">
              <a:spAutoFit/>
            </a:bodyPr>
            <a:lstStyle/>
            <a:p>
              <a:r>
                <a:rPr lang="es-MX" dirty="0" smtClean="0"/>
                <a:t>43.</a:t>
              </a:r>
              <a:endParaRPr lang="es-MX" dirty="0"/>
            </a:p>
          </p:txBody>
        </p:sp>
        <p:pic>
          <p:nvPicPr>
            <p:cNvPr id="20" name="Imagen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702" y="3723701"/>
              <a:ext cx="3149280" cy="3863058"/>
            </a:xfrm>
            <a:prstGeom prst="rect">
              <a:avLst/>
            </a:prstGeom>
          </p:spPr>
        </p:pic>
      </p:grpSp>
    </p:spTree>
    <p:extLst>
      <p:ext uri="{BB962C8B-B14F-4D97-AF65-F5344CB8AC3E}">
        <p14:creationId xmlns:p14="http://schemas.microsoft.com/office/powerpoint/2010/main" val="3995045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9" name="Marcador de contenido 6"/>
          <p:cNvGraphicFramePr>
            <a:graphicFrameLocks/>
          </p:cNvGraphicFramePr>
          <p:nvPr>
            <p:extLst>
              <p:ext uri="{D42A27DB-BD31-4B8C-83A1-F6EECF244321}">
                <p14:modId xmlns:p14="http://schemas.microsoft.com/office/powerpoint/2010/main" val="278899775"/>
              </p:ext>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36.58%</a:t>
                      </a:r>
                      <a:endParaRPr lang="es-MX" dirty="0"/>
                    </a:p>
                  </a:txBody>
                  <a:tcPr/>
                </a:tc>
                <a:tc>
                  <a:txBody>
                    <a:bodyPr/>
                    <a:lstStyle/>
                    <a:p>
                      <a:r>
                        <a:rPr lang="es-MX" dirty="0" smtClean="0"/>
                        <a:t>35.48%</a:t>
                      </a:r>
                      <a:endParaRPr lang="es-MX" dirty="0"/>
                    </a:p>
                  </a:txBody>
                  <a:tcPr>
                    <a:solidFill>
                      <a:schemeClr val="bg1">
                        <a:lumMod val="95000"/>
                      </a:schemeClr>
                    </a:solidFill>
                  </a:tcPr>
                </a:tc>
                <a:tc>
                  <a:txBody>
                    <a:bodyPr/>
                    <a:lstStyle/>
                    <a:p>
                      <a:r>
                        <a:rPr lang="es-MX" dirty="0" smtClean="0"/>
                        <a:t>37.7%</a:t>
                      </a:r>
                      <a:endParaRPr lang="es-MX" dirty="0"/>
                    </a:p>
                  </a:txBody>
                  <a:tcPr>
                    <a:solidFill>
                      <a:schemeClr val="bg1">
                        <a:lumMod val="95000"/>
                      </a:schemeClr>
                    </a:solidFill>
                  </a:tcPr>
                </a:tc>
                <a:tc>
                  <a:txBody>
                    <a:bodyPr/>
                    <a:lstStyle/>
                    <a:p>
                      <a:r>
                        <a:rPr lang="es-MX" dirty="0" smtClean="0"/>
                        <a:t>38.7%</a:t>
                      </a:r>
                      <a:endParaRPr lang="es-MX" dirty="0"/>
                    </a:p>
                  </a:txBody>
                  <a:tcPr>
                    <a:solidFill>
                      <a:schemeClr val="bg1">
                        <a:lumMod val="95000"/>
                      </a:schemeClr>
                    </a:solidFill>
                  </a:tcPr>
                </a:tc>
                <a:tc>
                  <a:txBody>
                    <a:bodyPr/>
                    <a:lstStyle/>
                    <a:p>
                      <a:r>
                        <a:rPr lang="es-MX" dirty="0" smtClean="0"/>
                        <a:t>32.25%</a:t>
                      </a:r>
                      <a:endParaRPr lang="es-MX" dirty="0"/>
                    </a:p>
                  </a:txBody>
                  <a:tcPr>
                    <a:solidFill>
                      <a:schemeClr val="accent4">
                        <a:lumMod val="20000"/>
                        <a:lumOff val="80000"/>
                      </a:schemeClr>
                    </a:solidFill>
                  </a:tcPr>
                </a:tc>
                <a:tc>
                  <a:txBody>
                    <a:bodyPr/>
                    <a:lstStyle/>
                    <a:p>
                      <a:r>
                        <a:rPr lang="es-MX" dirty="0" smtClean="0"/>
                        <a:t>34.37%</a:t>
                      </a:r>
                      <a:endParaRPr lang="es-MX" dirty="0"/>
                    </a:p>
                  </a:txBody>
                  <a:tcPr>
                    <a:solidFill>
                      <a:schemeClr val="bg1">
                        <a:lumMod val="95000"/>
                      </a:schemeClr>
                    </a:solidFill>
                  </a:tcPr>
                </a:tc>
                <a:tc>
                  <a:txBody>
                    <a:bodyPr/>
                    <a:lstStyle/>
                    <a:p>
                      <a:r>
                        <a:rPr lang="es-MX" dirty="0" smtClean="0"/>
                        <a:t>41.37%</a:t>
                      </a:r>
                      <a:endParaRPr lang="es-MX" dirty="0"/>
                    </a:p>
                  </a:txBody>
                  <a:tcPr>
                    <a:solidFill>
                      <a:schemeClr val="bg1">
                        <a:lumMod val="95000"/>
                      </a:schemeClr>
                    </a:solidFill>
                  </a:tcPr>
                </a:tc>
              </a:tr>
            </a:tbl>
          </a:graphicData>
        </a:graphic>
      </p:graphicFrame>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45</a:t>
            </a:r>
            <a:endParaRPr lang="es-MX" sz="3000" b="1" dirty="0">
              <a:solidFill>
                <a:schemeClr val="bg1"/>
              </a:solidFill>
            </a:endParaRPr>
          </a:p>
        </p:txBody>
      </p:sp>
      <p:grpSp>
        <p:nvGrpSpPr>
          <p:cNvPr id="14" name="Grupo 13"/>
          <p:cNvGrpSpPr/>
          <p:nvPr/>
        </p:nvGrpSpPr>
        <p:grpSpPr>
          <a:xfrm>
            <a:off x="696990" y="1825625"/>
            <a:ext cx="4772477" cy="3745442"/>
            <a:chOff x="649995" y="4153359"/>
            <a:chExt cx="3470313" cy="2754982"/>
          </a:xfrm>
        </p:grpSpPr>
        <p:sp>
          <p:nvSpPr>
            <p:cNvPr id="15" name="CuadroTexto 14"/>
            <p:cNvSpPr txBox="1"/>
            <p:nvPr/>
          </p:nvSpPr>
          <p:spPr>
            <a:xfrm>
              <a:off x="649995" y="4153359"/>
              <a:ext cx="476412" cy="369332"/>
            </a:xfrm>
            <a:prstGeom prst="rect">
              <a:avLst/>
            </a:prstGeom>
            <a:noFill/>
          </p:spPr>
          <p:txBody>
            <a:bodyPr wrap="square" rtlCol="0">
              <a:spAutoFit/>
            </a:bodyPr>
            <a:lstStyle/>
            <a:p>
              <a:r>
                <a:rPr lang="es-MX" dirty="0" smtClean="0"/>
                <a:t>45.</a:t>
              </a:r>
              <a:endParaRPr lang="es-MX" dirty="0"/>
            </a:p>
          </p:txBody>
        </p:sp>
        <p:pic>
          <p:nvPicPr>
            <p:cNvPr id="16" name="Imagen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407" y="4153359"/>
              <a:ext cx="2993901" cy="2754982"/>
            </a:xfrm>
            <a:prstGeom prst="rect">
              <a:avLst/>
            </a:prstGeom>
          </p:spPr>
        </p:pic>
      </p:grpSp>
      <p:sp>
        <p:nvSpPr>
          <p:cNvPr id="17" name="Rectángulo redondeado 16"/>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A</a:t>
            </a:r>
            <a:endParaRPr lang="es-MX" sz="2200" b="1" dirty="0"/>
          </a:p>
        </p:txBody>
      </p:sp>
      <p:graphicFrame>
        <p:nvGraphicFramePr>
          <p:cNvPr id="18" name="Marcador de contenido 6"/>
          <p:cNvGraphicFramePr>
            <a:graphicFrameLocks/>
          </p:cNvGraphicFramePr>
          <p:nvPr>
            <p:extLst>
              <p:ext uri="{D42A27DB-BD31-4B8C-83A1-F6EECF244321}">
                <p14:modId xmlns:p14="http://schemas.microsoft.com/office/powerpoint/2010/main" val="1417223944"/>
              </p:ext>
            </p:extLst>
          </p:nvPr>
        </p:nvGraphicFramePr>
        <p:xfrm>
          <a:off x="7684181" y="2691484"/>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20%</a:t>
                      </a:r>
                      <a:endParaRPr lang="es-MX" sz="3000" dirty="0"/>
                    </a:p>
                  </a:txBody>
                  <a:tcPr/>
                </a:tc>
              </a:tr>
            </a:tbl>
          </a:graphicData>
        </a:graphic>
      </p:graphicFrame>
    </p:spTree>
    <p:extLst>
      <p:ext uri="{BB962C8B-B14F-4D97-AF65-F5344CB8AC3E}">
        <p14:creationId xmlns:p14="http://schemas.microsoft.com/office/powerpoint/2010/main" val="3669601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1544002" y="0"/>
            <a:ext cx="8297227" cy="6815296"/>
          </a:xfrm>
          <a:prstGeom prst="rect">
            <a:avLst/>
          </a:prstGeom>
        </p:spPr>
      </p:pic>
      <p:sp>
        <p:nvSpPr>
          <p:cNvPr id="5" name="Rectángulo redondeado 4"/>
          <p:cNvSpPr/>
          <p:nvPr/>
        </p:nvSpPr>
        <p:spPr>
          <a:xfrm>
            <a:off x="7657616" y="4309110"/>
            <a:ext cx="1806423" cy="2044472"/>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5460757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graphicFrame>
        <p:nvGraphicFramePr>
          <p:cNvPr id="9" name="Marcador de contenido 6"/>
          <p:cNvGraphicFramePr>
            <a:graphicFrameLocks/>
          </p:cNvGraphicFramePr>
          <p:nvPr>
            <p:extLst/>
          </p:nvPr>
        </p:nvGraphicFramePr>
        <p:xfrm>
          <a:off x="4910664" y="372533"/>
          <a:ext cx="6781803" cy="736600"/>
        </p:xfrm>
        <a:graphic>
          <a:graphicData uri="http://schemas.openxmlformats.org/drawingml/2006/table">
            <a:tbl>
              <a:tblPr firstRow="1" bandRow="1">
                <a:tableStyleId>{5C22544A-7EE6-4342-B048-85BDC9FD1C3A}</a:tableStyleId>
              </a:tblPr>
              <a:tblGrid>
                <a:gridCol w="968829"/>
                <a:gridCol w="968829"/>
                <a:gridCol w="968829"/>
                <a:gridCol w="968829"/>
                <a:gridCol w="968829"/>
                <a:gridCol w="968829"/>
                <a:gridCol w="968829"/>
              </a:tblGrid>
              <a:tr h="363432">
                <a:tc>
                  <a:txBody>
                    <a:bodyPr/>
                    <a:lstStyle/>
                    <a:p>
                      <a:r>
                        <a:rPr lang="es-MX" dirty="0" smtClean="0"/>
                        <a:t>GLOBAL</a:t>
                      </a:r>
                      <a:endParaRPr lang="es-MX" dirty="0"/>
                    </a:p>
                  </a:txBody>
                  <a:tcPr/>
                </a:tc>
                <a:tc>
                  <a:txBody>
                    <a:bodyPr/>
                    <a:lstStyle/>
                    <a:p>
                      <a:r>
                        <a:rPr lang="es-MX" dirty="0" smtClean="0"/>
                        <a:t>5to</a:t>
                      </a:r>
                      <a:endParaRPr lang="es-MX" dirty="0"/>
                    </a:p>
                  </a:txBody>
                  <a:tcPr>
                    <a:solidFill>
                      <a:schemeClr val="accent5">
                        <a:lumMod val="75000"/>
                      </a:schemeClr>
                    </a:solidFill>
                  </a:tcPr>
                </a:tc>
                <a:tc>
                  <a:txBody>
                    <a:bodyPr/>
                    <a:lstStyle/>
                    <a:p>
                      <a:r>
                        <a:rPr lang="es-MX" dirty="0" smtClean="0"/>
                        <a:t>6to</a:t>
                      </a:r>
                      <a:endParaRPr lang="es-MX" dirty="0"/>
                    </a:p>
                  </a:txBody>
                  <a:tcPr>
                    <a:solidFill>
                      <a:schemeClr val="accent5">
                        <a:lumMod val="75000"/>
                      </a:schemeClr>
                    </a:solidFill>
                  </a:tcPr>
                </a:tc>
                <a:tc>
                  <a:txBody>
                    <a:bodyPr/>
                    <a:lstStyle/>
                    <a:p>
                      <a:r>
                        <a:rPr lang="es-MX" dirty="0" smtClean="0"/>
                        <a:t>5-A</a:t>
                      </a:r>
                      <a:endParaRPr lang="es-MX" dirty="0"/>
                    </a:p>
                  </a:txBody>
                  <a:tcPr>
                    <a:solidFill>
                      <a:schemeClr val="accent5">
                        <a:lumMod val="75000"/>
                      </a:schemeClr>
                    </a:solidFill>
                  </a:tcPr>
                </a:tc>
                <a:tc>
                  <a:txBody>
                    <a:bodyPr/>
                    <a:lstStyle/>
                    <a:p>
                      <a:r>
                        <a:rPr lang="es-MX" dirty="0" smtClean="0"/>
                        <a:t>5-B</a:t>
                      </a:r>
                      <a:endParaRPr lang="es-MX" dirty="0"/>
                    </a:p>
                  </a:txBody>
                  <a:tcPr>
                    <a:solidFill>
                      <a:schemeClr val="accent5">
                        <a:lumMod val="75000"/>
                      </a:schemeClr>
                    </a:solidFill>
                  </a:tcPr>
                </a:tc>
                <a:tc>
                  <a:txBody>
                    <a:bodyPr/>
                    <a:lstStyle/>
                    <a:p>
                      <a:r>
                        <a:rPr lang="es-MX" dirty="0" smtClean="0"/>
                        <a:t>6-A</a:t>
                      </a:r>
                      <a:endParaRPr lang="es-MX" dirty="0"/>
                    </a:p>
                  </a:txBody>
                  <a:tcPr>
                    <a:solidFill>
                      <a:schemeClr val="accent5">
                        <a:lumMod val="75000"/>
                      </a:schemeClr>
                    </a:solidFill>
                  </a:tcPr>
                </a:tc>
                <a:tc>
                  <a:txBody>
                    <a:bodyPr/>
                    <a:lstStyle/>
                    <a:p>
                      <a:r>
                        <a:rPr lang="es-MX" dirty="0" smtClean="0"/>
                        <a:t>6-B</a:t>
                      </a:r>
                    </a:p>
                  </a:txBody>
                  <a:tcPr>
                    <a:solidFill>
                      <a:schemeClr val="accent5">
                        <a:lumMod val="75000"/>
                      </a:schemeClr>
                    </a:solidFill>
                  </a:tcPr>
                </a:tc>
              </a:tr>
              <a:tr h="370840">
                <a:tc>
                  <a:txBody>
                    <a:bodyPr/>
                    <a:lstStyle/>
                    <a:p>
                      <a:r>
                        <a:rPr lang="es-MX" dirty="0" smtClean="0"/>
                        <a:t>36.58%</a:t>
                      </a:r>
                      <a:endParaRPr lang="es-MX" dirty="0"/>
                    </a:p>
                  </a:txBody>
                  <a:tcPr/>
                </a:tc>
                <a:tc>
                  <a:txBody>
                    <a:bodyPr/>
                    <a:lstStyle/>
                    <a:p>
                      <a:r>
                        <a:rPr lang="es-MX" dirty="0" smtClean="0"/>
                        <a:t>35.48%</a:t>
                      </a:r>
                      <a:endParaRPr lang="es-MX" dirty="0"/>
                    </a:p>
                  </a:txBody>
                  <a:tcPr>
                    <a:solidFill>
                      <a:schemeClr val="bg1">
                        <a:lumMod val="95000"/>
                      </a:schemeClr>
                    </a:solidFill>
                  </a:tcPr>
                </a:tc>
                <a:tc>
                  <a:txBody>
                    <a:bodyPr/>
                    <a:lstStyle/>
                    <a:p>
                      <a:r>
                        <a:rPr lang="es-MX" dirty="0" smtClean="0"/>
                        <a:t>37.7%</a:t>
                      </a:r>
                      <a:endParaRPr lang="es-MX" dirty="0"/>
                    </a:p>
                  </a:txBody>
                  <a:tcPr>
                    <a:solidFill>
                      <a:schemeClr val="bg1">
                        <a:lumMod val="95000"/>
                      </a:schemeClr>
                    </a:solidFill>
                  </a:tcPr>
                </a:tc>
                <a:tc>
                  <a:txBody>
                    <a:bodyPr/>
                    <a:lstStyle/>
                    <a:p>
                      <a:r>
                        <a:rPr lang="es-MX" dirty="0" smtClean="0"/>
                        <a:t>38.7%</a:t>
                      </a:r>
                      <a:endParaRPr lang="es-MX" dirty="0"/>
                    </a:p>
                  </a:txBody>
                  <a:tcPr>
                    <a:solidFill>
                      <a:schemeClr val="bg1">
                        <a:lumMod val="95000"/>
                      </a:schemeClr>
                    </a:solidFill>
                  </a:tcPr>
                </a:tc>
                <a:tc>
                  <a:txBody>
                    <a:bodyPr/>
                    <a:lstStyle/>
                    <a:p>
                      <a:r>
                        <a:rPr lang="es-MX" dirty="0" smtClean="0"/>
                        <a:t>32.25%</a:t>
                      </a:r>
                      <a:endParaRPr lang="es-MX" dirty="0"/>
                    </a:p>
                  </a:txBody>
                  <a:tcPr>
                    <a:solidFill>
                      <a:schemeClr val="accent4">
                        <a:lumMod val="20000"/>
                        <a:lumOff val="80000"/>
                      </a:schemeClr>
                    </a:solidFill>
                  </a:tcPr>
                </a:tc>
                <a:tc>
                  <a:txBody>
                    <a:bodyPr/>
                    <a:lstStyle/>
                    <a:p>
                      <a:r>
                        <a:rPr lang="es-MX" dirty="0" smtClean="0"/>
                        <a:t>34.37%</a:t>
                      </a:r>
                      <a:endParaRPr lang="es-MX" dirty="0"/>
                    </a:p>
                  </a:txBody>
                  <a:tcPr>
                    <a:solidFill>
                      <a:schemeClr val="bg1">
                        <a:lumMod val="95000"/>
                      </a:schemeClr>
                    </a:solidFill>
                  </a:tcPr>
                </a:tc>
                <a:tc>
                  <a:txBody>
                    <a:bodyPr/>
                    <a:lstStyle/>
                    <a:p>
                      <a:r>
                        <a:rPr lang="es-MX" dirty="0" smtClean="0"/>
                        <a:t>41.37%</a:t>
                      </a:r>
                      <a:endParaRPr lang="es-MX" dirty="0"/>
                    </a:p>
                  </a:txBody>
                  <a:tcPr>
                    <a:solidFill>
                      <a:schemeClr val="bg1">
                        <a:lumMod val="95000"/>
                      </a:schemeClr>
                    </a:solidFill>
                  </a:tcPr>
                </a:tc>
              </a:tr>
            </a:tbl>
          </a:graphicData>
        </a:graphic>
      </p:graphicFrame>
      <p:sp>
        <p:nvSpPr>
          <p:cNvPr id="10" name="Rectángulo redondeado 9"/>
          <p:cNvSpPr/>
          <p:nvPr/>
        </p:nvSpPr>
        <p:spPr>
          <a:xfrm>
            <a:off x="287867" y="186267"/>
            <a:ext cx="4064000" cy="1337733"/>
          </a:xfrm>
          <a:prstGeom prst="roundRect">
            <a:avLst/>
          </a:prstGeom>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p:cNvSpPr/>
          <p:nvPr/>
        </p:nvSpPr>
        <p:spPr>
          <a:xfrm>
            <a:off x="457200" y="365125"/>
            <a:ext cx="2861733" cy="95567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schemeClr val="tx1"/>
                </a:solidFill>
              </a:rPr>
              <a:t>Porcentaje de estudiantes que acertaron el </a:t>
            </a:r>
            <a:r>
              <a:rPr lang="es-MX" dirty="0" err="1" smtClean="0">
                <a:solidFill>
                  <a:schemeClr val="tx1"/>
                </a:solidFill>
              </a:rPr>
              <a:t>item</a:t>
            </a:r>
            <a:endParaRPr lang="es-MX" dirty="0">
              <a:solidFill>
                <a:schemeClr val="tx1"/>
              </a:solidFill>
            </a:endParaRPr>
          </a:p>
        </p:txBody>
      </p:sp>
      <p:sp>
        <p:nvSpPr>
          <p:cNvPr id="12" name="Flecha derecha 11"/>
          <p:cNvSpPr/>
          <p:nvPr/>
        </p:nvSpPr>
        <p:spPr>
          <a:xfrm>
            <a:off x="3530600" y="622828"/>
            <a:ext cx="609600" cy="440267"/>
          </a:xfrm>
          <a:prstGeom prst="rightArrow">
            <a:avLst/>
          </a:prstGeom>
          <a:solidFill>
            <a:schemeClr val="accent1">
              <a:lumMod val="20000"/>
              <a:lumOff val="80000"/>
            </a:schemeClr>
          </a:solid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CuadroTexto 12"/>
          <p:cNvSpPr txBox="1"/>
          <p:nvPr/>
        </p:nvSpPr>
        <p:spPr>
          <a:xfrm>
            <a:off x="9719733" y="6304002"/>
            <a:ext cx="2472267" cy="553998"/>
          </a:xfrm>
          <a:prstGeom prst="rect">
            <a:avLst/>
          </a:prstGeom>
          <a:solidFill>
            <a:schemeClr val="accent1">
              <a:lumMod val="75000"/>
            </a:schemeClr>
          </a:solidFill>
          <a:ln>
            <a:solidFill>
              <a:schemeClr val="tx1">
                <a:lumMod val="95000"/>
                <a:lumOff val="5000"/>
              </a:schemeClr>
            </a:solidFill>
          </a:ln>
        </p:spPr>
        <p:txBody>
          <a:bodyPr wrap="square" rtlCol="0">
            <a:spAutoFit/>
          </a:bodyPr>
          <a:lstStyle/>
          <a:p>
            <a:pPr algn="ctr"/>
            <a:r>
              <a:rPr lang="es-MX" sz="3000" b="1" dirty="0" err="1" smtClean="0">
                <a:solidFill>
                  <a:schemeClr val="bg1"/>
                </a:solidFill>
              </a:rPr>
              <a:t>Item</a:t>
            </a:r>
            <a:r>
              <a:rPr lang="es-MX" sz="3000" b="1" dirty="0" smtClean="0">
                <a:solidFill>
                  <a:schemeClr val="bg1"/>
                </a:solidFill>
              </a:rPr>
              <a:t> </a:t>
            </a:r>
            <a:r>
              <a:rPr lang="es-MX" sz="3000" b="1" dirty="0" smtClean="0">
                <a:solidFill>
                  <a:schemeClr val="bg1"/>
                </a:solidFill>
              </a:rPr>
              <a:t>50</a:t>
            </a:r>
            <a:endParaRPr lang="es-MX" sz="3000" b="1" dirty="0">
              <a:solidFill>
                <a:schemeClr val="bg1"/>
              </a:solidFill>
            </a:endParaRPr>
          </a:p>
        </p:txBody>
      </p:sp>
      <p:sp>
        <p:nvSpPr>
          <p:cNvPr id="17" name="Rectángulo redondeado 16"/>
          <p:cNvSpPr/>
          <p:nvPr/>
        </p:nvSpPr>
        <p:spPr>
          <a:xfrm>
            <a:off x="2446866" y="5650787"/>
            <a:ext cx="3132667" cy="914400"/>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smtClean="0"/>
              <a:t>Respuesta Correcta:</a:t>
            </a:r>
          </a:p>
          <a:p>
            <a:pPr algn="ctr"/>
            <a:r>
              <a:rPr lang="es-MX" sz="2200" b="1" dirty="0" smtClean="0"/>
              <a:t>A</a:t>
            </a:r>
            <a:endParaRPr lang="es-MX" sz="2200" b="1" dirty="0"/>
          </a:p>
        </p:txBody>
      </p:sp>
      <p:graphicFrame>
        <p:nvGraphicFramePr>
          <p:cNvPr id="18" name="Marcador de contenido 6"/>
          <p:cNvGraphicFramePr>
            <a:graphicFrameLocks/>
          </p:cNvGraphicFramePr>
          <p:nvPr>
            <p:extLst>
              <p:ext uri="{D42A27DB-BD31-4B8C-83A1-F6EECF244321}">
                <p14:modId xmlns:p14="http://schemas.microsoft.com/office/powerpoint/2010/main" val="2736011712"/>
              </p:ext>
            </p:extLst>
          </p:nvPr>
        </p:nvGraphicFramePr>
        <p:xfrm>
          <a:off x="7684181" y="2691484"/>
          <a:ext cx="1804768" cy="1189004"/>
        </p:xfrm>
        <a:graphic>
          <a:graphicData uri="http://schemas.openxmlformats.org/drawingml/2006/table">
            <a:tbl>
              <a:tblPr firstRow="1" bandRow="1">
                <a:tableStyleId>{5C22544A-7EE6-4342-B048-85BDC9FD1C3A}</a:tableStyleId>
              </a:tblPr>
              <a:tblGrid>
                <a:gridCol w="1804768"/>
              </a:tblGrid>
              <a:tr h="590402">
                <a:tc>
                  <a:txBody>
                    <a:bodyPr/>
                    <a:lstStyle/>
                    <a:p>
                      <a:pPr algn="ctr"/>
                      <a:r>
                        <a:rPr lang="es-MX" sz="3000" dirty="0" smtClean="0"/>
                        <a:t>GLOBAL</a:t>
                      </a:r>
                      <a:endParaRPr lang="es-MX" sz="3000" dirty="0"/>
                    </a:p>
                  </a:txBody>
                  <a:tcPr/>
                </a:tc>
              </a:tr>
              <a:tr h="598602">
                <a:tc>
                  <a:txBody>
                    <a:bodyPr/>
                    <a:lstStyle/>
                    <a:p>
                      <a:pPr algn="ctr"/>
                      <a:r>
                        <a:rPr lang="es-MX" sz="3000" dirty="0" smtClean="0"/>
                        <a:t>12%</a:t>
                      </a:r>
                      <a:endParaRPr lang="es-MX" sz="3000" dirty="0"/>
                    </a:p>
                  </a:txBody>
                  <a:tcPr/>
                </a:tc>
              </a:tr>
            </a:tbl>
          </a:graphicData>
        </a:graphic>
      </p:graphicFrame>
      <p:grpSp>
        <p:nvGrpSpPr>
          <p:cNvPr id="19" name="Grupo 18"/>
          <p:cNvGrpSpPr/>
          <p:nvPr/>
        </p:nvGrpSpPr>
        <p:grpSpPr>
          <a:xfrm>
            <a:off x="316649" y="1641066"/>
            <a:ext cx="5002603" cy="3708096"/>
            <a:chOff x="506777" y="6312665"/>
            <a:chExt cx="3855905" cy="2574704"/>
          </a:xfrm>
        </p:grpSpPr>
        <p:sp>
          <p:nvSpPr>
            <p:cNvPr id="20" name="CuadroTexto 19"/>
            <p:cNvSpPr txBox="1"/>
            <p:nvPr/>
          </p:nvSpPr>
          <p:spPr>
            <a:xfrm>
              <a:off x="506777" y="6312665"/>
              <a:ext cx="476412" cy="369332"/>
            </a:xfrm>
            <a:prstGeom prst="rect">
              <a:avLst/>
            </a:prstGeom>
            <a:noFill/>
          </p:spPr>
          <p:txBody>
            <a:bodyPr wrap="square" rtlCol="0">
              <a:spAutoFit/>
            </a:bodyPr>
            <a:lstStyle/>
            <a:p>
              <a:r>
                <a:rPr lang="es-MX" dirty="0" smtClean="0"/>
                <a:t>50.</a:t>
              </a:r>
              <a:endParaRPr lang="es-MX" dirty="0"/>
            </a:p>
          </p:txBody>
        </p:sp>
        <p:pic>
          <p:nvPicPr>
            <p:cNvPr id="21" name="Imagen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89" y="6328768"/>
              <a:ext cx="3379493" cy="2558601"/>
            </a:xfrm>
            <a:prstGeom prst="rect">
              <a:avLst/>
            </a:prstGeom>
          </p:spPr>
        </p:pic>
      </p:grpSp>
    </p:spTree>
    <p:extLst>
      <p:ext uri="{BB962C8B-B14F-4D97-AF65-F5344CB8AC3E}">
        <p14:creationId xmlns:p14="http://schemas.microsoft.com/office/powerpoint/2010/main" val="1479434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1957917" y="1"/>
            <a:ext cx="8699958" cy="6858000"/>
          </a:xfrm>
          <a:prstGeom prst="rect">
            <a:avLst/>
          </a:prstGeom>
        </p:spPr>
      </p:pic>
      <p:sp>
        <p:nvSpPr>
          <p:cNvPr id="2" name="Título 1"/>
          <p:cNvSpPr>
            <a:spLocks noGrp="1"/>
          </p:cNvSpPr>
          <p:nvPr>
            <p:ph type="title"/>
          </p:nvPr>
        </p:nvSpPr>
        <p:spPr/>
        <p:txBody>
          <a:bodyPr/>
          <a:lstStyle/>
          <a:p>
            <a:r>
              <a:rPr lang="es-MX" dirty="0" smtClean="0"/>
              <a:t/>
            </a:r>
            <a:br>
              <a:rPr lang="es-MX" dirty="0" smtClean="0"/>
            </a:br>
            <a:endParaRPr lang="es-MX" dirty="0"/>
          </a:p>
        </p:txBody>
      </p:sp>
      <p:sp>
        <p:nvSpPr>
          <p:cNvPr id="3" name="Marcador de contenido 2"/>
          <p:cNvSpPr>
            <a:spLocks noGrp="1"/>
          </p:cNvSpPr>
          <p:nvPr>
            <p:ph idx="1"/>
          </p:nvPr>
        </p:nvSpPr>
        <p:spPr/>
        <p:txBody>
          <a:bodyPr/>
          <a:lstStyle/>
          <a:p>
            <a:endParaRPr lang="es-MX" dirty="0" smtClean="0"/>
          </a:p>
          <a:p>
            <a:endParaRPr lang="es-MX" dirty="0"/>
          </a:p>
        </p:txBody>
      </p:sp>
      <p:sp>
        <p:nvSpPr>
          <p:cNvPr id="5" name="Rectángulo redondeado 4"/>
          <p:cNvSpPr/>
          <p:nvPr/>
        </p:nvSpPr>
        <p:spPr>
          <a:xfrm>
            <a:off x="7467963" y="5086350"/>
            <a:ext cx="2167527" cy="1225550"/>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828203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 name="Imagen 3"/>
          <p:cNvPicPr>
            <a:picLocks noChangeAspect="1"/>
          </p:cNvPicPr>
          <p:nvPr/>
        </p:nvPicPr>
        <p:blipFill>
          <a:blip r:embed="rId2"/>
          <a:stretch>
            <a:fillRect/>
          </a:stretch>
        </p:blipFill>
        <p:spPr>
          <a:xfrm>
            <a:off x="1597343" y="171376"/>
            <a:ext cx="8392478" cy="6686624"/>
          </a:xfrm>
          <a:prstGeom prst="rect">
            <a:avLst/>
          </a:prstGeom>
        </p:spPr>
      </p:pic>
    </p:spTree>
    <p:extLst>
      <p:ext uri="{BB962C8B-B14F-4D97-AF65-F5344CB8AC3E}">
        <p14:creationId xmlns:p14="http://schemas.microsoft.com/office/powerpoint/2010/main" val="156526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7" name="Imagen 6"/>
          <p:cNvPicPr>
            <a:picLocks noChangeAspect="1"/>
          </p:cNvPicPr>
          <p:nvPr/>
        </p:nvPicPr>
        <p:blipFill>
          <a:blip r:embed="rId3"/>
          <a:stretch>
            <a:fillRect/>
          </a:stretch>
        </p:blipFill>
        <p:spPr>
          <a:xfrm>
            <a:off x="1661649" y="0"/>
            <a:ext cx="8003461" cy="6840903"/>
          </a:xfrm>
          <a:prstGeom prst="rect">
            <a:avLst/>
          </a:prstGeom>
        </p:spPr>
      </p:pic>
    </p:spTree>
    <p:extLst>
      <p:ext uri="{BB962C8B-B14F-4D97-AF65-F5344CB8AC3E}">
        <p14:creationId xmlns:p14="http://schemas.microsoft.com/office/powerpoint/2010/main" val="4072761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pic>
        <p:nvPicPr>
          <p:cNvPr id="6" name="Imagen 5"/>
          <p:cNvPicPr>
            <a:picLocks noChangeAspect="1"/>
          </p:cNvPicPr>
          <p:nvPr/>
        </p:nvPicPr>
        <p:blipFill>
          <a:blip r:embed="rId3"/>
          <a:stretch>
            <a:fillRect/>
          </a:stretch>
        </p:blipFill>
        <p:spPr>
          <a:xfrm>
            <a:off x="838200" y="0"/>
            <a:ext cx="10270939" cy="6858000"/>
          </a:xfrm>
          <a:prstGeom prst="rect">
            <a:avLst/>
          </a:prstGeom>
        </p:spPr>
      </p:pic>
    </p:spTree>
    <p:extLst>
      <p:ext uri="{BB962C8B-B14F-4D97-AF65-F5344CB8AC3E}">
        <p14:creationId xmlns:p14="http://schemas.microsoft.com/office/powerpoint/2010/main" val="1874705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838200" y="9832"/>
            <a:ext cx="10409903" cy="6828770"/>
          </a:xfrm>
          <a:prstGeom prst="rect">
            <a:avLst/>
          </a:prstGeom>
        </p:spPr>
      </p:pic>
    </p:spTree>
    <p:extLst>
      <p:ext uri="{BB962C8B-B14F-4D97-AF65-F5344CB8AC3E}">
        <p14:creationId xmlns:p14="http://schemas.microsoft.com/office/powerpoint/2010/main" val="3790451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3"/>
          <a:stretch>
            <a:fillRect/>
          </a:stretch>
        </p:blipFill>
        <p:spPr>
          <a:xfrm>
            <a:off x="924231" y="0"/>
            <a:ext cx="10235382" cy="6867762"/>
          </a:xfrm>
          <a:prstGeom prst="rect">
            <a:avLst/>
          </a:prstGeom>
        </p:spPr>
      </p:pic>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sp>
        <p:nvSpPr>
          <p:cNvPr id="5" name="Rectángulo redondeado 4"/>
          <p:cNvSpPr/>
          <p:nvPr/>
        </p:nvSpPr>
        <p:spPr>
          <a:xfrm>
            <a:off x="4444181" y="796412"/>
            <a:ext cx="3834580" cy="5299587"/>
          </a:xfrm>
          <a:prstGeom prst="round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 name="Conector recto de flecha 6"/>
          <p:cNvCxnSpPr/>
          <p:nvPr/>
        </p:nvCxnSpPr>
        <p:spPr>
          <a:xfrm flipH="1">
            <a:off x="1845733" y="3572933"/>
            <a:ext cx="16934" cy="157480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cxnSp>
        <p:nvCxnSpPr>
          <p:cNvPr id="9" name="Conector recto de flecha 8"/>
          <p:cNvCxnSpPr/>
          <p:nvPr/>
        </p:nvCxnSpPr>
        <p:spPr>
          <a:xfrm flipH="1">
            <a:off x="10684933" y="3751101"/>
            <a:ext cx="16934" cy="157480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444980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892704"/>
          </a:xfrm>
        </p:spPr>
        <p:txBody>
          <a:bodyPr>
            <a:normAutofit fontScale="90000"/>
          </a:bodyPr>
          <a:lstStyle/>
          <a:p>
            <a:r>
              <a:rPr lang="es-MX" dirty="0" smtClean="0"/>
              <a:t>Los ítems más difíciles</a:t>
            </a:r>
            <a:endParaRPr lang="es-MX" dirty="0"/>
          </a:p>
        </p:txBody>
      </p:sp>
      <p:sp>
        <p:nvSpPr>
          <p:cNvPr id="3" name="Subtítulo 2"/>
          <p:cNvSpPr>
            <a:spLocks noGrp="1"/>
          </p:cNvSpPr>
          <p:nvPr>
            <p:ph type="subTitle" idx="1"/>
          </p:nvPr>
        </p:nvSpPr>
        <p:spPr>
          <a:xfrm>
            <a:off x="1524000" y="2235200"/>
            <a:ext cx="9144000" cy="4165600"/>
          </a:xfrm>
        </p:spPr>
        <p:txBody>
          <a:bodyPr>
            <a:normAutofit/>
          </a:bodyPr>
          <a:lstStyle/>
          <a:p>
            <a:r>
              <a:rPr lang="es-MX" b="1" dirty="0" smtClean="0"/>
              <a:t>Se presentan los ítems que fueron resueltos por menos del 40% de todos los estudiantes, o bien, por menos del 30% de los estudiantes de cada una de las siguientes categorías:</a:t>
            </a:r>
          </a:p>
          <a:p>
            <a:pPr marL="342900" indent="-342900">
              <a:buFont typeface="Arial" panose="020B0604020202020204" pitchFamily="34" charset="0"/>
              <a:buChar char="•"/>
            </a:pPr>
            <a:r>
              <a:rPr lang="es-MX" dirty="0" smtClean="0"/>
              <a:t>Estudiantes de Quinto</a:t>
            </a:r>
          </a:p>
          <a:p>
            <a:pPr marL="342900" indent="-342900">
              <a:buFont typeface="Arial" panose="020B0604020202020204" pitchFamily="34" charset="0"/>
              <a:buChar char="•"/>
            </a:pPr>
            <a:r>
              <a:rPr lang="es-MX" dirty="0"/>
              <a:t>Estudiantes de </a:t>
            </a:r>
            <a:r>
              <a:rPr lang="es-MX" dirty="0" smtClean="0"/>
              <a:t>Sexto</a:t>
            </a:r>
          </a:p>
          <a:p>
            <a:pPr marL="342900" indent="-342900">
              <a:buFont typeface="Arial" panose="020B0604020202020204" pitchFamily="34" charset="0"/>
              <a:buChar char="•"/>
            </a:pPr>
            <a:r>
              <a:rPr lang="es-MX" dirty="0"/>
              <a:t>Estudiantes de </a:t>
            </a:r>
            <a:r>
              <a:rPr lang="es-MX" dirty="0" smtClean="0"/>
              <a:t>5A</a:t>
            </a:r>
            <a:endParaRPr lang="es-MX" dirty="0"/>
          </a:p>
          <a:p>
            <a:pPr marL="342900" indent="-342900">
              <a:buFont typeface="Arial" panose="020B0604020202020204" pitchFamily="34" charset="0"/>
              <a:buChar char="•"/>
            </a:pPr>
            <a:r>
              <a:rPr lang="es-MX" dirty="0"/>
              <a:t>Estudiantes de </a:t>
            </a:r>
            <a:r>
              <a:rPr lang="es-MX" dirty="0" smtClean="0"/>
              <a:t>5B</a:t>
            </a:r>
            <a:endParaRPr lang="es-MX" dirty="0"/>
          </a:p>
          <a:p>
            <a:pPr marL="342900" indent="-342900">
              <a:buFont typeface="Arial" panose="020B0604020202020204" pitchFamily="34" charset="0"/>
              <a:buChar char="•"/>
            </a:pPr>
            <a:r>
              <a:rPr lang="es-MX" dirty="0"/>
              <a:t>Estudiantes de </a:t>
            </a:r>
            <a:r>
              <a:rPr lang="es-MX" dirty="0" smtClean="0"/>
              <a:t>6A</a:t>
            </a:r>
            <a:endParaRPr lang="es-MX" dirty="0"/>
          </a:p>
          <a:p>
            <a:pPr marL="342900" indent="-342900">
              <a:buFont typeface="Arial" panose="020B0604020202020204" pitchFamily="34" charset="0"/>
              <a:buChar char="•"/>
            </a:pPr>
            <a:r>
              <a:rPr lang="es-MX" dirty="0"/>
              <a:t>Estudiantes de </a:t>
            </a:r>
            <a:r>
              <a:rPr lang="es-MX" dirty="0" smtClean="0"/>
              <a:t>6B</a:t>
            </a:r>
            <a:endParaRPr lang="es-MX" dirty="0"/>
          </a:p>
          <a:p>
            <a:pPr marL="342900" indent="-342900">
              <a:buFont typeface="Arial" panose="020B0604020202020204" pitchFamily="34" charset="0"/>
              <a:buChar char="•"/>
            </a:pPr>
            <a:endParaRPr lang="es-MX" dirty="0"/>
          </a:p>
          <a:p>
            <a:pPr marL="342900" indent="-342900">
              <a:buFont typeface="Arial" panose="020B0604020202020204" pitchFamily="34" charset="0"/>
              <a:buChar char="•"/>
            </a:pPr>
            <a:endParaRPr lang="es-MX" dirty="0" smtClean="0"/>
          </a:p>
          <a:p>
            <a:pPr marL="342900" indent="-342900">
              <a:buFont typeface="Arial" panose="020B0604020202020204" pitchFamily="34" charset="0"/>
              <a:buChar char="•"/>
            </a:pPr>
            <a:endParaRPr lang="es-MX" dirty="0"/>
          </a:p>
        </p:txBody>
      </p:sp>
    </p:spTree>
    <p:extLst>
      <p:ext uri="{BB962C8B-B14F-4D97-AF65-F5344CB8AC3E}">
        <p14:creationId xmlns:p14="http://schemas.microsoft.com/office/powerpoint/2010/main" val="3394525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TotalTime>
  <Words>855</Words>
  <Application>Microsoft Office PowerPoint</Application>
  <PresentationFormat>Panorámica</PresentationFormat>
  <Paragraphs>155</Paragraphs>
  <Slides>20</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Calibri Light</vt:lpstr>
      <vt:lpstr>Tema de Office</vt:lpstr>
      <vt:lpstr>Análisis descriptivo de los resultados obtenidos por los estudiantes de sexto año  Escuela: Celsa Virgen Profesora:</vt:lpstr>
      <vt:lpstr>Presentación de PowerPoint</vt:lpstr>
      <vt:lpstr> </vt:lpstr>
      <vt:lpstr>Presentación de PowerPoint</vt:lpstr>
      <vt:lpstr>Presentación de PowerPoint</vt:lpstr>
      <vt:lpstr>Presentación de PowerPoint</vt:lpstr>
      <vt:lpstr>Presentación de PowerPoint</vt:lpstr>
      <vt:lpstr>Presentación de PowerPoint</vt:lpstr>
      <vt:lpstr>Los ítems más difíciles</vt:lpstr>
      <vt:lpstr> </vt:lpstr>
      <vt:lpstr> </vt:lpstr>
      <vt:lpstr> </vt:lpstr>
      <vt:lpstr> </vt:lpstr>
      <vt:lpstr> </vt:lpstr>
      <vt:lpstr> </vt:lpstr>
      <vt:lpstr> </vt:lpstr>
      <vt:lpstr>Presentación de PowerPoint</vt:lpstr>
      <vt:lpstr>Presentación de PowerPoint</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Repertorio de Gráficas</dc:title>
  <dc:creator>Adriana</dc:creator>
  <cp:lastModifiedBy>Alejandro</cp:lastModifiedBy>
  <cp:revision>130</cp:revision>
  <dcterms:created xsi:type="dcterms:W3CDTF">2018-12-27T05:31:05Z</dcterms:created>
  <dcterms:modified xsi:type="dcterms:W3CDTF">2019-06-05T00:25:37Z</dcterms:modified>
</cp:coreProperties>
</file>