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97" r:id="rId3"/>
    <p:sldId id="396" r:id="rId4"/>
    <p:sldId id="397" r:id="rId5"/>
    <p:sldId id="264" r:id="rId6"/>
    <p:sldId id="306" r:id="rId7"/>
    <p:sldId id="305" r:id="rId8"/>
    <p:sldId id="307" r:id="rId9"/>
    <p:sldId id="308" r:id="rId10"/>
    <p:sldId id="309" r:id="rId11"/>
    <p:sldId id="303" r:id="rId12"/>
    <p:sldId id="312" r:id="rId13"/>
    <p:sldId id="313" r:id="rId14"/>
    <p:sldId id="302" r:id="rId15"/>
    <p:sldId id="325" r:id="rId16"/>
    <p:sldId id="311" r:id="rId17"/>
    <p:sldId id="324" r:id="rId18"/>
    <p:sldId id="326" r:id="rId19"/>
    <p:sldId id="310" r:id="rId20"/>
    <p:sldId id="314" r:id="rId21"/>
    <p:sldId id="316" r:id="rId22"/>
    <p:sldId id="317" r:id="rId23"/>
    <p:sldId id="318" r:id="rId24"/>
    <p:sldId id="301" r:id="rId25"/>
    <p:sldId id="334" r:id="rId26"/>
    <p:sldId id="333" r:id="rId27"/>
    <p:sldId id="332" r:id="rId28"/>
    <p:sldId id="331" r:id="rId29"/>
    <p:sldId id="330" r:id="rId30"/>
    <p:sldId id="329" r:id="rId31"/>
    <p:sldId id="328" r:id="rId32"/>
    <p:sldId id="319" r:id="rId33"/>
    <p:sldId id="340" r:id="rId34"/>
    <p:sldId id="339" r:id="rId35"/>
    <p:sldId id="338" r:id="rId36"/>
    <p:sldId id="337" r:id="rId37"/>
    <p:sldId id="336" r:id="rId38"/>
    <p:sldId id="335" r:id="rId39"/>
    <p:sldId id="320" r:id="rId40"/>
    <p:sldId id="378" r:id="rId41"/>
    <p:sldId id="383" r:id="rId42"/>
    <p:sldId id="382" r:id="rId43"/>
    <p:sldId id="381" r:id="rId44"/>
    <p:sldId id="380" r:id="rId45"/>
    <p:sldId id="379" r:id="rId46"/>
    <p:sldId id="384" r:id="rId47"/>
    <p:sldId id="386" r:id="rId48"/>
    <p:sldId id="321" r:id="rId49"/>
    <p:sldId id="385" r:id="rId50"/>
    <p:sldId id="391" r:id="rId51"/>
    <p:sldId id="390" r:id="rId52"/>
    <p:sldId id="389" r:id="rId53"/>
    <p:sldId id="388" r:id="rId54"/>
    <p:sldId id="387" r:id="rId55"/>
    <p:sldId id="395" r:id="rId56"/>
    <p:sldId id="394" r:id="rId57"/>
    <p:sldId id="393" r:id="rId58"/>
    <p:sldId id="392" r:id="rId59"/>
    <p:sldId id="373" r:id="rId60"/>
    <p:sldId id="374" r:id="rId61"/>
    <p:sldId id="322" r:id="rId62"/>
    <p:sldId id="372" r:id="rId63"/>
    <p:sldId id="377" r:id="rId64"/>
    <p:sldId id="376" r:id="rId65"/>
    <p:sldId id="375" r:id="rId66"/>
    <p:sldId id="258" r:id="rId6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58" autoAdjust="0"/>
  </p:normalViewPr>
  <p:slideViewPr>
    <p:cSldViewPr>
      <p:cViewPr varScale="1">
        <p:scale>
          <a:sx n="133" d="100"/>
          <a:sy n="133" d="100"/>
        </p:scale>
        <p:origin x="87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09/09/2019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Mencionar que existen distintos requisitos</a:t>
            </a:r>
            <a:r>
              <a:rPr lang="es-MX" baseline="0" dirty="0" smtClean="0"/>
              <a:t> en función al número de trabajadores laborando en el centro de trabajo. </a:t>
            </a:r>
          </a:p>
          <a:p>
            <a:r>
              <a:rPr lang="es-MX" baseline="0" dirty="0" smtClean="0"/>
              <a:t>Los numerales sólo se incluyen para ilustrar esta referencia, conforme se avance en la revisión de contenidos se revisará qué numerales corresponden al Centro de Trabajo en cuestión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EB4A0-587B-496D-9E45-6D0343608ACE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04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Mencionar que existen distintos requisitos</a:t>
            </a:r>
            <a:r>
              <a:rPr lang="es-MX" baseline="0" dirty="0" smtClean="0"/>
              <a:t> en función al número de trabajadores laborando en el centro de trabajo. </a:t>
            </a:r>
          </a:p>
          <a:p>
            <a:r>
              <a:rPr lang="es-MX" baseline="0" dirty="0" smtClean="0"/>
              <a:t>Los numerales sólo se incluyen para ilustrar esta referencia, conforme se avance en la revisión de contenidos se revisará qué numerales corresponden al Centro de Trabajo en cuestión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EB4A0-587B-496D-9E45-6D0343608AC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57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iariooficial.gob.mx/nota_detalle.php?codigo=5541828&amp;fecha=23/10/201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iariooficial.gob.mx/nota_detalle.php?codigo=5541828&amp;fecha=23/10/2018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8478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Factores de Riesgo Psicosocial en el trabajo: 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Identificación y 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prevención.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</a:t>
            </a:r>
            <a:r>
              <a:rPr lang="es-MX" b="1" u="sng" dirty="0">
                <a:solidFill>
                  <a:srgbClr val="7030A0"/>
                </a:solidFill>
              </a:rPr>
              <a:t>aplica </a:t>
            </a:r>
            <a:r>
              <a:rPr lang="es-MX" b="1" u="sng" dirty="0" smtClean="0">
                <a:solidFill>
                  <a:srgbClr val="7030A0"/>
                </a:solidFill>
              </a:rPr>
              <a:t>diferencialmente </a:t>
            </a:r>
            <a:r>
              <a:rPr lang="es-MX" dirty="0" smtClean="0">
                <a:solidFill>
                  <a:srgbClr val="002060"/>
                </a:solidFill>
              </a:rPr>
              <a:t>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5.1, 5.4, </a:t>
            </a:r>
            <a:r>
              <a:rPr lang="es-MX" dirty="0" smtClean="0"/>
              <a:t>5.5, 5.7</a:t>
            </a:r>
            <a:r>
              <a:rPr lang="es-MX" dirty="0"/>
              <a:t>, 8.1 y 8.2</a:t>
            </a: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 err="1" smtClean="0"/>
              <a:t>numerales</a:t>
            </a:r>
            <a:r>
              <a:rPr lang="es-MX" dirty="0" smtClean="0"/>
              <a:t> 5.1</a:t>
            </a:r>
            <a:r>
              <a:rPr lang="es-MX" dirty="0"/>
              <a:t>, 5.2, del 5.4 al 5.8, </a:t>
            </a:r>
            <a:r>
              <a:rPr lang="es-MX" dirty="0" smtClean="0"/>
              <a:t>7.1 (inciso </a:t>
            </a:r>
            <a:r>
              <a:rPr lang="es-MX" dirty="0"/>
              <a:t>a), 7.2, </a:t>
            </a:r>
            <a:r>
              <a:rPr lang="es-MX" dirty="0" smtClean="0"/>
              <a:t>7.4, 7.5, 7.6</a:t>
            </a:r>
            <a:br>
              <a:rPr lang="es-MX" dirty="0" smtClean="0"/>
            </a:br>
            <a:r>
              <a:rPr lang="es-MX" dirty="0" smtClean="0"/>
              <a:t>7.8 y 7.9 y Capítulo 8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</a:t>
            </a:r>
            <a:r>
              <a:rPr lang="es-MX" dirty="0" smtClean="0"/>
              <a:t>, 5.3 </a:t>
            </a:r>
            <a:r>
              <a:rPr lang="es-MX" dirty="0"/>
              <a:t>5.4, 5.5, </a:t>
            </a:r>
            <a:r>
              <a:rPr lang="es-MX" dirty="0" smtClean="0"/>
              <a:t>5.6, 5.7, 5.8, 7.1 (inciso b), 7.2, 7.3, 7.4, 7.5, 7.6, </a:t>
            </a:r>
          </a:p>
          <a:p>
            <a:pPr marL="457200" lvl="1" indent="0">
              <a:buNone/>
            </a:pPr>
            <a:r>
              <a:rPr lang="es-MX" dirty="0" smtClean="0"/>
              <a:t>        7.7, 7.8, 7.9 y Capítulo 8</a:t>
            </a: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* Centros de trabajo que cuenten con Certificado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de cumplimiento con la norma mexicana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NMXR025SCFI2015</a:t>
            </a:r>
          </a:p>
          <a:p>
            <a:pPr lvl="1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Validan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numerales 5.1 (inciso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), 8.1 (inciso b), 8.2 (incisos a, e y g) y 5.7 (inciso d)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5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Definiciones importantes </a:t>
            </a:r>
            <a:br>
              <a:rPr lang="es-MX" dirty="0" smtClean="0"/>
            </a:br>
            <a:r>
              <a:rPr lang="es-MX" dirty="0" smtClean="0"/>
              <a:t>(Marco Legal)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392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762" y="971550"/>
            <a:ext cx="5481638" cy="3657600"/>
          </a:xfrm>
        </p:spPr>
        <p:txBody>
          <a:bodyPr>
            <a:noAutofit/>
          </a:bodyPr>
          <a:lstStyle/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Promueve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el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sentido de pertenencia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de los trabajadores a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la empresa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Impulsa 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formación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para la adecuada realización de las tareas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encomendadas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Existe una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definición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precisa de responsabilidades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para los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trabajadores del centro de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Se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fomenta 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participación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proactiva y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la comunicación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entre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trabajadores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Procura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distribución adecuada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de cargas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de trabajo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, con jornadas de trabajo regulares conforme a la Ley Federal del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Se realiza la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evaluación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y el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reconocimiento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del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desempeño.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Entorno organizacional favorable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 descr="Resultado de imagen para work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04950"/>
            <a:ext cx="3295624" cy="246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428750"/>
            <a:ext cx="4724400" cy="3124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Las acciones para mejorar las relaciones sociales en el trabajo en las que se promueve el apoyo mutuo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en la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solución de problemas de trabajo entre trabajadores, superiores y/o subordinados. </a:t>
            </a:r>
            <a:endParaRPr lang="es-MX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Apoyo 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Resultado de imagen para apoyo soc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09750"/>
            <a:ext cx="2659812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4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82279"/>
            <a:ext cx="5029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 identificación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de: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Condiciones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inseguras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peligrosas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Agentes físicos, químicos o biológicos o factores de riesgo ergonómico o psicosocial capaces de modificar las condiciones del ambiente laboral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Peligros circundantes al centro de trabajo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El estado de cumplimiento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los requerimientos normativos en materia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 seguridad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y salud en el trabajo que resulten aplicables.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Diagnóstico de seguridad y salud en el trabajo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Resultado de imagen para DiagnÃ³st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4" name="Picture 4" descr="Resultado de imagen para DiagnÃ³s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95" y="2038351"/>
            <a:ext cx="367558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7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82279"/>
            <a:ext cx="5029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 identificación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de: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Condiciones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inseguras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peligrosas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Agentes físicos, químicos o biológicos o factores de riesgo ergonómico o psicosocial capaces de modificar las condiciones del ambiente laboral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Peligros circundantes al centro de trabajo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El estado de cumplimiento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los requerimientos normativos en materia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 seguridad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y salud en el trabajo que resulten aplicables.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Diagnóstico de seguridad y salud en el trabajo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Resultado de imagen para DiagnÃ³st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4" name="Picture 4" descr="Resultado de imagen para DiagnÃ³s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95" y="2038351"/>
            <a:ext cx="367558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155575" y="1809750"/>
            <a:ext cx="5178425" cy="1295400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14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123950"/>
            <a:ext cx="4648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Aquellos que pueden provocar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trastornos de ansiedad,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trastornos no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orgánicos del ciclo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sueño-vigilia, trastornos de estrés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grave y de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adaptación</a:t>
            </a:r>
          </a:p>
          <a:p>
            <a:pPr marL="0" indent="0" algn="just">
              <a:buNone/>
            </a:pPr>
            <a:endParaRPr lang="es-MX" sz="20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Derivan de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la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naturaleza de las funciones del puesto de trabajo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, el tipo de jornada </a:t>
            </a: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de trabajo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y la exposición 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acontecimientos traumáticos severos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o 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actos de violencia laboral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al trabajador, por el </a:t>
            </a: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trabajo desarrollado.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Factores de Riesgo Psicosocial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 descr="Resultado de imagen para overwhelm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5326"/>
            <a:ext cx="3352800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7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2400" y="1123950"/>
            <a:ext cx="5257800" cy="2632472"/>
          </a:xfrm>
        </p:spPr>
        <p:txBody>
          <a:bodyPr>
            <a:noAutofit/>
          </a:bodyPr>
          <a:lstStyle/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Condiciones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peligrosas e inseguras en el ambiente de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argas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trabajo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que exceden la capacidad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trabajador 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alta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control sobre el trabajo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(nula influencia en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la organización y desarrollo 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trabajo)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Jornadas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trabajo superiores a las previstas en la Ley Federal 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Rotación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turnos que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incluyan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turnos nocturnos sin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períodos de recuperación y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descanso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Interferencia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en la relación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trabajo-familia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iderazgo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negativo </a:t>
            </a:r>
            <a:endParaRPr lang="es-MX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Relaciones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negativas en el trabajo.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Factores de Riesgo Psicosocial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8" name="Picture 10" descr="Resultado de imagen para overwhelmed 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75197"/>
            <a:ext cx="348996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5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2400" y="1063229"/>
            <a:ext cx="8686800" cy="3718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Aquel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experimentado durante o con motivo del trabajo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que se caracteriza por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ocurrencia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de la muerte o que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representa un peligro real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para la integridad física de una o varias personas y que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puede </a:t>
            </a:r>
            <a:r>
              <a:rPr lang="es-MX" b="1" dirty="0" smtClean="0">
                <a:solidFill>
                  <a:schemeClr val="tx1">
                    <a:lumMod val="50000"/>
                  </a:schemeClr>
                </a:solidFill>
              </a:rPr>
              <a:t>generar trastorno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de estrés postraumático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para quien lo sufre o lo presencia. </a:t>
            </a:r>
            <a:endParaRPr lang="es-MX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Acontecimiento Traumático Severo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4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063229"/>
            <a:ext cx="8305800" cy="371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>
                <a:solidFill>
                  <a:schemeClr val="tx1">
                    <a:lumMod val="50000"/>
                  </a:schemeClr>
                </a:solidFill>
              </a:rPr>
              <a:t>Ejemplos: 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Explosiones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Derrumbes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Incendios de gran magnitud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Accidentes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graves o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mortales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Asaltos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con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violencia 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Secuestros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y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Homicidios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Acontecimiento Traumático Severo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125776"/>
            <a:ext cx="3048000" cy="30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71800" y="13525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/>
              <a:t>Módulo </a:t>
            </a:r>
            <a:r>
              <a:rPr lang="es-ES" sz="4000" b="1" dirty="0" smtClean="0"/>
              <a:t>I: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3600" dirty="0" smtClean="0"/>
              <a:t>La Norma Oficial Mexicana NOM-035-STPS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Aquellos actos de </a:t>
            </a:r>
            <a:r>
              <a:rPr lang="es-MX" sz="2700" b="1" dirty="0">
                <a:solidFill>
                  <a:schemeClr val="tx1">
                    <a:lumMod val="50000"/>
                  </a:schemeClr>
                </a:solidFill>
              </a:rPr>
              <a:t>hostigamiento, acoso o malos tratos </a:t>
            </a: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en contra del trabajador, que pueden dañar </a:t>
            </a:r>
            <a:r>
              <a:rPr lang="es-MX" sz="2700" dirty="0" smtClean="0">
                <a:solidFill>
                  <a:schemeClr val="tx1">
                    <a:lumMod val="50000"/>
                  </a:schemeClr>
                </a:solidFill>
              </a:rPr>
              <a:t>su integridad </a:t>
            </a: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o salud.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Violencia laboral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314" name="Picture 2" descr="Resultado de imagen para violence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419350"/>
            <a:ext cx="3733800" cy="20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70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63229"/>
            <a:ext cx="54864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Aquellas acciones que se adoptan 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 </a:t>
            </a:r>
            <a:r>
              <a:rPr lang="es-MX" sz="27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prevenir y/o mitigar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es-MX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 factores 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riesgo psicosocial 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y, en su caso,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para </a:t>
            </a:r>
            <a:r>
              <a:rPr lang="es-MX" sz="2700" b="1" u="sng" dirty="0">
                <a:solidFill>
                  <a:schemeClr val="accent2">
                    <a:lumMod val="75000"/>
                  </a:schemeClr>
                </a:solidFill>
              </a:rPr>
              <a:t>eliminar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 las prácticas opuestas al entorno </a:t>
            </a:r>
            <a:r>
              <a:rPr lang="es-MX" sz="2700" b="1" dirty="0" smtClean="0">
                <a:solidFill>
                  <a:schemeClr val="accent2">
                    <a:lumMod val="75000"/>
                  </a:schemeClr>
                </a:solidFill>
              </a:rPr>
              <a:t>organizacional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favorable y los </a:t>
            </a:r>
            <a:r>
              <a:rPr lang="es-MX" sz="2700" b="1" dirty="0" smtClean="0">
                <a:solidFill>
                  <a:schemeClr val="accent2">
                    <a:lumMod val="75000"/>
                  </a:schemeClr>
                </a:solidFill>
              </a:rPr>
              <a:t>actos de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violencia laboral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, así como las </a:t>
            </a:r>
            <a:r>
              <a:rPr lang="es-MX" sz="2700" b="1" dirty="0">
                <a:solidFill>
                  <a:schemeClr val="tx1">
                    <a:lumMod val="75000"/>
                  </a:schemeClr>
                </a:solidFill>
              </a:rPr>
              <a:t>acciones implementadas para darles </a:t>
            </a:r>
            <a:r>
              <a:rPr lang="es-MX" sz="2700" b="1" u="sng" dirty="0">
                <a:solidFill>
                  <a:schemeClr val="tx1">
                    <a:lumMod val="75000"/>
                  </a:schemeClr>
                </a:solidFill>
              </a:rPr>
              <a:t>seguimiento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b="1" dirty="0" smtClean="0">
                <a:solidFill>
                  <a:schemeClr val="accent1">
                    <a:lumMod val="75000"/>
                  </a:schemeClr>
                </a:solidFill>
              </a:rPr>
              <a:t>7. </a:t>
            </a:r>
            <a:r>
              <a:rPr lang="es-MX" sz="2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Medidas de Prevención y Acciones de Control</a:t>
            </a:r>
            <a:endParaRPr lang="es-MX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218" name="Picture 2" descr="Resultado de imagen para work contr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04950"/>
            <a:ext cx="4495800" cy="29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6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200150"/>
            <a:ext cx="5791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La </a:t>
            </a:r>
            <a:r>
              <a:rPr lang="es-MX" sz="2500" b="1" dirty="0">
                <a:solidFill>
                  <a:schemeClr val="tx1">
                    <a:lumMod val="50000"/>
                  </a:schemeClr>
                </a:solidFill>
              </a:rPr>
              <a:t>declaración de principios y compromisos que establece el </a:t>
            </a:r>
            <a:r>
              <a:rPr lang="es-MX" sz="2500" b="1" dirty="0" smtClean="0">
                <a:solidFill>
                  <a:schemeClr val="tx1">
                    <a:lumMod val="50000"/>
                  </a:schemeClr>
                </a:solidFill>
              </a:rPr>
              <a:t>patrón para </a:t>
            </a:r>
            <a:r>
              <a:rPr lang="es-MX" sz="2500" b="1" dirty="0">
                <a:solidFill>
                  <a:schemeClr val="tx1">
                    <a:lumMod val="50000"/>
                  </a:schemeClr>
                </a:solidFill>
              </a:rPr>
              <a:t>prevenir los factores de riesgo psicosocial y la violencia laboral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, y para la promoción de un entorno organizacional </a:t>
            </a: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favorable, con 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el objeto de desarrollar una cultura en la que se procure el trabajo digno o decente, y la mejora continua de las condiciones </a:t>
            </a: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de trabajo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Política de Prevención de Riesgos Psicosociales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6" name="Picture 4" descr="Resultado de imagen para work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9022"/>
            <a:ext cx="29114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7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Obligaciones de los Trabajadores y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2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13122" y="1504950"/>
            <a:ext cx="488156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581150"/>
            <a:ext cx="8229600" cy="2632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1.    </a:t>
            </a:r>
            <a:r>
              <a:rPr lang="es-MX" dirty="0" smtClean="0"/>
              <a:t>Establecer </a:t>
            </a:r>
            <a:r>
              <a:rPr lang="es-MX" dirty="0"/>
              <a:t>por escrito</a:t>
            </a:r>
            <a:r>
              <a:rPr lang="es-MX" dirty="0" smtClean="0"/>
              <a:t>, </a:t>
            </a:r>
            <a:r>
              <a:rPr lang="es-MX" dirty="0"/>
              <a:t>mantener y difundir en el </a:t>
            </a:r>
            <a:r>
              <a:rPr lang="es-MX" dirty="0" smtClean="0"/>
              <a:t>Centro de Trabajo </a:t>
            </a:r>
            <a:r>
              <a:rPr lang="es-MX" b="1" dirty="0"/>
              <a:t>una política de prevención de </a:t>
            </a:r>
            <a:r>
              <a:rPr lang="es-MX" b="1" dirty="0" smtClean="0"/>
              <a:t>riesgos psicosociales </a:t>
            </a:r>
            <a:r>
              <a:rPr lang="es-MX" dirty="0"/>
              <a:t>que contemple</a:t>
            </a:r>
            <a:r>
              <a:rPr lang="es-MX" dirty="0" smtClean="0"/>
              <a:t>:</a:t>
            </a:r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	a</a:t>
            </a:r>
            <a:r>
              <a:rPr lang="es-MX" b="1" dirty="0"/>
              <a:t>) </a:t>
            </a:r>
            <a:r>
              <a:rPr lang="es-MX" dirty="0" smtClean="0"/>
              <a:t>Factores </a:t>
            </a:r>
            <a:r>
              <a:rPr lang="es-MX" dirty="0"/>
              <a:t>de riesgo </a:t>
            </a:r>
            <a:r>
              <a:rPr lang="es-MX" dirty="0" smtClean="0"/>
              <a:t>psicosocial</a:t>
            </a:r>
            <a:endParaRPr lang="es-MX" dirty="0"/>
          </a:p>
          <a:p>
            <a:pPr marL="0" indent="0">
              <a:buNone/>
            </a:pPr>
            <a:r>
              <a:rPr lang="es-MX" b="1" dirty="0" smtClean="0"/>
              <a:t>	b</a:t>
            </a:r>
            <a:r>
              <a:rPr lang="es-MX" b="1" dirty="0"/>
              <a:t>) </a:t>
            </a:r>
            <a:r>
              <a:rPr lang="es-MX" dirty="0" smtClean="0"/>
              <a:t>Violencia laboral</a:t>
            </a:r>
            <a:endParaRPr lang="es-MX" dirty="0"/>
          </a:p>
          <a:p>
            <a:pPr marL="0" indent="0">
              <a:buNone/>
            </a:pPr>
            <a:r>
              <a:rPr lang="es-MX" b="1" dirty="0" smtClean="0"/>
              <a:t>	c</a:t>
            </a:r>
            <a:r>
              <a:rPr lang="es-MX" b="1" dirty="0"/>
              <a:t>) </a:t>
            </a:r>
            <a:r>
              <a:rPr lang="es-MX" dirty="0" smtClean="0"/>
              <a:t>Promoción </a:t>
            </a:r>
            <a:r>
              <a:rPr lang="es-MX" dirty="0"/>
              <a:t>de un entorno organizacional favorable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6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66700" y="1063229"/>
            <a:ext cx="381000" cy="4101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9562" y="1075730"/>
            <a:ext cx="8622506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dirty="0" smtClean="0"/>
              <a:t>2. 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Identificar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y analizar los factores de riesgo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psicosocial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tomando en cuenta:</a:t>
            </a:r>
          </a:p>
          <a:p>
            <a:pPr marL="0" indent="0" algn="just">
              <a:buNone/>
            </a:pP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A)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La existencia de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condiciones de trabajo peligrosas,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deficientes 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insalubres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	B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Cargas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de trabajo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(cuantitativas, cognitivas o mentales, emocionales, de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	     	responsabilidad) que excedan la capacidad de los trabajadores </a:t>
            </a:r>
          </a:p>
          <a:p>
            <a:pPr marL="0" indent="0" algn="just">
              <a:buNone/>
            </a:pP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	c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falta de control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por parte de los trabajadores (nula consideración en la 	toma de decisiones y planificación de las labores a realizar)</a:t>
            </a:r>
          </a:p>
          <a:p>
            <a:pPr marL="0" indent="0" algn="just">
              <a:buNone/>
            </a:pP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Jornadas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de trabajo y rotación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de turnos que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excedan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lo establecido en la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	Ley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Federal del Trabajo. 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s-MX" sz="1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	e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Interferencia en la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relación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trabajo-familia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s-MX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Detección de estructuras de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Liderazgo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negativo y relaciones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negativas</a:t>
            </a:r>
            <a:endParaRPr lang="es-MX" sz="1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	g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Detección oportuna de cualquier instancia de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violencia laboral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, (Acoso verbal, 	físico o psicológico, hostigamientos y malos tratos)</a:t>
            </a:r>
            <a:endParaRPr lang="es-MX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02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04800" y="1123950"/>
            <a:ext cx="457200" cy="45601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dirty="0" smtClean="0"/>
              <a:t>3. Identificar </a:t>
            </a:r>
            <a:r>
              <a:rPr lang="es-MX" dirty="0"/>
              <a:t>y analizar los factores de riesgo </a:t>
            </a:r>
            <a:r>
              <a:rPr lang="es-MX" dirty="0" smtClean="0"/>
              <a:t>psicosocial.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Sólo los CT con más de 50 trabajos deberán realizar también una evaluación </a:t>
            </a:r>
            <a:r>
              <a:rPr lang="es-MX" dirty="0"/>
              <a:t>el entorno </a:t>
            </a:r>
            <a:r>
              <a:rPr lang="es-MX" dirty="0" smtClean="0"/>
              <a:t>organizacional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1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81000" y="142875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4.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Adoptar las medidas para prevenir y controlar los factores de riesgo psicosocial, promover el entorno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organizacional favorable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y para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atender las prácticas opuestas al entorno organizacional favorable y los actos de violencia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laboral.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2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04800" y="1123949"/>
            <a:ext cx="457200" cy="4726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 smtClean="0"/>
              <a:t>5. 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Identificar a los trabajadores que fueron sujetos a acontecimientos traumáticos severos durante o con motivo del trabajo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y, canalizarlos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para su atención a la institución de seguridad social 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privada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o al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personal médico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del centro de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trabajo. 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8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92882" y="971550"/>
            <a:ext cx="376237" cy="44172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b="1" dirty="0" smtClean="0"/>
              <a:t>6.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Practicar exámenes médicos y evaluaciones psicológicas a los trabajadores expuestos a violencia laboral y/o 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factores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riesgo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psicosocial.</a:t>
            </a:r>
          </a:p>
          <a:p>
            <a:pPr marL="0" indent="0">
              <a:buNone/>
            </a:pPr>
            <a:endParaRPr lang="es-MX" sz="20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os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exámenes médicos y evaluaciones psicológicas podrán efectuarse a través de la institución de seguridad social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privada, médico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, psiquiatra o psicólogo del centro de trabajo, según corresponda, y deberán efectuarse de conformidad con lo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establecido por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las normas oficiales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mexicanas que al respecto emitan la Secretaría de Salud y/o la Secretaría del Trabajo y Previsión Social.</a:t>
            </a:r>
            <a:endParaRPr lang="es-MX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819150"/>
            <a:ext cx="8229600" cy="857250"/>
          </a:xfrm>
        </p:spPr>
        <p:txBody>
          <a:bodyPr>
            <a:noAutofit/>
          </a:bodyPr>
          <a:lstStyle/>
          <a:p>
            <a:r>
              <a:rPr lang="es-ES" sz="3500" dirty="0"/>
              <a:t>La evaluación de la salud de los Empleados </a:t>
            </a:r>
            <a:r>
              <a:rPr lang="es-ES" sz="3500" dirty="0" smtClean="0"/>
              <a:t>de acuerdo a la </a:t>
            </a:r>
            <a:r>
              <a:rPr lang="es-ES" sz="3500" dirty="0"/>
              <a:t>STPS</a:t>
            </a:r>
            <a:endParaRPr lang="es-MX" sz="35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 fontScale="62500" lnSpcReduction="20000"/>
          </a:bodyPr>
          <a:lstStyle/>
          <a:p>
            <a:pPr marL="19050" lvl="0" indent="0" algn="just"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Secretaría del Trabajo y Previsión Social 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elaboró la Norma Oficial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Mexicana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NOM-035-STPS-2018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Factores de riesgo psicosocial</a:t>
            </a:r>
            <a:r>
              <a:rPr lang="es-ES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s-ES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Identificación y prevención</a:t>
            </a:r>
            <a:r>
              <a:rPr lang="en" b="1" i="1" baseline="30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,  en donde se plasman las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disposiciones que deben adoptar los centros de trabajo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 en el país, en orden de promover un entorno organizacional </a:t>
            </a:r>
            <a:r>
              <a:rPr lang="en" dirty="0" smtClean="0">
                <a:solidFill>
                  <a:schemeClr val="accent2">
                    <a:lumMod val="50000"/>
                  </a:schemeClr>
                </a:solidFill>
              </a:rPr>
              <a:t>favorable.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2275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71437" y="97155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8"/>
            <a:ext cx="8229600" cy="36421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7  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Difundir información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a los trabajadores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sobre: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política de prevención de riesgos psicosociales;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medidas adoptadas para combatir las prácticas opuestas al entorno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organizacional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favorable y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 violencia laboral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mecanismos para presentar quejas por prácticas opuestas al entorno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organizacional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favorable y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actos de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violencia laboral;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resultados de la identificación y análisis de los factores de riesgo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psicosocial y, en centros de trabajo con más de 50 trabajadores, la evaluación del entorno organizacional</a:t>
            </a:r>
          </a:p>
          <a:p>
            <a:pPr lvl="1"/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Las alteraciones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a la salud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asociadas a la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exposición a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factores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riesgo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psicosocial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43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8100" y="89535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8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Llevar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registro de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resultados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 la identificación y análisis de los factores de riesgo psicosocial y,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en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centros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de trabajo con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más de 50 trabajadores, de las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evaluaciones del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entorno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organizacional.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Las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medidas de control adoptadas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de acuerdo con el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resultado de la identificación y análisis de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factores de riesgo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psicosocial y la evaluación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del entorno organizacional lo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señale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Los nombres de </a:t>
            </a: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trabajadores </a:t>
            </a:r>
            <a:r>
              <a:rPr lang="es-MX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 mostraron haber sido expuestos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factores de riesgo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psicosocial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actos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de violencia laboral o acontecimientos traumáticos severos.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304800" y="1352550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1 </a:t>
            </a:r>
            <a:r>
              <a:rPr lang="es-MX" b="1" dirty="0" smtClean="0">
                <a:solidFill>
                  <a:schemeClr val="tx2">
                    <a:lumMod val="50000"/>
                  </a:schemeClr>
                </a:solidFill>
              </a:rPr>
              <a:t>Observar las </a:t>
            </a:r>
            <a:r>
              <a:rPr lang="es-MX" b="1" dirty="0">
                <a:solidFill>
                  <a:schemeClr val="tx2">
                    <a:lumMod val="50000"/>
                  </a:schemeClr>
                </a:solidFill>
              </a:rPr>
              <a:t>medidas de prevención </a:t>
            </a:r>
            <a:r>
              <a:rPr lang="es-MX" b="1" dirty="0" smtClean="0">
                <a:solidFill>
                  <a:schemeClr val="tx2">
                    <a:lumMod val="50000"/>
                  </a:schemeClr>
                </a:solidFill>
              </a:rPr>
              <a:t>dispuestas por la Norma y/o el patrón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para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controlar los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factores de riesgo psicosocial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contar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con un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entorno organizacional favorable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y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prevenir actos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violencia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laboral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74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304800" y="1352550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2. </a:t>
            </a:r>
            <a:r>
              <a:rPr lang="es-MX" dirty="0">
                <a:solidFill>
                  <a:srgbClr val="002060"/>
                </a:solidFill>
              </a:rPr>
              <a:t>Abstenerse de realizar prácticas contrarias al entorno organizacional favorable y actos de violencia laboral</a:t>
            </a:r>
            <a:r>
              <a:rPr lang="es-MX" dirty="0" smtClean="0">
                <a:solidFill>
                  <a:srgbClr val="002060"/>
                </a:solidFill>
              </a:rPr>
              <a:t>.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92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404812" y="1352550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3.  </a:t>
            </a:r>
            <a:r>
              <a:rPr lang="es-MX" dirty="0">
                <a:solidFill>
                  <a:srgbClr val="002060"/>
                </a:solidFill>
              </a:rPr>
              <a:t>Participar en la identificación de los factores de riesgo psicosocial y, en su caso, en la evaluación del </a:t>
            </a:r>
            <a:r>
              <a:rPr lang="es-MX" dirty="0" smtClean="0">
                <a:solidFill>
                  <a:srgbClr val="002060"/>
                </a:solidFill>
              </a:rPr>
              <a:t>entorno organizacional.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578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304800" y="1385887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4 </a:t>
            </a:r>
            <a:r>
              <a:rPr lang="es-MX" dirty="0">
                <a:solidFill>
                  <a:srgbClr val="002060"/>
                </a:solidFill>
              </a:rPr>
              <a:t>Informar sobre prácticas opuestas al entorno organizacional favorable y denunciar actos de violencia laboral, utilizando </a:t>
            </a:r>
            <a:r>
              <a:rPr lang="es-MX" dirty="0" smtClean="0">
                <a:solidFill>
                  <a:srgbClr val="002060"/>
                </a:solidFill>
              </a:rPr>
              <a:t>los mecanismos </a:t>
            </a:r>
            <a:r>
              <a:rPr lang="es-MX" dirty="0">
                <a:solidFill>
                  <a:srgbClr val="002060"/>
                </a:solidFill>
              </a:rPr>
              <a:t>que establezca el patrón para tal </a:t>
            </a:r>
            <a:r>
              <a:rPr lang="es-MX" dirty="0" smtClean="0">
                <a:solidFill>
                  <a:srgbClr val="002060"/>
                </a:solidFill>
              </a:rPr>
              <a:t>efecto.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471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428624" y="1323975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4" y="1352550"/>
            <a:ext cx="8334375" cy="3352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lain" startAt="5"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Informar</a:t>
            </a:r>
            <a:r>
              <a:rPr lang="es-MX" dirty="0" smtClean="0">
                <a:solidFill>
                  <a:srgbClr val="002060"/>
                </a:solidFill>
              </a:rPr>
              <a:t> </a:t>
            </a:r>
            <a:r>
              <a:rPr lang="es-MX" dirty="0">
                <a:solidFill>
                  <a:srgbClr val="002060"/>
                </a:solidFill>
              </a:rPr>
              <a:t>por escrito al patrón directamente, a través de los servicios preventivos de seguridad y salud en el trabajo o de </a:t>
            </a:r>
            <a:r>
              <a:rPr lang="es-MX" dirty="0" smtClean="0">
                <a:solidFill>
                  <a:srgbClr val="002060"/>
                </a:solidFill>
              </a:rPr>
              <a:t>la comisión </a:t>
            </a:r>
            <a:r>
              <a:rPr lang="es-MX" dirty="0">
                <a:solidFill>
                  <a:srgbClr val="002060"/>
                </a:solidFill>
              </a:rPr>
              <a:t>de seguridad e higiene;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en caso de haber </a:t>
            </a:r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presenciado o sufrido un acontecimiento traumático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severo</a:t>
            </a:r>
            <a:r>
              <a:rPr lang="es-MX" dirty="0" smtClean="0">
                <a:solidFill>
                  <a:srgbClr val="002060"/>
                </a:solidFill>
              </a:rPr>
              <a:t>, especificando:</a:t>
            </a:r>
          </a:p>
          <a:p>
            <a:pPr lvl="1"/>
            <a:r>
              <a:rPr lang="es-MX" sz="2200" dirty="0" smtClean="0">
                <a:solidFill>
                  <a:srgbClr val="002060"/>
                </a:solidFill>
              </a:rPr>
              <a:t>Fecha en que se informa el evento; </a:t>
            </a:r>
          </a:p>
          <a:p>
            <a:pPr lvl="1"/>
            <a:r>
              <a:rPr lang="es-MX" sz="2200" dirty="0">
                <a:solidFill>
                  <a:srgbClr val="002060"/>
                </a:solidFill>
              </a:rPr>
              <a:t>E</a:t>
            </a:r>
            <a:r>
              <a:rPr lang="es-MX" sz="2200" dirty="0" smtClean="0">
                <a:solidFill>
                  <a:srgbClr val="002060"/>
                </a:solidFill>
              </a:rPr>
              <a:t>l </a:t>
            </a:r>
            <a:r>
              <a:rPr lang="es-MX" sz="2200" dirty="0">
                <a:solidFill>
                  <a:srgbClr val="002060"/>
                </a:solidFill>
              </a:rPr>
              <a:t>nombre del trabajador que elabora el escrito; </a:t>
            </a:r>
            <a:endParaRPr lang="es-MX" sz="2200" dirty="0" smtClean="0">
              <a:solidFill>
                <a:srgbClr val="002060"/>
              </a:solidFill>
            </a:endParaRPr>
          </a:p>
          <a:p>
            <a:pPr lvl="1"/>
            <a:r>
              <a:rPr lang="es-MX" sz="2200" dirty="0" smtClean="0">
                <a:solidFill>
                  <a:srgbClr val="002060"/>
                </a:solidFill>
              </a:rPr>
              <a:t>El </a:t>
            </a:r>
            <a:r>
              <a:rPr lang="es-MX" sz="2200" dirty="0">
                <a:solidFill>
                  <a:srgbClr val="002060"/>
                </a:solidFill>
              </a:rPr>
              <a:t>nombre de los </a:t>
            </a:r>
            <a:r>
              <a:rPr lang="es-MX" sz="2200" dirty="0" smtClean="0">
                <a:solidFill>
                  <a:srgbClr val="002060"/>
                </a:solidFill>
              </a:rPr>
              <a:t>trabajadores involucrados</a:t>
            </a:r>
            <a:r>
              <a:rPr lang="es-MX" sz="2200" dirty="0">
                <a:solidFill>
                  <a:srgbClr val="002060"/>
                </a:solidFill>
              </a:rPr>
              <a:t>; </a:t>
            </a:r>
            <a:endParaRPr lang="es-MX" sz="2200" dirty="0" smtClean="0">
              <a:solidFill>
                <a:srgbClr val="002060"/>
              </a:solidFill>
            </a:endParaRPr>
          </a:p>
          <a:p>
            <a:pPr lvl="1"/>
            <a:r>
              <a:rPr lang="es-MX" sz="2200" dirty="0">
                <a:solidFill>
                  <a:srgbClr val="002060"/>
                </a:solidFill>
              </a:rPr>
              <a:t>F</a:t>
            </a:r>
            <a:r>
              <a:rPr lang="es-MX" sz="2200" dirty="0" smtClean="0">
                <a:solidFill>
                  <a:srgbClr val="002060"/>
                </a:solidFill>
              </a:rPr>
              <a:t>echa en que ocurrió el evento,</a:t>
            </a:r>
          </a:p>
          <a:p>
            <a:pPr lvl="1"/>
            <a:r>
              <a:rPr lang="es-MX" sz="2200" dirty="0" smtClean="0">
                <a:solidFill>
                  <a:srgbClr val="002060"/>
                </a:solidFill>
              </a:rPr>
              <a:t>Descripción </a:t>
            </a:r>
            <a:r>
              <a:rPr lang="es-MX" sz="2200" dirty="0">
                <a:solidFill>
                  <a:srgbClr val="002060"/>
                </a:solidFill>
              </a:rPr>
              <a:t>del(los) acontecimiento(s</a:t>
            </a:r>
            <a:r>
              <a:rPr lang="es-MX" sz="2200" dirty="0" smtClean="0">
                <a:solidFill>
                  <a:srgbClr val="002060"/>
                </a:solidFill>
              </a:rPr>
              <a:t>).</a:t>
            </a:r>
            <a:endParaRPr lang="es-MX" sz="2200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95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428624" y="1323975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33400" y="1255514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6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Participar en los eventos de información que proporcione el patrón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08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o 4"/>
          <p:cNvSpPr/>
          <p:nvPr/>
        </p:nvSpPr>
        <p:spPr>
          <a:xfrm>
            <a:off x="390525" y="1352550"/>
            <a:ext cx="4191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7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Someterse a los exámenes médicos y evaluaciones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psicológicas señalados por:</a:t>
            </a:r>
          </a:p>
          <a:p>
            <a:pPr lvl="1"/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presente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Norma NOM-035-STPS</a:t>
            </a:r>
          </a:p>
          <a:p>
            <a:pPr lvl="1"/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Normas oficiales avaladas por la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Secretaría de Salud y/o la Secretaría del Trabajo y Previsión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Social</a:t>
            </a:r>
          </a:p>
          <a:p>
            <a:pPr lvl="1"/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Instituciones de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seguridad social o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privada</a:t>
            </a:r>
          </a:p>
          <a:p>
            <a:pPr lvl="1"/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El médico,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psicólogo o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psiquiatra particular </a:t>
            </a:r>
            <a:r>
              <a:rPr lang="es-MX" sz="2200" dirty="0">
                <a:solidFill>
                  <a:schemeClr val="tx2">
                    <a:lumMod val="50000"/>
                  </a:schemeClr>
                </a:solidFill>
              </a:rPr>
              <a:t>del centro de </a:t>
            </a:r>
            <a:r>
              <a:rPr lang="es-MX" sz="22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  <a:endParaRPr lang="es-MX" sz="2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88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/>
              <a:t>Evaluación del entorno organizacional: Identificación y análisis de los FRP</a:t>
            </a:r>
          </a:p>
        </p:txBody>
      </p:sp>
    </p:spTree>
    <p:extLst>
      <p:ext uri="{BB962C8B-B14F-4D97-AF65-F5344CB8AC3E}">
        <p14:creationId xmlns:p14="http://schemas.microsoft.com/office/powerpoint/2010/main" val="23649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819150"/>
            <a:ext cx="8229600" cy="857250"/>
          </a:xfrm>
        </p:spPr>
        <p:txBody>
          <a:bodyPr>
            <a:noAutofit/>
          </a:bodyPr>
          <a:lstStyle/>
          <a:p>
            <a:r>
              <a:rPr lang="es-ES" sz="3500" dirty="0"/>
              <a:t>La evaluación de la salud de los Empleados </a:t>
            </a:r>
            <a:r>
              <a:rPr lang="es-ES" sz="3500" dirty="0" smtClean="0"/>
              <a:t>de acuerdo a la </a:t>
            </a:r>
            <a:r>
              <a:rPr lang="es-ES" sz="3500" dirty="0"/>
              <a:t>STPS</a:t>
            </a:r>
            <a:endParaRPr lang="es-MX" sz="35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 fontScale="55000" lnSpcReduction="20000"/>
          </a:bodyPr>
          <a:lstStyle/>
          <a:p>
            <a:pPr marL="19050" lvl="0" indent="0" algn="just">
              <a:buNone/>
            </a:pP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En la </a:t>
            </a:r>
            <a:r>
              <a:rPr lang="en" b="1" i="1" dirty="0">
                <a:solidFill>
                  <a:schemeClr val="accent2">
                    <a:lumMod val="50000"/>
                  </a:schemeClr>
                </a:solidFill>
              </a:rPr>
              <a:t>NOM-035-STPS-2018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 se vierten algunas sugerencias sobre la identificación y el tratamiento de los FRP en vías de promover un entorno laboral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favorable y asimismo 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se delinean los criterios técnicos que debe guardar el instrumento.</a:t>
            </a:r>
          </a:p>
          <a:p>
            <a:pPr marL="19050" lvl="0" indent="0" algn="just">
              <a:buNone/>
            </a:pPr>
            <a:endParaRPr lang="es-ES" dirty="0" smtClean="0">
              <a:solidFill>
                <a:schemeClr val="accent2">
                  <a:lumMod val="5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xmlns:lc="http://schemas.openxmlformats.org/drawingml/2006/lockedCanvas" val="tx"/>
                  </a:ext>
                </a:extLst>
              </a:hlinkClick>
            </a:endParaRPr>
          </a:p>
          <a:p>
            <a:pPr marL="19050" lvl="0" indent="0" algn="just">
              <a:buNone/>
            </a:pPr>
            <a:r>
              <a:rPr lang="en" dirty="0" smtClean="0">
                <a:solidFill>
                  <a:schemeClr val="bg1"/>
                </a:solidFill>
              </a:rPr>
              <a:t>La </a:t>
            </a:r>
            <a:r>
              <a:rPr lang="en" b="1" dirty="0" smtClean="0">
                <a:solidFill>
                  <a:schemeClr val="bg1"/>
                </a:solidFill>
              </a:rPr>
              <a:t>Secretaría </a:t>
            </a:r>
            <a:r>
              <a:rPr lang="en" b="1" i="1" dirty="0" smtClean="0">
                <a:solidFill>
                  <a:schemeClr val="bg1"/>
                </a:solidFill>
              </a:rPr>
              <a:t>sgo psicosocial</a:t>
            </a:r>
            <a:r>
              <a:rPr lang="es-ES" b="1" i="1" dirty="0" smtClean="0">
                <a:solidFill>
                  <a:schemeClr val="bg1"/>
                </a:solidFill>
              </a:rPr>
              <a:t> </a:t>
            </a:r>
            <a:r>
              <a:rPr lang="en" b="1" i="1" dirty="0" smtClean="0">
                <a:solidFill>
                  <a:schemeClr val="bg1"/>
                </a:solidFill>
              </a:rPr>
              <a:t>-</a:t>
            </a:r>
            <a:r>
              <a:rPr lang="es-ES" b="1" i="1" dirty="0" smtClean="0">
                <a:solidFill>
                  <a:schemeClr val="bg1"/>
                </a:solidFill>
              </a:rPr>
              <a:t> </a:t>
            </a:r>
            <a:r>
              <a:rPr lang="en" b="1" i="1" dirty="0" smtClean="0">
                <a:solidFill>
                  <a:schemeClr val="bg1"/>
                </a:solidFill>
              </a:rPr>
              <a:t>Identificación y prevención</a:t>
            </a:r>
            <a:r>
              <a:rPr lang="en" b="1" i="1" baseline="30000" dirty="0" smtClean="0">
                <a:solidFill>
                  <a:schemeClr val="bg1"/>
                </a:solidFill>
              </a:rPr>
              <a:t>1</a:t>
            </a:r>
            <a:r>
              <a:rPr lang="en" dirty="0" smtClean="0">
                <a:solidFill>
                  <a:schemeClr val="bg1"/>
                </a:solidFill>
              </a:rPr>
              <a:t>,  en donde se plasman las </a:t>
            </a:r>
            <a:r>
              <a:rPr lang="en" b="1" i="1" dirty="0" smtClean="0">
                <a:solidFill>
                  <a:schemeClr val="bg1"/>
                </a:solidFill>
              </a:rPr>
              <a:t>disposiciones que deben a</a:t>
            </a:r>
            <a:r>
              <a:rPr lang="en" sz="2800" dirty="0" smtClean="0">
                <a:solidFill>
                  <a:schemeClr val="bg1"/>
                </a:solidFill>
              </a:rPr>
              <a:t>La </a:t>
            </a:r>
            <a:r>
              <a:rPr lang="en" sz="2800" b="1" dirty="0" smtClean="0">
                <a:solidFill>
                  <a:schemeClr val="bg1"/>
                </a:solidFill>
              </a:rPr>
              <a:t>Secretaría del Trabajo y Previsión Social </a:t>
            </a:r>
            <a:r>
              <a:rPr lang="en" sz="2800" dirty="0" smtClean="0">
                <a:solidFill>
                  <a:schemeClr val="bg1"/>
                </a:solidFill>
              </a:rPr>
              <a:t>elaboró la Norma Oficial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n" sz="2800" dirty="0" smtClean="0">
                <a:solidFill>
                  <a:schemeClr val="bg1"/>
                </a:solidFill>
              </a:rPr>
              <a:t>Mexic</a:t>
            </a:r>
            <a:r>
              <a:rPr lang="en" sz="1800" dirty="0">
                <a:solidFill>
                  <a:schemeClr val="bg1"/>
                </a:solidFill>
              </a:rPr>
              <a:t> 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1800" dirty="0">
                <a:solidFill>
                  <a:schemeClr val="bg1"/>
                </a:solidFill>
              </a:rPr>
              <a:t>las </a:t>
            </a:r>
            <a:r>
              <a:rPr lang="en" sz="1800" b="1" i="1" dirty="0">
                <a:solidFill>
                  <a:schemeClr val="bg1"/>
                </a:solidFill>
              </a:rPr>
              <a:t>disposiciones </a:t>
            </a:r>
            <a:r>
              <a:rPr lang="en" sz="2800" dirty="0" smtClean="0">
                <a:solidFill>
                  <a:schemeClr val="bg1"/>
                </a:solidFill>
              </a:rPr>
              <a:t>ana </a:t>
            </a:r>
            <a:r>
              <a:rPr lang="en" sz="2800" b="1" i="1" dirty="0" smtClean="0">
                <a:solidFill>
                  <a:schemeClr val="bg1"/>
                </a:solidFill>
              </a:rPr>
              <a:t>NOM-035-STPS-2018</a:t>
            </a:r>
            <a:r>
              <a:rPr lang="en" sz="2800" dirty="0" smtClean="0">
                <a:solidFill>
                  <a:schemeClr val="bg1"/>
                </a:solidFill>
              </a:rPr>
              <a:t>, </a:t>
            </a:r>
            <a:r>
              <a:rPr lang="en" sz="2800" b="1" i="1" dirty="0" smtClean="0">
                <a:solidFill>
                  <a:schemeClr val="bg1"/>
                </a:solidFill>
              </a:rPr>
              <a:t>Factores de riesgo psicosocial</a:t>
            </a:r>
            <a:r>
              <a:rPr lang="es-ES" sz="2800" b="1" i="1" dirty="0" smtClean="0">
                <a:solidFill>
                  <a:schemeClr val="bg1"/>
                </a:solidFill>
              </a:rPr>
              <a:t> </a:t>
            </a:r>
            <a:r>
              <a:rPr lang="en" sz="2800" b="1" i="1" dirty="0" smtClean="0">
                <a:solidFill>
                  <a:schemeClr val="bg1"/>
                </a:solidFill>
              </a:rPr>
              <a:t>-</a:t>
            </a:r>
            <a:r>
              <a:rPr lang="es-ES" sz="2800" b="1" i="1" dirty="0" smtClean="0">
                <a:solidFill>
                  <a:schemeClr val="bg1"/>
                </a:solidFill>
              </a:rPr>
              <a:t> </a:t>
            </a:r>
            <a:r>
              <a:rPr lang="en" sz="2800" b="1" i="1" dirty="0" smtClean="0">
                <a:solidFill>
                  <a:schemeClr val="bg1"/>
                </a:solidFill>
              </a:rPr>
              <a:t>Identificación y prevención</a:t>
            </a:r>
            <a:r>
              <a:rPr lang="en" sz="2800" b="1" i="1" baseline="30000" dirty="0" smtClean="0">
                <a:solidFill>
                  <a:schemeClr val="bg1"/>
                </a:solidFill>
              </a:rPr>
              <a:t>1</a:t>
            </a:r>
            <a:r>
              <a:rPr lang="en" sz="2800" dirty="0" smtClean="0">
                <a:solidFill>
                  <a:schemeClr val="bg1"/>
                </a:solidFill>
              </a:rPr>
              <a:t>,  en donde se plasman las </a:t>
            </a:r>
            <a:r>
              <a:rPr lang="en" sz="2800" b="1" i="1" dirty="0" smtClean="0">
                <a:solidFill>
                  <a:schemeClr val="bg1"/>
                </a:solidFill>
              </a:rPr>
              <a:t>disposiciones que deben adoptar los centros de trabajo</a:t>
            </a:r>
            <a:r>
              <a:rPr lang="en" sz="2800" dirty="0" smtClean="0">
                <a:solidFill>
                  <a:schemeClr val="bg1"/>
                </a:solidFill>
              </a:rPr>
              <a:t> en el país, en orden de </a:t>
            </a:r>
            <a:r>
              <a:rPr lang="es-ES" dirty="0" smtClean="0">
                <a:solidFill>
                  <a:schemeClr val="bg1"/>
                </a:solidFill>
              </a:rPr>
              <a:t>debe guardar el instrum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12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Lineamientos generales: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b="1" smtClean="0">
                <a:solidFill>
                  <a:schemeClr val="accent2">
                    <a:lumMod val="75000"/>
                  </a:schemeClr>
                </a:solidFill>
              </a:rPr>
              <a:t>centros de trabajo que tengan entre 16 y 50 trabajadores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, únicamente deberán realizar la identificación y análisis de los factores de riesgo psicosocial</a:t>
            </a:r>
          </a:p>
          <a:p>
            <a:endParaRPr lang="es-MX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Los </a:t>
            </a:r>
            <a:r>
              <a:rPr lang="es-MX" b="1" smtClean="0">
                <a:solidFill>
                  <a:schemeClr val="tx1">
                    <a:lumMod val="75000"/>
                  </a:schemeClr>
                </a:solidFill>
              </a:rPr>
              <a:t>centros de trabajo que tengan más de 50 trabajadores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, deberán realizar la identificación y análisis de los factores de riesgo psicosocial y la evaluación del entorno organizacional.</a:t>
            </a:r>
          </a:p>
          <a:p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361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b="1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Identificación y análisis de Factores de Riesgo Psicosocial</a:t>
            </a:r>
            <a:endParaRPr lang="es-MX" sz="35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4800" y="1432321"/>
            <a:ext cx="83820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¿Las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 en el ambiente de trabajo 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son peligrosas, inseguras, deficientes o insalubres?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¿Las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cargas de trabajo 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exceden las capacidades de los trabajadores?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¿En trabajador tiene la posibilidad de influir y tomar decisiones en la realización de sus actividades? ¿Se fomenta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iniciativa y la autonomía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¿Las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jornadas de trabajo y rotación de turnos 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exceden lo establecido en la Ley Federal del Trabajo?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¿Existe alguna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interferencia con la relación trabajo­-familia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¿Predomina el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liderazgo negativo 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en el centro de trabajo? ¿Hay una actitud agresiva o impositiva en la forma en que los patrones se dirigen a los trabajadores? ¿Se procura la retroalimentación y el reconocimiento?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7.-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¿Existe evidencia de </a:t>
            </a:r>
            <a:r>
              <a:rPr lang="es-MX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violencia laboral</a:t>
            </a:r>
            <a:r>
              <a:rPr lang="es-MX" smtClean="0">
                <a:solidFill>
                  <a:schemeClr val="accent2">
                    <a:lumMod val="50000"/>
                  </a:schemeClr>
                </a:solidFill>
              </a:rPr>
              <a:t>? (acoso sexual o psicológico, hostigamiento o malos tratos)</a:t>
            </a:r>
            <a:endParaRPr lang="es-MX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" y="388740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Evaluación del entorno organizacional favorable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4287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Considera: 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El sentido de pertenencia de los trabajadores a la empresa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formación para la adecuada realización de las tareas encomendadas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definición precisa de responsabilidades para los trabajadores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participación proactiva y comunicación entre el patrón, sus representantes y los trabajadores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Distribución adecuada de cargas de trabajo, con jornadas laborales regulares.</a:t>
            </a:r>
          </a:p>
          <a:p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evaluación y el reconocimiento del desempeño.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" y="205979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Métodos para la evaluación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4582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500" smtClean="0">
                <a:solidFill>
                  <a:schemeClr val="tx1">
                    <a:lumMod val="50000"/>
                  </a:schemeClr>
                </a:solidFill>
              </a:rPr>
              <a:t>La Norma NOM-035-STPS proporciona algunos cuestionarios </a:t>
            </a:r>
            <a:r>
              <a:rPr lang="es-MX" sz="2500" b="1" smtClean="0">
                <a:solidFill>
                  <a:schemeClr val="tx1">
                    <a:lumMod val="50000"/>
                  </a:schemeClr>
                </a:solidFill>
              </a:rPr>
              <a:t>(Módulo 4)</a:t>
            </a:r>
          </a:p>
          <a:p>
            <a:endParaRPr lang="es-MX" sz="250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MX" sz="2500" smtClean="0">
                <a:solidFill>
                  <a:schemeClr val="tx1">
                    <a:lumMod val="50000"/>
                  </a:schemeClr>
                </a:solidFill>
              </a:rPr>
              <a:t>Cuestionarios que desarrollados por el centro de trabajo para la identificación y análisis de los factores de riesgo psicosocial y la evaluación del entorno organizacional.</a:t>
            </a:r>
            <a:endParaRPr lang="es-MX" sz="25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28600" y="285750"/>
            <a:ext cx="8839200" cy="864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Criterios técnicos a cubrir por los cuestionarios de evaluación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1919" y="1733550"/>
            <a:ext cx="8991600" cy="3044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smtClean="0">
                <a:solidFill>
                  <a:schemeClr val="tx1">
                    <a:lumMod val="50000"/>
                  </a:schemeClr>
                </a:solidFill>
              </a:rPr>
              <a:t>En cuanto a su validación:</a:t>
            </a:r>
          </a:p>
          <a:p>
            <a:r>
              <a:rPr lang="es-MX" sz="2000" smtClean="0">
                <a:solidFill>
                  <a:schemeClr val="tx1">
                    <a:lumMod val="50000"/>
                  </a:schemeClr>
                </a:solidFill>
              </a:rPr>
              <a:t>Deberá haber sido validado con una muestra nacional,  </a:t>
            </a:r>
          </a:p>
          <a:p>
            <a:r>
              <a:rPr lang="es-MX" sz="2000" smtClean="0">
                <a:solidFill>
                  <a:schemeClr val="tx1">
                    <a:lumMod val="50000"/>
                  </a:schemeClr>
                </a:solidFill>
              </a:rPr>
              <a:t>Número de participantes mayor o igual a 10 veces el número total de reactivos contemplados</a:t>
            </a:r>
          </a:p>
          <a:p>
            <a:endParaRPr lang="es-MX" sz="200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s-MX" sz="200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tx1">
                    <a:lumMod val="50000"/>
                  </a:schemeClr>
                </a:solidFill>
              </a:rPr>
              <a:t>Su aplicación debe limitarse a la población trabajadora que cuente con características semejantes a la población en que se validó.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7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0488" y="1653184"/>
            <a:ext cx="8991600" cy="3044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150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Medidas de </a:t>
            </a:r>
            <a:r>
              <a:rPr lang="es-MX" sz="1700" b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consistencia interna </a:t>
            </a:r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que cumplan con lo siguiente:</a:t>
            </a:r>
          </a:p>
          <a:p>
            <a:pPr lvl="1"/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De confiabilidad (alfa de Cronbach) superiores a 0.7, y</a:t>
            </a:r>
          </a:p>
          <a:p>
            <a:pPr lvl="1"/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De correlación (Pearson o Spearman), con r mayor a 0.5, y significancia menor o igual a 0.05</a:t>
            </a:r>
          </a:p>
          <a:p>
            <a:pPr lvl="1"/>
            <a:endParaRPr lang="es-MX" sz="170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Confirmar la </a:t>
            </a:r>
            <a:r>
              <a:rPr lang="es-MX" sz="1700" b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validez de constructo </a:t>
            </a:r>
            <a:r>
              <a:rPr lang="es-MX" sz="1700" smtClean="0">
                <a:solidFill>
                  <a:schemeClr val="tx1">
                    <a:lumMod val="50000"/>
                  </a:schemeClr>
                </a:solidFill>
              </a:rPr>
              <a:t>mediante análisis factorial confirmatorio</a:t>
            </a:r>
          </a:p>
          <a:p>
            <a:pPr lvl="1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De ajuste absoluto con los índices:</a:t>
            </a:r>
          </a:p>
          <a:p>
            <a:pPr lvl="2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 Índice de Bondad de Ajuste, GFI (Goodness of Fit Index), mayor a 0.90;</a:t>
            </a:r>
          </a:p>
          <a:p>
            <a:pPr lvl="2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 Residuo cuadrático medio, RMSR (Root Mean Square Residual), cercana a 0 y máximo 0.08</a:t>
            </a:r>
          </a:p>
          <a:p>
            <a:pPr lvl="2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 Error de aproximación cuadrático medio, RMSEA (Root Mean Square Error of Approximation), menor a 0.08;</a:t>
            </a:r>
          </a:p>
          <a:p>
            <a:pPr lvl="1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De ajuste incremental o relativo con el índice de ajuste normado, NFI (Normed Fit Index), mayor a 0.90</a:t>
            </a:r>
          </a:p>
          <a:p>
            <a:pPr lvl="1"/>
            <a:r>
              <a:rPr lang="es-MX" sz="1200" smtClean="0">
                <a:solidFill>
                  <a:schemeClr val="tx1">
                    <a:lumMod val="50000"/>
                  </a:schemeClr>
                </a:solidFill>
              </a:rPr>
              <a:t>De parsimonia con el índice Ji cuadrada normada: X2/gl menor o igual a 5</a:t>
            </a:r>
            <a:endParaRPr lang="es-MX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42888" y="495896"/>
            <a:ext cx="8839200" cy="864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Criterios técnicos a cubrir por los </a:t>
            </a:r>
          </a:p>
          <a:p>
            <a:r>
              <a:rPr lang="es-MX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cuestionarios de evaluación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" y="133350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Resultados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990600"/>
            <a:ext cx="8229600" cy="4019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5300" smtClean="0">
                <a:solidFill>
                  <a:schemeClr val="tx2">
                    <a:lumMod val="50000"/>
                  </a:schemeClr>
                </a:solidFill>
              </a:rPr>
              <a:t>Deberá elaborarse un </a:t>
            </a:r>
            <a:r>
              <a:rPr lang="es-MX" sz="5300" b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informe</a:t>
            </a:r>
            <a:r>
              <a:rPr lang="es-MX" sz="530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5300" smtClean="0">
                <a:solidFill>
                  <a:schemeClr val="tx2">
                    <a:lumMod val="50000"/>
                  </a:schemeClr>
                </a:solidFill>
              </a:rPr>
              <a:t>que contenga lo siguiente: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250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80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1.- Datos del centro de trabajo verificado: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Nombre, denominación o razón social;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Domicilio;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Actividad principal;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2.- Objetivo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3.- Principales actividades realizadas en el centro de trabajo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4.- Método utilizado para la evaluación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5.- Resultados obtenidos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6.- Conclusiones;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7.- Recomendaciones y acciones de intervención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	8.- Datos del responsable de la evaluación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Nombre completo, y</a:t>
            </a:r>
          </a:p>
          <a:p>
            <a:pPr lvl="3"/>
            <a:r>
              <a:rPr lang="es-MX" sz="4000" smtClean="0">
                <a:solidFill>
                  <a:schemeClr val="tx2">
                    <a:lumMod val="50000"/>
                  </a:schemeClr>
                </a:solidFill>
              </a:rPr>
              <a:t>Número de cédula profesional, en su caso.</a:t>
            </a:r>
            <a:endParaRPr lang="es-MX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" y="205979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Resultados</a:t>
            </a:r>
            <a:endParaRPr lang="es-MX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>
                <a:solidFill>
                  <a:schemeClr val="tx1">
                    <a:lumMod val="50000"/>
                  </a:schemeClr>
                </a:solidFill>
              </a:rPr>
              <a:t>El resultado de la identificación y análisis de los factores de riesgo psicosocial y la evaluación del entorno organizacional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deberá estar disponible para consulta de los trabajadores</a:t>
            </a:r>
            <a:r>
              <a:rPr lang="es-MX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s-MX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MX" smtClean="0">
                <a:solidFill>
                  <a:schemeClr val="tx1">
                    <a:lumMod val="50000"/>
                  </a:schemeClr>
                </a:solidFill>
              </a:rPr>
              <a:t>La identificación y análisis de los factores de riesgo psicosocial y la evaluación del entorno organizacional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deberá realizarse, al menos, cada dos años.</a:t>
            </a:r>
          </a:p>
          <a:p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/>
              <a:t>Medidas de prevención y acciones de </a:t>
            </a:r>
            <a:r>
              <a:rPr lang="es-MX" dirty="0" smtClean="0"/>
              <a:t>control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18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Todo Centro de Trabajo debe: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Establecer acciones para prevenir los factores de riesgo psicosocial, al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impulsar el apoyo social, la difusión de la información y la capacitación</a:t>
            </a:r>
          </a:p>
          <a:p>
            <a:endParaRPr lang="es-MX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Disponer de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mecanismos seguros y confidenciales para la recepción de quejas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por prácticas opuestas al entorno organizacional favorable y denuncias de actos de violencia laboral</a:t>
            </a:r>
          </a:p>
          <a:p>
            <a:endParaRPr lang="es-MX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Realizar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acciones que promuevan el sentido de pertenencia 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de los trabajadores a la organización; la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capacitación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constante; la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definición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precisa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de responsabilidades; la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participación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proactiva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y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comunicación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entre sus integrantes; la distribución adecuada de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cargas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trabajo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 y la evaluación y el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reconocimiento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 del desempeño.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88324"/>
            <a:ext cx="7448550" cy="396685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82559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1.- El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liderazgo y las relaciones en el trabajo </a:t>
            </a:r>
            <a:r>
              <a:rPr lang="es-MX" smtClean="0"/>
              <a:t>deberán considerar: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500" smtClean="0"/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El </a:t>
            </a:r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manejo de conflictos 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en el trabajo, la distribución de los tiempos de trabajo y establecimiento de prioridades</a:t>
            </a:r>
          </a:p>
          <a:p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Prohibir la discriminación 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y fomentar la equidad y el respeto</a:t>
            </a:r>
          </a:p>
          <a:p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Fomentar la comunicación 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entre supervisores o gerentes y trabajadores</a:t>
            </a:r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Establecer y difundir i</a:t>
            </a:r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nstrucciones claras 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para la atención de los problemas que impidan o limitan el desarrollo del trabajo</a:t>
            </a:r>
          </a:p>
          <a:p>
            <a:r>
              <a:rPr lang="es-MX" sz="2300" b="1" smtClean="0">
                <a:solidFill>
                  <a:schemeClr val="tx2">
                    <a:lumMod val="50000"/>
                  </a:schemeClr>
                </a:solidFill>
              </a:rPr>
              <a:t>Capacitación y sensibilización de los directivos</a:t>
            </a:r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, gerentes y supervisores para la prevención de los factores de riesgo psicosocial y la promoción de entornos organizacionales favorables.</a:t>
            </a:r>
            <a:endParaRPr lang="es-MX" sz="23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700" smtClean="0"/>
              <a:t>2.- Las </a:t>
            </a:r>
            <a:r>
              <a:rPr lang="es-MX" sz="27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cargas de trabajo </a:t>
            </a:r>
            <a:r>
              <a:rPr lang="es-MX" sz="2700" smtClean="0"/>
              <a:t>deberán: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Realizarse de forma </a:t>
            </a:r>
            <a:r>
              <a:rPr lang="es-MX" sz="1900" b="1" smtClean="0">
                <a:solidFill>
                  <a:schemeClr val="tx2">
                    <a:lumMod val="50000"/>
                  </a:schemeClr>
                </a:solidFill>
              </a:rPr>
              <a:t>equitativa</a:t>
            </a:r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, considerando el número de trabajadores, actividades a desarrollar, alcance de la actividad y su capacitación.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Definirse en función del proceso productivo, </a:t>
            </a:r>
            <a:r>
              <a:rPr lang="es-MX" sz="1900" b="1" smtClean="0">
                <a:solidFill>
                  <a:schemeClr val="tx2">
                    <a:lumMod val="50000"/>
                  </a:schemeClr>
                </a:solidFill>
              </a:rPr>
              <a:t>garantizando periodos necesarios de descanso, rotación de tareas </a:t>
            </a:r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y otras medidas necesarias para evitar ritmos de trabajo acelerados</a:t>
            </a:r>
          </a:p>
          <a:p>
            <a:r>
              <a:rPr lang="es-MX" sz="1900" b="1" smtClean="0">
                <a:solidFill>
                  <a:schemeClr val="tx2">
                    <a:lumMod val="50000"/>
                  </a:schemeClr>
                </a:solidFill>
              </a:rPr>
              <a:t>Instructivos o procedimientos </a:t>
            </a:r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que definan claramente las tareas y responsabilidades</a:t>
            </a:r>
            <a:endParaRPr lang="es-MX" sz="19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3.- El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trabajo </a:t>
            </a:r>
            <a:r>
              <a:rPr lang="es-MX" smtClean="0"/>
              <a:t>deberá considerar:</a:t>
            </a:r>
          </a:p>
          <a:p>
            <a:r>
              <a:rPr lang="es-MX" sz="2100" b="1" smtClean="0">
                <a:solidFill>
                  <a:schemeClr val="tx2">
                    <a:lumMod val="50000"/>
                  </a:schemeClr>
                </a:solidFill>
              </a:rPr>
              <a:t>Involucrar a los trabajadores </a:t>
            </a:r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en la toma de decisiones sobre la organización de su trabajo, en la mejora de las condiciones de trabajo y productividad siempre que cuenten con la experiencia y capacitación para ello</a:t>
            </a:r>
          </a:p>
          <a:p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Mejorar el </a:t>
            </a:r>
            <a:r>
              <a:rPr lang="es-MX" sz="2100" b="1" smtClean="0">
                <a:solidFill>
                  <a:schemeClr val="tx2">
                    <a:lumMod val="50000"/>
                  </a:schemeClr>
                </a:solidFill>
              </a:rPr>
              <a:t>margen de libertad y control </a:t>
            </a:r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por parte de los trabajadores y el patrón sobre el trabajo para impulsar el desarrollo de nuevas competencias o habilidades</a:t>
            </a:r>
            <a:endParaRPr lang="es-MX" sz="2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4000" smtClean="0"/>
              <a:t>4.- El </a:t>
            </a:r>
            <a:r>
              <a:rPr lang="es-MX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apoyo social </a:t>
            </a:r>
            <a:r>
              <a:rPr lang="es-MX" sz="4000" smtClean="0"/>
              <a:t>implica:</a:t>
            </a:r>
          </a:p>
          <a:p>
            <a:r>
              <a:rPr lang="es-MX" sz="2900" smtClean="0">
                <a:solidFill>
                  <a:schemeClr val="tx2">
                    <a:lumMod val="50000"/>
                  </a:schemeClr>
                </a:solidFill>
              </a:rPr>
              <a:t>Establecer relaciones entre trabajadores, supervisores, gerentes y patrones </a:t>
            </a:r>
          </a:p>
          <a:p>
            <a:r>
              <a:rPr lang="es-MX" sz="2900" smtClean="0">
                <a:solidFill>
                  <a:schemeClr val="tx2">
                    <a:lumMod val="50000"/>
                  </a:schemeClr>
                </a:solidFill>
              </a:rPr>
              <a:t>Realizar reuniones periódicas para dar seguimiento a las actividades establecidas para el apoyo social y reuniones extraordinarias en caso de ocurrir eventos que pongan en riesgo la salud del trabajador </a:t>
            </a:r>
          </a:p>
          <a:p>
            <a:r>
              <a:rPr lang="es-MX" sz="2900" smtClean="0">
                <a:solidFill>
                  <a:schemeClr val="tx2">
                    <a:lumMod val="50000"/>
                  </a:schemeClr>
                </a:solidFill>
              </a:rPr>
              <a:t>Promover la ayuda mutua y el intercambio de conocimientos y experiencias </a:t>
            </a:r>
          </a:p>
          <a:p>
            <a:r>
              <a:rPr lang="es-MX" sz="2900" smtClean="0">
                <a:solidFill>
                  <a:schemeClr val="tx2">
                    <a:lumMod val="50000"/>
                  </a:schemeClr>
                </a:solidFill>
              </a:rPr>
              <a:t>Fomentar actividades culturales y deportivas entre los trabajadores, proporcionando los equipos y útiles indispensables;</a:t>
            </a:r>
            <a:endParaRPr lang="es-MX" sz="29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4500" smtClean="0"/>
              <a:t>5.- El </a:t>
            </a:r>
            <a:r>
              <a:rPr lang="es-MX" sz="45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equilibrio en la relación trabajo­-familia </a:t>
            </a:r>
            <a:r>
              <a:rPr lang="es-MX" sz="4500" smtClean="0"/>
              <a:t>implica:</a:t>
            </a: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Involucrar a los trabajadores en la definición de los horarios de trabajo cuando las condiciones lo permitan</a:t>
            </a: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Establecer medidas y límites que eviten las jornadas de trabajo superiores a las previstas en la Ley Federal del Trabajo</a:t>
            </a: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Apoyar a los trabajadores, de manera que puedan atender emergencias familiares, mismas que tendrá que comprobar</a:t>
            </a:r>
          </a:p>
          <a:p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Promover actividades de integración familiar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6.- El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reconocimiento</a:t>
            </a:r>
            <a:r>
              <a:rPr lang="es-MX" smtClean="0"/>
              <a:t> en el trabajo: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Reconocer el desempeño sobresaliente (superior al esperado) de los trabajadores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Difundir los logros de los trabajadores sobresalientes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Expresar al trabajador sus posibilidades de desarrollo</a:t>
            </a:r>
            <a:endParaRPr lang="es-MX" sz="19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7.- Prevención de la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violencia laboral</a:t>
            </a:r>
            <a:r>
              <a:rPr lang="es-MX" smtClean="0"/>
              <a:t>:</a:t>
            </a:r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Difundir información para sensibilizar a trabajadores, directivos, gerentes y supervisores</a:t>
            </a:r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Establecer procedimientos para tratar problemas relacionados con la violencia laboral, capacitando al responsable de su implementación</a:t>
            </a:r>
          </a:p>
          <a:p>
            <a:r>
              <a:rPr lang="es-MX" sz="2300" smtClean="0">
                <a:solidFill>
                  <a:schemeClr val="tx2">
                    <a:lumMod val="50000"/>
                  </a:schemeClr>
                </a:solidFill>
              </a:rPr>
              <a:t>Informar sobre la forma en que se deben denunciar actos de violencia laboral</a:t>
            </a:r>
            <a:endParaRPr lang="es-MX" sz="23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8.-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</a:t>
            </a:r>
            <a:r>
              <a:rPr lang="es-MX" smtClean="0"/>
              <a:t>: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El patrón, supervisor o jefe inmediato debe comunicarse de forma directa y frecuente sobre cualquier problema que impida o retrase el desarrollo del trabajo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Difundir cualquier cambio en la organización o en las condiciones de trabajo </a:t>
            </a:r>
          </a:p>
          <a:p>
            <a:r>
              <a:rPr lang="es-MX" sz="1900" smtClean="0">
                <a:solidFill>
                  <a:schemeClr val="tx2">
                    <a:lumMod val="50000"/>
                  </a:schemeClr>
                </a:solidFill>
              </a:rPr>
              <a:t>Los trabajadores deben tener libertad de expresar sus opiniones sobre la solución de problemas o la mejora de las condiciones de su trabajo.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71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9 Ejes de prevención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/>
              <a:t>9.- La </a:t>
            </a:r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capacitación y adiestramiento </a:t>
            </a:r>
            <a:r>
              <a:rPr lang="es-MX" smtClean="0"/>
              <a:t>de los trabajadores:</a:t>
            </a:r>
          </a:p>
          <a:p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Revisar la relación capacitación-­tareas encomendadas;</a:t>
            </a:r>
          </a:p>
          <a:p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Dar oportunidad a los trabajadores de señalar sus necesidades de capacitación</a:t>
            </a:r>
          </a:p>
          <a:p>
            <a:r>
              <a:rPr lang="es-MX" sz="2100" smtClean="0">
                <a:solidFill>
                  <a:schemeClr val="tx2">
                    <a:lumMod val="50000"/>
                  </a:schemeClr>
                </a:solidFill>
              </a:rPr>
              <a:t>Identificar las necesidades de capacitación al menos cada dos años e integrar su resultado en el programa de capacitación.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96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38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Planes de Atención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En caso de identificar la presencia de Factores de Riesgo Psicosocial, o bien, la necesidad de promover un entorno organizacional favorable, se debe desarrollar un Programa de atención que señale</a:t>
            </a:r>
            <a:r>
              <a:rPr lang="es-MX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a) Las </a:t>
            </a:r>
            <a:r>
              <a:rPr lang="es-MX" sz="2600" b="1" smtClean="0"/>
              <a:t>áreas de trabajo y/o los trabajadores </a:t>
            </a:r>
            <a:r>
              <a:rPr lang="es-MX" sz="2600" smtClean="0"/>
              <a:t>sujetos al programa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b) El </a:t>
            </a:r>
            <a:r>
              <a:rPr lang="es-MX" sz="2600" b="1" smtClean="0"/>
              <a:t>tipo de acciones y las medidas de control </a:t>
            </a:r>
            <a:r>
              <a:rPr lang="es-MX" sz="2600" smtClean="0"/>
              <a:t>que deberán adoptarse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c) Las </a:t>
            </a:r>
            <a:r>
              <a:rPr lang="es-MX" sz="2600" b="1" smtClean="0"/>
              <a:t>fechas programadas </a:t>
            </a:r>
            <a:r>
              <a:rPr lang="es-MX" sz="2600" smtClean="0"/>
              <a:t>para su realización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d) El </a:t>
            </a:r>
            <a:r>
              <a:rPr lang="es-MX" sz="2600" b="1" smtClean="0"/>
              <a:t>control de los avances </a:t>
            </a:r>
            <a:r>
              <a:rPr lang="es-MX" sz="2600" smtClean="0"/>
              <a:t>de la implementación del programa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e) La </a:t>
            </a:r>
            <a:r>
              <a:rPr lang="es-MX" sz="2600" b="1" smtClean="0"/>
              <a:t>evaluación posterior a la aplicación </a:t>
            </a:r>
            <a:r>
              <a:rPr lang="es-MX" sz="2600" smtClean="0"/>
              <a:t>de las medidas de control, en su 	caso.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f) El </a:t>
            </a:r>
            <a:r>
              <a:rPr lang="es-MX" sz="2600" b="1" smtClean="0"/>
              <a:t>responsable de su ejecución</a:t>
            </a:r>
            <a:r>
              <a:rPr lang="es-MX" sz="2600" smtClean="0"/>
              <a:t>.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30458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123950"/>
            <a:ext cx="8229600" cy="2632472"/>
          </a:xfrm>
        </p:spPr>
        <p:txBody>
          <a:bodyPr>
            <a:normAutofit/>
          </a:bodyPr>
          <a:lstStyle/>
          <a:p>
            <a:pPr marL="476250" indent="-457200" algn="just"/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Publicación:   </a:t>
            </a:r>
            <a:r>
              <a:rPr lang="es-ES" sz="2000" u="sng" dirty="0" smtClean="0">
                <a:solidFill>
                  <a:schemeClr val="tx2">
                    <a:lumMod val="50000"/>
                  </a:schemeClr>
                </a:solidFill>
              </a:rPr>
              <a:t>23 – Octubre – 2018</a:t>
            </a:r>
          </a:p>
          <a:p>
            <a:pPr marL="19050" indent="0" algn="just">
              <a:buNone/>
            </a:pP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  		 </a:t>
            </a:r>
            <a:r>
              <a:rPr lang="es-ES" sz="2000" u="sng" dirty="0" smtClean="0">
                <a:solidFill>
                  <a:schemeClr val="tx2">
                    <a:lumMod val="50000"/>
                  </a:schemeClr>
                </a:solidFill>
              </a:rPr>
              <a:t>Diario Oficial de la Federación</a:t>
            </a:r>
          </a:p>
          <a:p>
            <a:pPr marL="19050" indent="0" algn="just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Acerca de la NOM-035-STPS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69053" y="1352550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277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-71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Niveles de aplicación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00025" y="819150"/>
            <a:ext cx="8686800" cy="13477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200025" y="2266950"/>
            <a:ext cx="8686800" cy="1310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185737" y="3714750"/>
            <a:ext cx="8686800" cy="13692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295275" y="912019"/>
            <a:ext cx="323850" cy="10882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000" dirty="0" smtClean="0"/>
              <a:t>1</a:t>
            </a:r>
            <a:endParaRPr lang="es-MX" sz="3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95275" y="2375297"/>
            <a:ext cx="323850" cy="10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000" dirty="0"/>
              <a:t>2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302419" y="3855243"/>
            <a:ext cx="323850" cy="1088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/>
              <a:t>3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95337" y="897969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solidFill>
                  <a:schemeClr val="bg1"/>
                </a:solidFill>
              </a:rPr>
              <a:t>Acciones focalizadas en </a:t>
            </a:r>
            <a:r>
              <a:rPr lang="es-MX" b="1" dirty="0">
                <a:solidFill>
                  <a:schemeClr val="bg1"/>
                </a:solidFill>
              </a:rPr>
              <a:t>el plano </a:t>
            </a:r>
            <a:r>
              <a:rPr lang="es-MX" b="1" dirty="0" smtClean="0">
                <a:solidFill>
                  <a:schemeClr val="bg1"/>
                </a:solidFill>
              </a:rPr>
              <a:t>organizacional</a:t>
            </a:r>
            <a:r>
              <a:rPr lang="es-MX" dirty="0" smtClean="0">
                <a:solidFill>
                  <a:schemeClr val="bg1"/>
                </a:solidFill>
              </a:rPr>
              <a:t>. Implica </a:t>
            </a:r>
            <a:r>
              <a:rPr lang="es-MX" dirty="0">
                <a:solidFill>
                  <a:schemeClr val="bg1"/>
                </a:solidFill>
              </a:rPr>
              <a:t>actuar sobre la política de prevención </a:t>
            </a:r>
            <a:r>
              <a:rPr lang="es-MX" dirty="0" smtClean="0">
                <a:solidFill>
                  <a:schemeClr val="bg1"/>
                </a:solidFill>
              </a:rPr>
              <a:t>de riesgos </a:t>
            </a:r>
            <a:r>
              <a:rPr lang="es-MX" dirty="0">
                <a:solidFill>
                  <a:schemeClr val="bg1"/>
                </a:solidFill>
              </a:rPr>
              <a:t>psicosociales del centro de trabajo, la organización del </a:t>
            </a:r>
            <a:r>
              <a:rPr lang="es-MX" dirty="0" smtClean="0">
                <a:solidFill>
                  <a:schemeClr val="bg1"/>
                </a:solidFill>
              </a:rPr>
              <a:t>trabajo y  </a:t>
            </a:r>
            <a:r>
              <a:rPr lang="es-MX" dirty="0">
                <a:solidFill>
                  <a:schemeClr val="bg1"/>
                </a:solidFill>
              </a:rPr>
              <a:t>las acciones o medios </a:t>
            </a:r>
            <a:r>
              <a:rPr lang="es-MX" dirty="0" smtClean="0">
                <a:solidFill>
                  <a:schemeClr val="bg1"/>
                </a:solidFill>
              </a:rPr>
              <a:t>para propiciar </a:t>
            </a:r>
            <a:r>
              <a:rPr lang="es-MX" dirty="0">
                <a:solidFill>
                  <a:schemeClr val="bg1"/>
                </a:solidFill>
              </a:rPr>
              <a:t>el entorno organizacional favorable.</a:t>
            </a:r>
          </a:p>
          <a:p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26294" y="2322312"/>
            <a:ext cx="765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Acciones orientadas </a:t>
            </a:r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plano </a:t>
            </a:r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grupal</a:t>
            </a:r>
            <a:r>
              <a:rPr lang="es-MX" dirty="0" smtClean="0">
                <a:solidFill>
                  <a:schemeClr val="bg1"/>
                </a:solidFill>
              </a:rPr>
              <a:t>. Implica capacitar y sensibilizar a los trabajadores  en temas que mejoren el apoyo social (como son, manejo </a:t>
            </a:r>
            <a:r>
              <a:rPr lang="es-MX" dirty="0">
                <a:solidFill>
                  <a:schemeClr val="bg1"/>
                </a:solidFill>
              </a:rPr>
              <a:t>de conflictos, trabajo en equipo, orientación a resultados, liderazgo, comunicación </a:t>
            </a:r>
            <a:r>
              <a:rPr lang="es-MX" dirty="0" smtClean="0">
                <a:solidFill>
                  <a:schemeClr val="bg1"/>
                </a:solidFill>
              </a:rPr>
              <a:t>asertiva, administración </a:t>
            </a:r>
            <a:r>
              <a:rPr lang="es-MX" dirty="0">
                <a:solidFill>
                  <a:schemeClr val="bg1"/>
                </a:solidFill>
              </a:rPr>
              <a:t>del tiempo de trabajo, entre </a:t>
            </a:r>
            <a:r>
              <a:rPr lang="es-MX" dirty="0" smtClean="0">
                <a:solidFill>
                  <a:schemeClr val="bg1"/>
                </a:solidFill>
              </a:rPr>
              <a:t>otros).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00099" y="3753386"/>
            <a:ext cx="765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Acciones enfocadas en el </a:t>
            </a:r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 </a:t>
            </a:r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individual. </a:t>
            </a:r>
            <a:r>
              <a:rPr lang="es-MX" dirty="0" smtClean="0">
                <a:solidFill>
                  <a:schemeClr val="bg1"/>
                </a:solidFill>
              </a:rPr>
              <a:t>Al comprobar que </a:t>
            </a:r>
            <a:r>
              <a:rPr lang="es-MX" dirty="0">
                <a:solidFill>
                  <a:schemeClr val="bg1"/>
                </a:solidFill>
              </a:rPr>
              <a:t>existen signos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que </a:t>
            </a:r>
            <a:r>
              <a:rPr lang="es-MX" dirty="0">
                <a:solidFill>
                  <a:schemeClr val="bg1"/>
                </a:solidFill>
              </a:rPr>
              <a:t>denotan alteraciones en la salud, se incluyen intervenciones de tipo clínico o </a:t>
            </a:r>
            <a:r>
              <a:rPr lang="es-MX" dirty="0" smtClean="0">
                <a:solidFill>
                  <a:schemeClr val="bg1"/>
                </a:solidFill>
              </a:rPr>
              <a:t>terapéutico, realizadas </a:t>
            </a:r>
            <a:r>
              <a:rPr lang="es-MX" dirty="0">
                <a:solidFill>
                  <a:schemeClr val="bg1"/>
                </a:solidFill>
              </a:rPr>
              <a:t>invariablemente por </a:t>
            </a:r>
            <a:r>
              <a:rPr lang="es-MX" dirty="0" smtClean="0">
                <a:solidFill>
                  <a:schemeClr val="bg1"/>
                </a:solidFill>
              </a:rPr>
              <a:t>un médico</a:t>
            </a:r>
            <a:r>
              <a:rPr lang="es-MX" dirty="0">
                <a:solidFill>
                  <a:schemeClr val="bg1"/>
                </a:solidFill>
              </a:rPr>
              <a:t>, psicólogo o psiquiatra según corresponda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728425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 smtClean="0"/>
              <a:t>Unidades </a:t>
            </a:r>
            <a:r>
              <a:rPr lang="es-MX" dirty="0"/>
              <a:t>de verificación y evaluación de conformidad</a:t>
            </a:r>
          </a:p>
        </p:txBody>
      </p:sp>
      <p:pic>
        <p:nvPicPr>
          <p:cNvPr id="5" name="Picture 2" descr="Resultado de imagen para Dictam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90750"/>
            <a:ext cx="3429000" cy="228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6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933449"/>
            <a:ext cx="8229600" cy="327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El patrón tendrá la opción de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contratar una unidad de verificación acreditada y aprobada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, en los términos de la Ley Federal sobre Metrología y Normalización y su Reglamento, para verificar el grado de cumplimiento con esta Norma.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28600" y="919164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tx2">
                    <a:lumMod val="50000"/>
                  </a:schemeClr>
                </a:solidFill>
              </a:rPr>
              <a:t>Al evaluar el cumplimiento de la NOM-035-STPS, las unidades de verificación acreditadas deberán emitir un dictamen que contenga:</a:t>
            </a: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accent2">
                    <a:lumMod val="50000"/>
                  </a:schemeClr>
                </a:solidFill>
              </a:rPr>
              <a:t>						</a:t>
            </a:r>
            <a:endParaRPr lang="es-MX" sz="2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5769" y="327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Dictamen de acreditación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57175" y="1733550"/>
            <a:ext cx="3705226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550569" y="1733550"/>
            <a:ext cx="38862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11408" y="2672865"/>
            <a:ext cx="271105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9050" lvl="0" algn="just"/>
            <a:r>
              <a:rPr lang="es-MX" sz="1600" dirty="0" smtClean="0">
                <a:solidFill>
                  <a:schemeClr val="tx2"/>
                </a:solidFill>
              </a:rPr>
              <a:t>1. Nombre</a:t>
            </a:r>
            <a:r>
              <a:rPr lang="es-MX" sz="1600" dirty="0">
                <a:solidFill>
                  <a:schemeClr val="tx2"/>
                </a:solidFill>
              </a:rPr>
              <a:t>, denominación o razón </a:t>
            </a:r>
            <a:r>
              <a:rPr lang="es-MX" sz="1600" dirty="0" smtClean="0">
                <a:solidFill>
                  <a:schemeClr val="tx2"/>
                </a:solidFill>
              </a:rPr>
              <a:t>social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2. El </a:t>
            </a:r>
            <a:r>
              <a:rPr lang="es-MX" sz="1600" dirty="0">
                <a:solidFill>
                  <a:schemeClr val="tx2"/>
                </a:solidFill>
              </a:rPr>
              <a:t>Registro Federal de Contribuyentes;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3. El </a:t>
            </a:r>
            <a:r>
              <a:rPr lang="es-MX" sz="1600" dirty="0">
                <a:solidFill>
                  <a:schemeClr val="tx2"/>
                </a:solidFill>
              </a:rPr>
              <a:t>domicilio completo;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4. </a:t>
            </a:r>
            <a:r>
              <a:rPr lang="es-MX" sz="1600" dirty="0">
                <a:solidFill>
                  <a:schemeClr val="tx2"/>
                </a:solidFill>
              </a:rPr>
              <a:t>El </a:t>
            </a:r>
            <a:r>
              <a:rPr lang="es-MX" sz="1600" dirty="0" smtClean="0">
                <a:solidFill>
                  <a:schemeClr val="tx2"/>
                </a:solidFill>
              </a:rPr>
              <a:t>teléfono</a:t>
            </a:r>
            <a:endParaRPr lang="es-MX" sz="1600" dirty="0">
              <a:solidFill>
                <a:schemeClr val="tx2"/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5. </a:t>
            </a:r>
            <a:r>
              <a:rPr lang="es-MX" sz="1600" dirty="0">
                <a:solidFill>
                  <a:schemeClr val="tx2"/>
                </a:solidFill>
              </a:rPr>
              <a:t>La actividad </a:t>
            </a:r>
            <a:r>
              <a:rPr lang="es-MX" sz="1600" dirty="0" smtClean="0">
                <a:solidFill>
                  <a:schemeClr val="tx2"/>
                </a:solidFill>
              </a:rPr>
              <a:t>principal</a:t>
            </a:r>
            <a:endParaRPr lang="es-MX" sz="1600" dirty="0">
              <a:solidFill>
                <a:schemeClr val="tx2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969668" y="2643695"/>
            <a:ext cx="3048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1. </a:t>
            </a:r>
            <a:r>
              <a:rPr lang="es-MX" sz="1600" dirty="0">
                <a:solidFill>
                  <a:schemeClr val="tx2"/>
                </a:solidFill>
              </a:rPr>
              <a:t>El nombre, denominación o razón </a:t>
            </a:r>
            <a:r>
              <a:rPr lang="es-MX" sz="1600" dirty="0" smtClean="0">
                <a:solidFill>
                  <a:schemeClr val="tx2"/>
                </a:solidFill>
              </a:rPr>
              <a:t>social</a:t>
            </a:r>
            <a:endParaRPr lang="es-MX" sz="1600" dirty="0">
              <a:solidFill>
                <a:schemeClr val="tx2"/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2. El </a:t>
            </a:r>
            <a:r>
              <a:rPr lang="es-MX" sz="1600" dirty="0">
                <a:solidFill>
                  <a:schemeClr val="tx2"/>
                </a:solidFill>
              </a:rPr>
              <a:t>número de </a:t>
            </a:r>
            <a:r>
              <a:rPr lang="es-MX" sz="1600" dirty="0" smtClean="0">
                <a:solidFill>
                  <a:schemeClr val="tx2"/>
                </a:solidFill>
              </a:rPr>
              <a:t>acreditación</a:t>
            </a:r>
            <a:endParaRPr lang="es-MX" sz="1600" dirty="0">
              <a:solidFill>
                <a:schemeClr val="tx2"/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3. El </a:t>
            </a:r>
            <a:r>
              <a:rPr lang="es-MX" sz="1600" dirty="0">
                <a:solidFill>
                  <a:schemeClr val="tx2"/>
                </a:solidFill>
              </a:rPr>
              <a:t>número de aprobación otorgado por la S</a:t>
            </a:r>
            <a:r>
              <a:rPr lang="es-MX" sz="1600" dirty="0" smtClean="0">
                <a:solidFill>
                  <a:schemeClr val="tx2"/>
                </a:solidFill>
              </a:rPr>
              <a:t>ecretaría </a:t>
            </a:r>
            <a:r>
              <a:rPr lang="es-MX" sz="1600" dirty="0">
                <a:solidFill>
                  <a:schemeClr val="tx2"/>
                </a:solidFill>
              </a:rPr>
              <a:t>del Trabajo y Previsión </a:t>
            </a:r>
            <a:r>
              <a:rPr lang="es-MX" sz="1600" dirty="0" smtClean="0">
                <a:solidFill>
                  <a:schemeClr val="tx2"/>
                </a:solidFill>
              </a:rPr>
              <a:t>Social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4. </a:t>
            </a:r>
            <a:r>
              <a:rPr lang="es-MX" sz="1600" dirty="0">
                <a:solidFill>
                  <a:schemeClr val="tx2"/>
                </a:solidFill>
              </a:rPr>
              <a:t>Su domicilio </a:t>
            </a:r>
            <a:r>
              <a:rPr lang="es-MX" sz="1600" dirty="0" smtClean="0">
                <a:solidFill>
                  <a:schemeClr val="tx2"/>
                </a:solidFill>
              </a:rPr>
              <a:t>completo</a:t>
            </a:r>
            <a:endParaRPr lang="es-MX" sz="1600" dirty="0">
              <a:solidFill>
                <a:schemeClr val="tx2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73879" y="1877615"/>
            <a:ext cx="3186114" cy="85129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 smtClean="0">
                <a:solidFill>
                  <a:schemeClr val="tx1">
                    <a:lumMod val="75000"/>
                  </a:schemeClr>
                </a:solidFill>
              </a:rPr>
              <a:t>Datos del centro de trabajo verificado</a:t>
            </a:r>
            <a:endParaRPr lang="es-MX" sz="22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804171" y="1859873"/>
            <a:ext cx="3378995" cy="81724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100" b="1" dirty="0" smtClean="0">
                <a:solidFill>
                  <a:schemeClr val="tx1">
                    <a:lumMod val="75000"/>
                  </a:schemeClr>
                </a:solidFill>
              </a:rPr>
              <a:t>Datos de la unidad de verificación</a:t>
            </a:r>
            <a:endParaRPr lang="es-MX" sz="21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28600" y="919164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tx2">
                    <a:lumMod val="50000"/>
                  </a:schemeClr>
                </a:solidFill>
              </a:rPr>
              <a:t>Al evaluar el cumplimiento de la NOM-035-STPS, las unidades de verificación acreditadas deberán emitir un dictamen que contenga:</a:t>
            </a: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accent2">
                    <a:lumMod val="50000"/>
                  </a:schemeClr>
                </a:solidFill>
              </a:rPr>
              <a:t>						</a:t>
            </a:r>
            <a:endParaRPr lang="es-MX" sz="2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5769" y="327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Dictamen de acreditación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57175" y="1733550"/>
            <a:ext cx="3705226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550569" y="1733550"/>
            <a:ext cx="38862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53639" y="2323978"/>
            <a:ext cx="322659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1. Clave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y nombre de la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norma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2. Nombre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del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verificador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3. Fecha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verificación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4. Número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dictamen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5. Vigencia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del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dictamen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6. Lugar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emisión del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dictamen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7. Fecha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emisión del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dictamen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8. Número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registro del dictamen emitido por la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STPS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969668" y="2643695"/>
            <a:ext cx="3048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61950" lvl="0" indent="-342900" algn="just">
              <a:buAutoNum type="alphaLcParenR"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Métodos propuestos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por las guías de referencia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Norma</a:t>
            </a:r>
          </a:p>
          <a:p>
            <a:pPr marL="361950" lvl="0" indent="-342900" algn="just">
              <a:buAutoNum type="alphaLcParenR"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étodos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desarrollados por el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       patrón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que cumplan con lo 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         dispuesto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por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la Norma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73879" y="1877615"/>
            <a:ext cx="3186114" cy="47672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 smtClean="0">
                <a:solidFill>
                  <a:schemeClr val="tx1">
                    <a:lumMod val="75000"/>
                  </a:schemeClr>
                </a:solidFill>
              </a:rPr>
              <a:t>Datos del DICTAMEN</a:t>
            </a:r>
            <a:endParaRPr lang="es-MX" sz="22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804171" y="1859873"/>
            <a:ext cx="3378995" cy="4597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100" b="1" dirty="0" smtClean="0">
                <a:solidFill>
                  <a:schemeClr val="tx1">
                    <a:lumMod val="75000"/>
                  </a:schemeClr>
                </a:solidFill>
              </a:rPr>
              <a:t>Método utilizado </a:t>
            </a:r>
            <a:endParaRPr lang="es-MX" sz="21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81000" y="1581150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tx2"/>
                </a:solidFill>
              </a:rPr>
              <a:t>Vigencia del dictámen:</a:t>
            </a: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</a:t>
            </a:r>
            <a:r>
              <a:rPr lang="es-MX" b="1" u="sng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años*</a:t>
            </a:r>
          </a:p>
          <a:p>
            <a:pPr marL="19050" indent="0" algn="just">
              <a:buFont typeface="Arial" panose="020B0604020202020204" pitchFamily="34" charset="0"/>
              <a:buNone/>
            </a:pPr>
            <a:endParaRPr lang="es-MX" b="1" u="sng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9050" indent="0" algn="just">
              <a:buFont typeface="Arial" panose="020B0604020202020204" pitchFamily="34" charset="0"/>
              <a:buNone/>
            </a:pPr>
            <a:endParaRPr lang="es-MX" b="1" u="sng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MX" smtClean="0">
                <a:solidFill>
                  <a:schemeClr val="tx2"/>
                </a:solidFill>
              </a:rPr>
              <a:t>*Siempre y cuando no sean modificadas las condiciones que sirvieron para su emisión.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Dictamen de acreditación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Establecer los elementos para </a:t>
            </a:r>
            <a:r>
              <a:rPr lang="es-MX" sz="3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identificar, analizar y prevenir los factores de riesgo psicosocial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, así como para promover </a:t>
            </a: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un entorno 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organizacional favorable en los centros de trabajo</a:t>
            </a: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</a:p>
          <a:p>
            <a:pPr marL="0" indent="0" algn="r">
              <a:buNone/>
            </a:pP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NOM-035-STPS</a:t>
            </a:r>
            <a:endParaRPr lang="es-MX" sz="3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6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aplica </a:t>
            </a:r>
            <a:r>
              <a:rPr lang="es-MX" dirty="0" smtClean="0">
                <a:solidFill>
                  <a:srgbClr val="002060"/>
                </a:solidFill>
              </a:rPr>
              <a:t>diferencialmente 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marL="514350" indent="-514350">
              <a:buAutoNum type="alphaLcParenR"/>
            </a:pP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*</a:t>
            </a:r>
            <a:r>
              <a:rPr lang="es-MX" dirty="0" smtClean="0"/>
              <a:t> Centros de trabajo que cuenten con Certificado de cumplimiento con la norma mexicana NMXR025SCFI2015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4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</a:t>
            </a:r>
            <a:r>
              <a:rPr lang="es-MX" b="1" u="sng" dirty="0">
                <a:solidFill>
                  <a:srgbClr val="7030A0"/>
                </a:solidFill>
              </a:rPr>
              <a:t>aplica </a:t>
            </a:r>
            <a:r>
              <a:rPr lang="es-MX" b="1" u="sng" dirty="0" smtClean="0">
                <a:solidFill>
                  <a:srgbClr val="7030A0"/>
                </a:solidFill>
              </a:rPr>
              <a:t>diferencialmente </a:t>
            </a:r>
            <a:r>
              <a:rPr lang="es-MX" dirty="0" smtClean="0">
                <a:solidFill>
                  <a:srgbClr val="002060"/>
                </a:solidFill>
              </a:rPr>
              <a:t>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5.1, 5.4, </a:t>
            </a:r>
            <a:r>
              <a:rPr lang="es-MX" dirty="0" smtClean="0"/>
              <a:t>5.5, 5.7</a:t>
            </a:r>
            <a:r>
              <a:rPr lang="es-MX" dirty="0"/>
              <a:t>, 8.1 y 8.2</a:t>
            </a: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 err="1" smtClean="0"/>
              <a:t>numerales</a:t>
            </a:r>
            <a:r>
              <a:rPr lang="es-MX" dirty="0" smtClean="0"/>
              <a:t> 5.1</a:t>
            </a:r>
            <a:r>
              <a:rPr lang="es-MX" dirty="0"/>
              <a:t>, 5.2, del 5.4 al 5.8, </a:t>
            </a:r>
            <a:r>
              <a:rPr lang="es-MX" dirty="0" smtClean="0"/>
              <a:t>7.1 (inciso </a:t>
            </a:r>
            <a:r>
              <a:rPr lang="es-MX" dirty="0"/>
              <a:t>a), 7.2, </a:t>
            </a:r>
            <a:r>
              <a:rPr lang="es-MX" dirty="0" smtClean="0"/>
              <a:t>7.4, 7.5, 7.6</a:t>
            </a:r>
            <a:br>
              <a:rPr lang="es-MX" dirty="0" smtClean="0"/>
            </a:br>
            <a:r>
              <a:rPr lang="es-MX" dirty="0" smtClean="0"/>
              <a:t>7.8 y 7.9 y Capítulo 8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</a:t>
            </a:r>
            <a:r>
              <a:rPr lang="es-MX" dirty="0" smtClean="0"/>
              <a:t>, 5.3 </a:t>
            </a:r>
            <a:r>
              <a:rPr lang="es-MX" dirty="0"/>
              <a:t>5.4, 5.5, </a:t>
            </a:r>
            <a:r>
              <a:rPr lang="es-MX" dirty="0" smtClean="0"/>
              <a:t>5.6, 5.7, 5.8, 7.1 (inciso b), 7.2, 7.3, 7.4, 7.5, 7.6, </a:t>
            </a:r>
          </a:p>
          <a:p>
            <a:pPr marL="457200" lvl="1" indent="0">
              <a:buNone/>
            </a:pPr>
            <a:r>
              <a:rPr lang="es-MX" dirty="0" smtClean="0"/>
              <a:t>        7.7, 7.8, 7.9 y Capítulo 8</a:t>
            </a: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</a:rPr>
              <a:t>* Centros de trabajo que cuenten con Certificado </a:t>
            </a:r>
            <a:r>
              <a:rPr lang="es-MX" dirty="0">
                <a:solidFill>
                  <a:schemeClr val="bg1"/>
                </a:solidFill>
              </a:rPr>
              <a:t>de cumplimiento con la norma mexicana </a:t>
            </a:r>
            <a:r>
              <a:rPr lang="es-MX" dirty="0" smtClean="0">
                <a:solidFill>
                  <a:schemeClr val="bg1"/>
                </a:solidFill>
              </a:rPr>
              <a:t>NMXR025SCFI2015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Validan numerales 5.1 (inciso </a:t>
            </a:r>
            <a:r>
              <a:rPr lang="es-MX" dirty="0">
                <a:solidFill>
                  <a:schemeClr val="bg1"/>
                </a:solidFill>
              </a:rPr>
              <a:t>b</a:t>
            </a:r>
            <a:r>
              <a:rPr lang="es-MX" dirty="0" smtClean="0">
                <a:solidFill>
                  <a:schemeClr val="bg1"/>
                </a:solidFill>
              </a:rPr>
              <a:t>), 8.1 (inciso b), 8.2 (incisos a, e y g) y 5.7 (inciso d)</a:t>
            </a:r>
            <a:endParaRPr lang="es-MX" dirty="0">
              <a:solidFill>
                <a:schemeClr val="bg1"/>
              </a:solidFill>
            </a:endParaRPr>
          </a:p>
          <a:p>
            <a:pPr lvl="1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63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4497</Words>
  <Application>Microsoft Office PowerPoint</Application>
  <PresentationFormat>Presentación en pantalla (16:9)</PresentationFormat>
  <Paragraphs>444</Paragraphs>
  <Slides>66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66</vt:i4>
      </vt:variant>
    </vt:vector>
  </HeadingPairs>
  <TitlesOfParts>
    <vt:vector size="70" baseType="lpstr">
      <vt:lpstr>Archivo</vt:lpstr>
      <vt:lpstr>Arial</vt:lpstr>
      <vt:lpstr>Calibri</vt:lpstr>
      <vt:lpstr>Tema de Office</vt:lpstr>
      <vt:lpstr>Factores de Riesgo Psicosocial en el trabajo: Identificación y prevención.    </vt:lpstr>
      <vt:lpstr>Módulo I: La Norma Oficial Mexicana NOM-035-STPS </vt:lpstr>
      <vt:lpstr>La evaluación de la salud de los Empleados de acuerdo a la STPS</vt:lpstr>
      <vt:lpstr>La evaluación de la salud de los Empleados de acuerdo a la STPS</vt:lpstr>
      <vt:lpstr> </vt:lpstr>
      <vt:lpstr>Acerca de la NOM-035-STPS</vt:lpstr>
      <vt:lpstr>Objetivo</vt:lpstr>
      <vt:lpstr>Campos de aplicación</vt:lpstr>
      <vt:lpstr>Campos de aplicación</vt:lpstr>
      <vt:lpstr>Campos de aplicación</vt:lpstr>
      <vt:lpstr>Definiciones importantes  (Marco Legal)</vt:lpstr>
      <vt:lpstr>1. Entorno organizacional favorable</vt:lpstr>
      <vt:lpstr>2. Apoyo social</vt:lpstr>
      <vt:lpstr>3. Diagnóstico de seguridad y salud en el trabajo</vt:lpstr>
      <vt:lpstr>3. Diagnóstico de seguridad y salud en el trabajo</vt:lpstr>
      <vt:lpstr>4. Factores de Riesgo Psicosocial</vt:lpstr>
      <vt:lpstr>4. Factores de Riesgo Psicosocial</vt:lpstr>
      <vt:lpstr>5. Acontecimiento Traumático Severo</vt:lpstr>
      <vt:lpstr>5. Acontecimiento Traumático Severo</vt:lpstr>
      <vt:lpstr>6. Violencia laboral</vt:lpstr>
      <vt:lpstr>7. Medidas de Prevención y Acciones de Control</vt:lpstr>
      <vt:lpstr>8. Política de Prevención de Riesgos Psicosociales</vt:lpstr>
      <vt:lpstr>Obligaciones de los Trabajadores y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Evaluación del entorno organizacional: Identificación y análisis de los FRP</vt:lpstr>
      <vt:lpstr> </vt:lpstr>
      <vt:lpstr> </vt:lpstr>
      <vt:lpstr> </vt:lpstr>
      <vt:lpstr> </vt:lpstr>
      <vt:lpstr> </vt:lpstr>
      <vt:lpstr> </vt:lpstr>
      <vt:lpstr> </vt:lpstr>
      <vt:lpstr> </vt:lpstr>
      <vt:lpstr>Medidas de prevención y acciones de control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Unidades de verificación y evaluación de conformidad</vt:lpstr>
      <vt:lpstr> </vt:lpstr>
      <vt:lpstr> </vt:lpstr>
      <vt:lpstr> 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88</cp:revision>
  <dcterms:created xsi:type="dcterms:W3CDTF">2019-08-09T16:54:36Z</dcterms:created>
  <dcterms:modified xsi:type="dcterms:W3CDTF">2019-09-09T19:55:16Z</dcterms:modified>
</cp:coreProperties>
</file>