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10" r:id="rId2"/>
    <p:sldId id="314" r:id="rId3"/>
    <p:sldId id="315" r:id="rId4"/>
    <p:sldId id="306" r:id="rId5"/>
    <p:sldId id="318" r:id="rId6"/>
    <p:sldId id="319" r:id="rId7"/>
    <p:sldId id="316" r:id="rId8"/>
    <p:sldId id="311" r:id="rId9"/>
    <p:sldId id="307" r:id="rId10"/>
    <p:sldId id="312" r:id="rId11"/>
    <p:sldId id="308" r:id="rId12"/>
    <p:sldId id="317" r:id="rId13"/>
    <p:sldId id="267" r:id="rId14"/>
    <p:sldId id="271" r:id="rId15"/>
    <p:sldId id="272" r:id="rId16"/>
    <p:sldId id="273" r:id="rId17"/>
    <p:sldId id="301" r:id="rId18"/>
    <p:sldId id="257" r:id="rId19"/>
    <p:sldId id="274" r:id="rId20"/>
    <p:sldId id="275" r:id="rId21"/>
    <p:sldId id="276" r:id="rId22"/>
    <p:sldId id="300" r:id="rId23"/>
    <p:sldId id="270" r:id="rId24"/>
    <p:sldId id="280" r:id="rId25"/>
    <p:sldId id="281" r:id="rId26"/>
    <p:sldId id="282" r:id="rId27"/>
    <p:sldId id="299" r:id="rId28"/>
    <p:sldId id="269" r:id="rId29"/>
    <p:sldId id="277" r:id="rId30"/>
    <p:sldId id="278" r:id="rId31"/>
    <p:sldId id="279" r:id="rId32"/>
    <p:sldId id="298" r:id="rId33"/>
    <p:sldId id="284" r:id="rId34"/>
    <p:sldId id="286" r:id="rId35"/>
    <p:sldId id="287" r:id="rId36"/>
    <p:sldId id="305" r:id="rId37"/>
    <p:sldId id="288" r:id="rId38"/>
    <p:sldId id="285" r:id="rId39"/>
    <p:sldId id="289" r:id="rId40"/>
    <p:sldId id="290" r:id="rId41"/>
    <p:sldId id="291" r:id="rId42"/>
    <p:sldId id="304" r:id="rId43"/>
    <p:sldId id="261" r:id="rId44"/>
    <p:sldId id="292" r:id="rId45"/>
    <p:sldId id="293" r:id="rId46"/>
    <p:sldId id="294" r:id="rId47"/>
    <p:sldId id="303" r:id="rId48"/>
    <p:sldId id="283" r:id="rId49"/>
    <p:sldId id="295" r:id="rId50"/>
    <p:sldId id="296" r:id="rId51"/>
    <p:sldId id="297" r:id="rId52"/>
    <p:sldId id="302" r:id="rId5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33FF4-46ED-4A60-8802-9A67A7F1CDB9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B0D55-1C55-4A4E-8C65-B230EEDA8C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2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205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67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90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7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42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45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83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84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959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48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789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C7A15-9FD6-465B-923A-A19D73D57C31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76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591929"/>
            <a:ext cx="7772400" cy="1470025"/>
          </a:xfrm>
        </p:spPr>
        <p:txBody>
          <a:bodyPr/>
          <a:lstStyle/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¡Bienvenido(a)!</a:t>
            </a:r>
            <a:endParaRPr lang="es-MX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5271" y="2575404"/>
            <a:ext cx="6400800" cy="1752600"/>
          </a:xfrm>
        </p:spPr>
        <p:txBody>
          <a:bodyPr/>
          <a:lstStyle/>
          <a:p>
            <a:r>
              <a:rPr lang="es-MX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Presiona la barra espaciadora para comenzar con </a:t>
            </a:r>
            <a:r>
              <a:rPr lang="es-MX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 experimento.</a:t>
            </a:r>
            <a:endParaRPr lang="es-MX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331201" cy="267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caacs.unam.mx/images/psic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4" y="836712"/>
            <a:ext cx="1802091" cy="16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c/ca/Escudo-UNAM-escalable.svg/200px-Escudo-UNAM-escalabl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808491"/>
            <a:ext cx="1570589" cy="176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6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b="1" dirty="0" smtClean="0"/>
              <a:t>Ejemplo: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smtClean="0"/>
              <a:t>En este caso, el círculo claro de la figura derecha es más pequeño que el del lado izquierdo.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.</a:t>
            </a:r>
            <a:endParaRPr lang="es-MX" dirty="0"/>
          </a:p>
          <a:p>
            <a:pPr marL="0" indent="0" algn="ctr">
              <a:buNone/>
            </a:pPr>
            <a:r>
              <a:rPr lang="es-MX" i="1" dirty="0" smtClean="0"/>
              <a:t>Presiona la tecla N para señalar que NO son iguales.</a:t>
            </a:r>
          </a:p>
          <a:p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04864"/>
            <a:ext cx="2305982" cy="226312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11" y="3131873"/>
            <a:ext cx="498527" cy="49852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838" y="3155850"/>
            <a:ext cx="392417" cy="392417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2556301" y="212945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2173320" y="4055616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1356884" y="2883836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3242872">
            <a:off x="3185551" y="2511801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0800000">
            <a:off x="3322107" y="325836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1522541" y="3618184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1794555" y="2270230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 rot="13242872">
            <a:off x="2909388" y="3883297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5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MX" dirty="0"/>
              <a:t>Cada pareja a comparar se te </a:t>
            </a:r>
            <a:r>
              <a:rPr lang="es-MX" dirty="0" smtClean="0"/>
              <a:t>mostrará </a:t>
            </a:r>
            <a:r>
              <a:rPr lang="es-MX" u="sng" dirty="0" smtClean="0"/>
              <a:t>solo por un segundo.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No avanzarás </a:t>
            </a:r>
            <a:r>
              <a:rPr lang="es-MX" dirty="0"/>
              <a:t>al siguiente ensayo hasta que registres </a:t>
            </a:r>
            <a:r>
              <a:rPr lang="es-MX" dirty="0" smtClean="0"/>
              <a:t>tus respuesta.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Una vez se registren tus respuestas, se te pedirá que indiques con la barra espaciadora cuando estés listo(a) para avanzar al siguiente ensayo.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Los estímulos </a:t>
            </a:r>
            <a:r>
              <a:rPr lang="es-MX" dirty="0"/>
              <a:t>se te presentaran en varios colores para facilitar la </a:t>
            </a:r>
            <a:r>
              <a:rPr lang="es-MX" dirty="0" smtClean="0"/>
              <a:t>distinción </a:t>
            </a:r>
            <a:r>
              <a:rPr lang="es-MX" dirty="0"/>
              <a:t>entre ensayos. Los colores </a:t>
            </a:r>
            <a:r>
              <a:rPr lang="es-MX" b="1" dirty="0" smtClean="0"/>
              <a:t>no están correlacionados</a:t>
            </a:r>
            <a:r>
              <a:rPr lang="es-MX" dirty="0" smtClean="0"/>
              <a:t> </a:t>
            </a:r>
            <a:r>
              <a:rPr lang="es-MX" dirty="0"/>
              <a:t>de ninguna forma con </a:t>
            </a:r>
            <a:r>
              <a:rPr lang="es-MX" dirty="0" smtClean="0"/>
              <a:t>nada.</a:t>
            </a:r>
          </a:p>
          <a:p>
            <a:pPr marL="0" indent="0" algn="just">
              <a:buNone/>
            </a:pPr>
            <a:endParaRPr lang="es-MX" i="1" dirty="0"/>
          </a:p>
          <a:p>
            <a:pPr marL="0" indent="0" algn="ctr">
              <a:buNone/>
            </a:pPr>
            <a:r>
              <a:rPr lang="es-MX" sz="2600" i="1" dirty="0" smtClean="0"/>
              <a:t>Presiona la barra espaciadora para continuar.</a:t>
            </a:r>
            <a:endParaRPr lang="es-MX" sz="2600" i="1" dirty="0"/>
          </a:p>
        </p:txBody>
      </p:sp>
    </p:spTree>
    <p:extLst>
      <p:ext uri="{BB962C8B-B14F-4D97-AF65-F5344CB8AC3E}">
        <p14:creationId xmlns:p14="http://schemas.microsoft.com/office/powerpoint/2010/main" val="421527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Famosos</a:t>
            </a:r>
          </a:p>
          <a:p>
            <a:r>
              <a:rPr lang="es-MX" dirty="0" err="1" smtClean="0"/>
              <a:t>Scarlett</a:t>
            </a:r>
            <a:r>
              <a:rPr lang="es-MX" dirty="0" smtClean="0"/>
              <a:t> </a:t>
            </a:r>
            <a:r>
              <a:rPr lang="es-MX" dirty="0" err="1" smtClean="0"/>
              <a:t>Johanson</a:t>
            </a:r>
            <a:endParaRPr lang="es-MX" dirty="0" smtClean="0"/>
          </a:p>
          <a:p>
            <a:r>
              <a:rPr lang="es-MX" dirty="0" smtClean="0"/>
              <a:t>Jennifer Lawrence</a:t>
            </a:r>
          </a:p>
          <a:p>
            <a:r>
              <a:rPr lang="es-MX" dirty="0" smtClean="0"/>
              <a:t>Angelina </a:t>
            </a:r>
            <a:r>
              <a:rPr lang="es-MX" dirty="0" err="1" smtClean="0"/>
              <a:t>Jolie</a:t>
            </a:r>
            <a:endParaRPr lang="es-MX" dirty="0" smtClean="0"/>
          </a:p>
          <a:p>
            <a:r>
              <a:rPr lang="es-MX" dirty="0" smtClean="0"/>
              <a:t>Katy Perry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NO famosos</a:t>
            </a:r>
          </a:p>
          <a:p>
            <a:r>
              <a:rPr lang="es-MX" dirty="0" err="1" smtClean="0"/>
              <a:t>Isabelle</a:t>
            </a:r>
            <a:r>
              <a:rPr lang="es-MX" dirty="0" smtClean="0"/>
              <a:t> </a:t>
            </a:r>
            <a:r>
              <a:rPr lang="es-MX" dirty="0" err="1"/>
              <a:t>weingarten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572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2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2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2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2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6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9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78522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MX" b="1" dirty="0" smtClean="0"/>
              <a:t>El experimento en que estás por participar, está compuesto por dos partes que te serán presentadas de manera independiente y secuencial </a:t>
            </a:r>
            <a:r>
              <a:rPr lang="es-MX" dirty="0" smtClean="0"/>
              <a:t>(serás notificado en cuanto pases de un segmento a otro y las instrucciones se te presentarán por separado). La duración total del experimento es de aproximadamente 30 minutos.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Por favor, deja tu teléfono celular o cualquier dispositivo que pudiera distraerte con la encargada del experimento.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¡Muchas gracias por acceder a participar en este experimento</a:t>
            </a:r>
            <a:r>
              <a:rPr lang="es-MX" dirty="0" smtClean="0"/>
              <a:t>!</a:t>
            </a:r>
            <a:endParaRPr lang="es-MX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1371600" y="5296795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Presiona la barra espaciadora para dar inicio a la PRIMERA PARTE del experimento.</a:t>
            </a:r>
            <a:endParaRPr lang="es-MX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73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1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72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1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3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17951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8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966106"/>
            <a:ext cx="7772400" cy="1470025"/>
          </a:xfrm>
        </p:spPr>
        <p:txBody>
          <a:bodyPr>
            <a:normAutofit/>
          </a:bodyPr>
          <a:lstStyle/>
          <a:p>
            <a:r>
              <a:rPr lang="es-MX" sz="7000" b="1" dirty="0" smtClean="0">
                <a:solidFill>
                  <a:schemeClr val="accent1">
                    <a:lumMod val="75000"/>
                  </a:schemeClr>
                </a:solidFill>
              </a:rPr>
              <a:t>PRIMERA PARTE</a:t>
            </a:r>
            <a:endParaRPr lang="es-MX" sz="7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331201" cy="267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caacs.unam.mx/images/psic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9186"/>
            <a:ext cx="1802091" cy="16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c/ca/Escudo-UNAM-escalable.svg/200px-Escudo-UNAM-escalabl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6672"/>
            <a:ext cx="1570589" cy="176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296581" y="306277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Presiona la barra espaciadora cuando estés listo(a) para comenzar con las instrucciones</a:t>
            </a:r>
            <a:endParaRPr lang="es-MX" sz="2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7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8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8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08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Elipse"/>
          <p:cNvSpPr/>
          <p:nvPr/>
        </p:nvSpPr>
        <p:spPr>
          <a:xfrm>
            <a:off x="3935097" y="2808733"/>
            <a:ext cx="120077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4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2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2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9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2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85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0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1143000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Instrucciones para la PARTE I</a:t>
            </a:r>
            <a:endParaRPr lang="es-MX" sz="6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4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9150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0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0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2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20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9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4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0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1143000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Instrucciones para la PARTE I</a:t>
            </a:r>
            <a:endParaRPr lang="es-MX" sz="6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4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4022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0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0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48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1143000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Instrucciones para la PARTE I</a:t>
            </a:r>
            <a:endParaRPr lang="es-MX" sz="6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4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8884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51200" y="2016573"/>
            <a:ext cx="7772400" cy="1470025"/>
          </a:xfrm>
        </p:spPr>
        <p:txBody>
          <a:bodyPr>
            <a:normAutofit/>
          </a:bodyPr>
          <a:lstStyle/>
          <a:p>
            <a:r>
              <a:rPr lang="es-MX" sz="7000" b="1" dirty="0" smtClean="0">
                <a:solidFill>
                  <a:schemeClr val="accent1">
                    <a:lumMod val="75000"/>
                  </a:schemeClr>
                </a:solidFill>
              </a:rPr>
              <a:t>SEGUNDA PARTE</a:t>
            </a:r>
            <a:endParaRPr lang="es-MX" sz="7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331201" cy="267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caacs.unam.mx/images/psic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9186"/>
            <a:ext cx="1802091" cy="16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c/ca/Escudo-UNAM-escalable.svg/200px-Escudo-UNAM-escalabl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6672"/>
            <a:ext cx="1570589" cy="176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296581" y="306277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Presiona la barra espaciadora cuando estés listo(a) para comenzar con las instrucciones</a:t>
            </a:r>
            <a:endParaRPr lang="es-MX" sz="2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b="1" dirty="0" smtClean="0"/>
              <a:t>Instrucciones</a:t>
            </a:r>
            <a:endParaRPr lang="es-MX" sz="6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MX" dirty="0" smtClean="0"/>
              <a:t>En </a:t>
            </a:r>
            <a:r>
              <a:rPr lang="es-MX" dirty="0"/>
              <a:t>la pantalla se te mostraran dos </a:t>
            </a:r>
            <a:r>
              <a:rPr lang="es-MX" dirty="0" smtClean="0"/>
              <a:t>círculos </a:t>
            </a:r>
            <a:r>
              <a:rPr lang="es-MX" dirty="0"/>
              <a:t>en color claro cuyo </a:t>
            </a:r>
            <a:r>
              <a:rPr lang="es-MX" dirty="0" smtClean="0"/>
              <a:t>tamaño deberás </a:t>
            </a:r>
            <a:r>
              <a:rPr lang="es-MX" dirty="0"/>
              <a:t>comparar. El circulo del lado izquierdo </a:t>
            </a:r>
            <a:r>
              <a:rPr lang="es-MX" dirty="0" smtClean="0"/>
              <a:t>permanecerá </a:t>
            </a:r>
            <a:r>
              <a:rPr lang="es-MX" dirty="0"/>
              <a:t>aislado, como referencia. El circulo del lado derecho </a:t>
            </a:r>
            <a:r>
              <a:rPr lang="es-MX" dirty="0" smtClean="0"/>
              <a:t>aparecerá </a:t>
            </a:r>
            <a:r>
              <a:rPr lang="es-MX" dirty="0"/>
              <a:t>rodeado de un conjunto de </a:t>
            </a:r>
            <a:r>
              <a:rPr lang="es-MX" dirty="0" smtClean="0"/>
              <a:t>círculos </a:t>
            </a:r>
            <a:r>
              <a:rPr lang="es-MX" dirty="0"/>
              <a:t>de distinto </a:t>
            </a:r>
            <a:r>
              <a:rPr lang="es-MX" dirty="0" smtClean="0"/>
              <a:t>tamaño</a:t>
            </a:r>
            <a:endParaRPr lang="es-MX" dirty="0"/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Presiona </a:t>
            </a:r>
            <a:r>
              <a:rPr lang="es-MX" dirty="0"/>
              <a:t>la </a:t>
            </a:r>
            <a:r>
              <a:rPr lang="es-MX" b="1" u="sng" dirty="0" smtClean="0"/>
              <a:t>Tecla </a:t>
            </a:r>
            <a:r>
              <a:rPr lang="es-MX" b="1" u="sng" dirty="0"/>
              <a:t>S</a:t>
            </a:r>
            <a:r>
              <a:rPr lang="es-MX" u="sng" dirty="0"/>
              <a:t> cuando los </a:t>
            </a:r>
            <a:r>
              <a:rPr lang="es-MX" u="sng" dirty="0" smtClean="0"/>
              <a:t>círculos </a:t>
            </a:r>
            <a:r>
              <a:rPr lang="es-MX" u="sng" dirty="0"/>
              <a:t>claros </a:t>
            </a:r>
            <a:r>
              <a:rPr lang="es-MX" u="sng" dirty="0" smtClean="0"/>
              <a:t>SÍ </a:t>
            </a:r>
            <a:r>
              <a:rPr lang="es-MX" u="sng" dirty="0"/>
              <a:t>sean del mismo </a:t>
            </a:r>
            <a:r>
              <a:rPr lang="es-MX" u="sng" dirty="0" smtClean="0"/>
              <a:t>tamaño</a:t>
            </a:r>
            <a:r>
              <a:rPr lang="es-MX" dirty="0"/>
              <a:t>. </a:t>
            </a:r>
            <a:endParaRPr lang="es-MX" dirty="0" smtClean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Presiona </a:t>
            </a:r>
            <a:r>
              <a:rPr lang="es-MX" dirty="0"/>
              <a:t>la </a:t>
            </a:r>
            <a:r>
              <a:rPr lang="es-MX" u="sng" dirty="0" smtClean="0"/>
              <a:t>T</a:t>
            </a:r>
            <a:r>
              <a:rPr lang="es-MX" b="1" u="sng" dirty="0" smtClean="0"/>
              <a:t>ecla </a:t>
            </a:r>
            <a:r>
              <a:rPr lang="es-MX" b="1" u="sng" dirty="0"/>
              <a:t>N </a:t>
            </a:r>
            <a:r>
              <a:rPr lang="es-MX" u="sng" dirty="0"/>
              <a:t>si NO </a:t>
            </a:r>
            <a:r>
              <a:rPr lang="es-MX" u="sng" dirty="0" smtClean="0"/>
              <a:t>son iguales.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sz="2600" i="1" dirty="0" smtClean="0"/>
              <a:t>Presiona </a:t>
            </a:r>
            <a:r>
              <a:rPr lang="es-MX" sz="2600" i="1" dirty="0"/>
              <a:t>la barra espaciadora para </a:t>
            </a:r>
            <a:r>
              <a:rPr lang="es-MX" sz="2600" i="1" dirty="0" smtClean="0"/>
              <a:t>continuar.</a:t>
            </a:r>
            <a:endParaRPr lang="es-MX" sz="2600" i="1" dirty="0"/>
          </a:p>
        </p:txBody>
      </p:sp>
    </p:spTree>
    <p:extLst>
      <p:ext uri="{BB962C8B-B14F-4D97-AF65-F5344CB8AC3E}">
        <p14:creationId xmlns:p14="http://schemas.microsoft.com/office/powerpoint/2010/main" val="69832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b="1" dirty="0" smtClean="0"/>
              <a:t>Ejemplo: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smtClean="0"/>
              <a:t>En este caso, el círculo claro de la figura derecha es más pequeño que el del lado izquierdo.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.</a:t>
            </a:r>
            <a:endParaRPr lang="es-MX" dirty="0"/>
          </a:p>
          <a:p>
            <a:pPr marL="0" indent="0" algn="ctr">
              <a:buNone/>
            </a:pPr>
            <a:r>
              <a:rPr lang="es-MX" i="1" dirty="0" smtClean="0"/>
              <a:t>Presiona la tecla N para señalar que NO son iguales.</a:t>
            </a:r>
          </a:p>
          <a:p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04864"/>
            <a:ext cx="2305982" cy="226312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11" y="3179735"/>
            <a:ext cx="498527" cy="49852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838" y="3155850"/>
            <a:ext cx="392417" cy="3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387</Words>
  <Application>Microsoft Office PowerPoint</Application>
  <PresentationFormat>Presentación en pantalla (4:3)</PresentationFormat>
  <Paragraphs>117</Paragraphs>
  <Slides>52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5" baseType="lpstr">
      <vt:lpstr>Arial</vt:lpstr>
      <vt:lpstr>Calibri</vt:lpstr>
      <vt:lpstr>Tema de Office</vt:lpstr>
      <vt:lpstr>¡Bienvenido(a)!</vt:lpstr>
      <vt:lpstr> </vt:lpstr>
      <vt:lpstr>PRIMERA PARTE</vt:lpstr>
      <vt:lpstr>Instrucciones para la PARTE I</vt:lpstr>
      <vt:lpstr>Instrucciones para la PARTE I</vt:lpstr>
      <vt:lpstr>Instrucciones para la PARTE I</vt:lpstr>
      <vt:lpstr>SEGUNDA PARTE</vt:lpstr>
      <vt:lpstr>Instrucciones</vt:lpstr>
      <vt:lpstr>Ejemplo:</vt:lpstr>
      <vt:lpstr>Ejemplo:</vt:lpstr>
      <vt:lpstr> </vt:lpstr>
      <vt:lpstr>Presentación de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Adrifelcha</dc:creator>
  <cp:lastModifiedBy>Alejandro</cp:lastModifiedBy>
  <cp:revision>30</cp:revision>
  <dcterms:created xsi:type="dcterms:W3CDTF">2016-04-18T21:06:49Z</dcterms:created>
  <dcterms:modified xsi:type="dcterms:W3CDTF">2017-09-26T19:07:24Z</dcterms:modified>
</cp:coreProperties>
</file>