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10" r:id="rId2"/>
    <p:sldId id="322" r:id="rId3"/>
    <p:sldId id="314" r:id="rId4"/>
    <p:sldId id="315" r:id="rId5"/>
    <p:sldId id="306" r:id="rId6"/>
    <p:sldId id="318" r:id="rId7"/>
    <p:sldId id="319" r:id="rId8"/>
    <p:sldId id="316" r:id="rId9"/>
    <p:sldId id="311" r:id="rId10"/>
    <p:sldId id="320" r:id="rId11"/>
    <p:sldId id="307" r:id="rId12"/>
    <p:sldId id="312" r:id="rId13"/>
    <p:sldId id="308" r:id="rId14"/>
    <p:sldId id="317" r:id="rId15"/>
    <p:sldId id="267" r:id="rId16"/>
    <p:sldId id="271" r:id="rId17"/>
    <p:sldId id="272" r:id="rId18"/>
    <p:sldId id="273" r:id="rId19"/>
    <p:sldId id="301" r:id="rId20"/>
    <p:sldId id="257" r:id="rId21"/>
    <p:sldId id="274" r:id="rId22"/>
    <p:sldId id="275" r:id="rId23"/>
    <p:sldId id="276" r:id="rId24"/>
    <p:sldId id="300" r:id="rId25"/>
    <p:sldId id="270" r:id="rId26"/>
    <p:sldId id="280" r:id="rId27"/>
    <p:sldId id="281" r:id="rId28"/>
    <p:sldId id="282" r:id="rId29"/>
    <p:sldId id="299" r:id="rId30"/>
    <p:sldId id="269" r:id="rId31"/>
    <p:sldId id="277" r:id="rId32"/>
    <p:sldId id="278" r:id="rId33"/>
    <p:sldId id="279" r:id="rId34"/>
    <p:sldId id="298" r:id="rId35"/>
    <p:sldId id="284" r:id="rId36"/>
    <p:sldId id="286" r:id="rId37"/>
    <p:sldId id="287" r:id="rId38"/>
    <p:sldId id="305" r:id="rId39"/>
    <p:sldId id="288" r:id="rId40"/>
    <p:sldId id="285" r:id="rId41"/>
    <p:sldId id="289" r:id="rId42"/>
    <p:sldId id="290" r:id="rId43"/>
    <p:sldId id="291" r:id="rId44"/>
    <p:sldId id="304" r:id="rId45"/>
    <p:sldId id="261" r:id="rId46"/>
    <p:sldId id="292" r:id="rId47"/>
    <p:sldId id="293" r:id="rId48"/>
    <p:sldId id="294" r:id="rId49"/>
    <p:sldId id="303" r:id="rId50"/>
    <p:sldId id="283" r:id="rId51"/>
    <p:sldId id="295" r:id="rId52"/>
    <p:sldId id="296" r:id="rId53"/>
    <p:sldId id="297" r:id="rId54"/>
    <p:sldId id="302" r:id="rId5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33FF4-46ED-4A60-8802-9A67A7F1CDB9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0D55-1C55-4A4E-8C65-B230EEDA8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2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05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9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7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42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4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8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84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5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4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89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7A15-9FD6-465B-923A-A19D73D57C31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76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591929"/>
            <a:ext cx="7772400" cy="1470025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¡Bienvenido(a)!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5271" y="2575404"/>
            <a:ext cx="6400800" cy="1752600"/>
          </a:xfrm>
        </p:spPr>
        <p:txBody>
          <a:bodyPr/>
          <a:lstStyle/>
          <a:p>
            <a:r>
              <a:rPr lang="es-MX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para comenzar con el experimento.</a:t>
            </a:r>
            <a:endParaRPr lang="es-MX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31201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caacs.unam.mx/images/psic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4" y="836712"/>
            <a:ext cx="1802091" cy="16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Escudo-UNAM-escalable.svg/200px-Escudo-UNAM-escalab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808491"/>
            <a:ext cx="1570589" cy="17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Instrucciones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Primero, se te presentará una fotografía de referencia (del montón de fotografías que identificaste en la PARTE I) para que la observes con cuidado y </a:t>
            </a:r>
            <a:endParaRPr lang="es-MX" u="sng" dirty="0" smtClean="0"/>
          </a:p>
          <a:p>
            <a:pPr marL="0" indent="0" algn="just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2600" i="1" dirty="0" smtClean="0"/>
              <a:t>Presiona </a:t>
            </a:r>
            <a:r>
              <a:rPr lang="es-MX" sz="2600" i="1" dirty="0"/>
              <a:t>la barra espaciadora para </a:t>
            </a:r>
            <a:r>
              <a:rPr lang="es-MX" sz="2600" i="1" dirty="0" smtClean="0"/>
              <a:t>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106846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Ejemplo: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caso, el círculo claro de la figura derecha es más pequeño que el del lado izquierdo.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la tecla N para señalar que NO son iguales.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2305982" cy="22631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1" y="3179735"/>
            <a:ext cx="498527" cy="4985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38" y="3155850"/>
            <a:ext cx="392417" cy="3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Ejemplo: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caso, el círculo claro de la figura derecha es más pequeño que el del lado izquierdo.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la tecla N para señalar que NO son iguales.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2305982" cy="22631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1" y="3131873"/>
            <a:ext cx="498527" cy="4985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38" y="3155850"/>
            <a:ext cx="392417" cy="392417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2556301" y="212945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2173320" y="4055616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1356884" y="2883836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3242872">
            <a:off x="3185551" y="2511801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0800000">
            <a:off x="3322107" y="325836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1522541" y="361818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1794555" y="227023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 rot="13242872">
            <a:off x="2909388" y="3883297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5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dirty="0"/>
              <a:t>Cada pareja a comparar se te </a:t>
            </a:r>
            <a:r>
              <a:rPr lang="es-MX" dirty="0" smtClean="0"/>
              <a:t>mostrará </a:t>
            </a:r>
            <a:r>
              <a:rPr lang="es-MX" u="sng" dirty="0" smtClean="0"/>
              <a:t>solo por un segundo.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No avanzarás </a:t>
            </a:r>
            <a:r>
              <a:rPr lang="es-MX" dirty="0"/>
              <a:t>al siguiente ensayo hasta que registres </a:t>
            </a:r>
            <a:r>
              <a:rPr lang="es-MX" dirty="0" smtClean="0"/>
              <a:t>tus respuesta.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Una vez se registren tus respuestas, se te pedirá que indiques con la barra espaciadora cuando estés listo(a) para avanzar al siguiente ensayo.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Los estímulos </a:t>
            </a:r>
            <a:r>
              <a:rPr lang="es-MX" dirty="0"/>
              <a:t>se te presentaran en varios colores para facilitar la </a:t>
            </a:r>
            <a:r>
              <a:rPr lang="es-MX" dirty="0" smtClean="0"/>
              <a:t>distinción </a:t>
            </a:r>
            <a:r>
              <a:rPr lang="es-MX" dirty="0"/>
              <a:t>entre ensayos. Los colores </a:t>
            </a:r>
            <a:r>
              <a:rPr lang="es-MX" b="1" dirty="0" smtClean="0"/>
              <a:t>no están correlacionados</a:t>
            </a:r>
            <a:r>
              <a:rPr lang="es-MX" dirty="0" smtClean="0"/>
              <a:t> </a:t>
            </a:r>
            <a:r>
              <a:rPr lang="es-MX" dirty="0"/>
              <a:t>de ninguna forma con </a:t>
            </a:r>
            <a:r>
              <a:rPr lang="es-MX" dirty="0" smtClean="0"/>
              <a:t>nada.</a:t>
            </a:r>
          </a:p>
          <a:p>
            <a:pPr marL="0" indent="0" algn="just">
              <a:buNone/>
            </a:pPr>
            <a:endParaRPr lang="es-MX" i="1" dirty="0"/>
          </a:p>
          <a:p>
            <a:pPr marL="0" indent="0" algn="ctr">
              <a:buNone/>
            </a:pPr>
            <a:r>
              <a:rPr lang="es-MX" sz="2600" i="1" dirty="0" smtClean="0"/>
              <a:t>Presiona la barra espaciadora para 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421527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Famosos</a:t>
            </a:r>
          </a:p>
          <a:p>
            <a:r>
              <a:rPr lang="es-MX" dirty="0" err="1" smtClean="0"/>
              <a:t>Scarlett</a:t>
            </a:r>
            <a:r>
              <a:rPr lang="es-MX" dirty="0" smtClean="0"/>
              <a:t> </a:t>
            </a:r>
            <a:r>
              <a:rPr lang="es-MX" dirty="0" err="1" smtClean="0"/>
              <a:t>Johanson</a:t>
            </a:r>
            <a:endParaRPr lang="es-MX" dirty="0" smtClean="0"/>
          </a:p>
          <a:p>
            <a:r>
              <a:rPr lang="es-MX" dirty="0" smtClean="0"/>
              <a:t>Jennifer Lawrence</a:t>
            </a:r>
          </a:p>
          <a:p>
            <a:r>
              <a:rPr lang="es-MX" dirty="0" smtClean="0"/>
              <a:t>Angelina </a:t>
            </a:r>
            <a:r>
              <a:rPr lang="es-MX" dirty="0" err="1" smtClean="0"/>
              <a:t>Jolie</a:t>
            </a:r>
            <a:endParaRPr lang="es-MX" dirty="0" smtClean="0"/>
          </a:p>
          <a:p>
            <a:r>
              <a:rPr lang="es-MX" dirty="0" smtClean="0"/>
              <a:t>Katy Perry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NO famosos</a:t>
            </a:r>
          </a:p>
          <a:p>
            <a:r>
              <a:rPr lang="es-MX" dirty="0" err="1" smtClean="0"/>
              <a:t>Isabelle</a:t>
            </a:r>
            <a:r>
              <a:rPr lang="es-MX" dirty="0" smtClean="0"/>
              <a:t> </a:t>
            </a:r>
            <a:r>
              <a:rPr lang="es-MX" dirty="0" err="1"/>
              <a:t>weingarten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572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274638"/>
            <a:ext cx="8640960" cy="6322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Posteriormente</a:t>
            </a:r>
            <a:r>
              <a:rPr lang="es-MX" dirty="0"/>
              <a:t>, se te </a:t>
            </a:r>
            <a:r>
              <a:rPr lang="es-MX" dirty="0" smtClean="0"/>
              <a:t>presentará </a:t>
            </a:r>
            <a:r>
              <a:rPr lang="es-MX" dirty="0"/>
              <a:t>una escala como la siguiente: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r>
              <a:rPr lang="es-MX" b="1" u="sng"/>
              <a:t>D</a:t>
            </a:r>
            <a:r>
              <a:rPr lang="es-MX" b="1" u="sng" smtClean="0"/>
              <a:t>eberás </a:t>
            </a:r>
            <a:r>
              <a:rPr lang="es-MX" b="1" u="sng" dirty="0"/>
              <a:t>teclear el </a:t>
            </a:r>
            <a:r>
              <a:rPr lang="es-MX" b="1" u="sng" dirty="0" smtClean="0"/>
              <a:t>número </a:t>
            </a:r>
            <a:r>
              <a:rPr lang="es-MX" b="1" u="sng" dirty="0"/>
              <a:t>1, 2 o el 3, </a:t>
            </a:r>
            <a:r>
              <a:rPr lang="es-MX" b="1" u="sng" dirty="0" smtClean="0"/>
              <a:t>para indicar qué </a:t>
            </a:r>
            <a:r>
              <a:rPr lang="es-MX" b="1" u="sng" dirty="0"/>
              <a:t>tan seguro </a:t>
            </a:r>
            <a:r>
              <a:rPr lang="es-MX" b="1" u="sng" dirty="0" smtClean="0"/>
              <a:t>estás </a:t>
            </a:r>
            <a:r>
              <a:rPr lang="es-MX" b="1" u="sng" dirty="0"/>
              <a:t>de </a:t>
            </a:r>
            <a:r>
              <a:rPr lang="es-MX" b="1" u="sng" dirty="0" smtClean="0"/>
              <a:t>tu </a:t>
            </a:r>
            <a:r>
              <a:rPr lang="es-MX" b="1" u="sng" dirty="0"/>
              <a:t>respuesta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i="1" dirty="0"/>
              <a:t>Presiona la barra espaciadora para continuar.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64" y="1700808"/>
            <a:ext cx="6591871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9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1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2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1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78522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b="1" dirty="0" smtClean="0"/>
              <a:t>El experimento en que estás por participar, está compuesto por dos partes que te serán presentadas de manera independiente y secuencial </a:t>
            </a:r>
            <a:r>
              <a:rPr lang="es-MX" dirty="0" smtClean="0"/>
              <a:t>(serás notificado en cuanto pases de un segmento a otro y las instrucciones se te presentarán por separado). La duración total del experimento es de aproximadamente 30 minutos.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Por favor, deja tu teléfono celular o cualquier dispositivo que pudiera distraerte con la encargada del experimento.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¡Muchas gracias por acceder a participar en este experimento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371600" y="529679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para dar inicio a la PRIMERA PARTE del experimento.</a:t>
            </a:r>
            <a:endParaRPr lang="es-MX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7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3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17951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8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3935097" y="2808733"/>
            <a:ext cx="120077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9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966106"/>
            <a:ext cx="7772400" cy="1470025"/>
          </a:xfrm>
        </p:spPr>
        <p:txBody>
          <a:bodyPr>
            <a:normAutofit/>
          </a:bodyPr>
          <a:lstStyle/>
          <a:p>
            <a:r>
              <a:rPr lang="es-MX" sz="7000" b="1" dirty="0" smtClean="0">
                <a:solidFill>
                  <a:schemeClr val="accent1">
                    <a:lumMod val="75000"/>
                  </a:schemeClr>
                </a:solidFill>
              </a:rPr>
              <a:t>PRIMERA PARTE</a:t>
            </a:r>
            <a:endParaRPr lang="es-MX" sz="7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31201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caacs.unam.mx/images/psic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9186"/>
            <a:ext cx="1802091" cy="16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Escudo-UNAM-escalable.svg/200px-Escudo-UNAM-escalab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6672"/>
            <a:ext cx="1570589" cy="17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296581" y="306277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cuando estés listo(a) para comenzar con las instrucciones</a:t>
            </a:r>
            <a:endParaRPr lang="es-MX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5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0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9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Instrucciones para la PARTE I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9150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8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Instrucciones para la PARTE I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4022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Instrucciones para la PARTE I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8884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51200" y="2016573"/>
            <a:ext cx="7772400" cy="1470025"/>
          </a:xfrm>
        </p:spPr>
        <p:txBody>
          <a:bodyPr>
            <a:normAutofit/>
          </a:bodyPr>
          <a:lstStyle/>
          <a:p>
            <a:r>
              <a:rPr lang="es-MX" sz="7000" b="1" dirty="0" smtClean="0">
                <a:solidFill>
                  <a:schemeClr val="accent1">
                    <a:lumMod val="75000"/>
                  </a:schemeClr>
                </a:solidFill>
              </a:rPr>
              <a:t>SEGUNDA PARTE</a:t>
            </a:r>
            <a:endParaRPr lang="es-MX" sz="7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31201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caacs.unam.mx/images/psic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9186"/>
            <a:ext cx="1802091" cy="16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Escudo-UNAM-escalable.svg/200px-Escudo-UNAM-escalab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6672"/>
            <a:ext cx="1570589" cy="17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296581" y="306277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cuando estés listo(a) para comenzar con las instrucciones</a:t>
            </a:r>
            <a:endParaRPr lang="es-MX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Instrucciones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 smtClean="0"/>
              <a:t>En esta segunda fase tu tarea consiste en comparar pares de fotografías para determinar si la persona que se muestra en ellas es la misma, o no.</a:t>
            </a:r>
            <a:endParaRPr lang="es-MX" dirty="0"/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Para ello las fotografías te serán presentadas por separado, de manera secuencial.</a:t>
            </a:r>
            <a:endParaRPr lang="es-MX" u="sng" dirty="0" smtClean="0"/>
          </a:p>
          <a:p>
            <a:pPr marL="0" indent="0" algn="just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2600" i="1" dirty="0" smtClean="0"/>
              <a:t>Presiona </a:t>
            </a:r>
            <a:r>
              <a:rPr lang="es-MX" sz="2600" i="1" dirty="0"/>
              <a:t>la barra espaciadora para </a:t>
            </a:r>
            <a:r>
              <a:rPr lang="es-MX" sz="2600" i="1" dirty="0" smtClean="0"/>
              <a:t>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698326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440</Words>
  <Application>Microsoft Office PowerPoint</Application>
  <PresentationFormat>Presentación en pantalla (4:3)</PresentationFormat>
  <Paragraphs>129</Paragraphs>
  <Slides>54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7" baseType="lpstr">
      <vt:lpstr>Arial</vt:lpstr>
      <vt:lpstr>Calibri</vt:lpstr>
      <vt:lpstr>Tema de Office</vt:lpstr>
      <vt:lpstr>¡Bienvenido(a)!</vt:lpstr>
      <vt:lpstr> </vt:lpstr>
      <vt:lpstr> </vt:lpstr>
      <vt:lpstr>PRIMERA PARTE</vt:lpstr>
      <vt:lpstr>Instrucciones para la PARTE I</vt:lpstr>
      <vt:lpstr>Instrucciones para la PARTE I</vt:lpstr>
      <vt:lpstr>Instrucciones para la PARTE I</vt:lpstr>
      <vt:lpstr>SEGUNDA PARTE</vt:lpstr>
      <vt:lpstr>Instrucciones</vt:lpstr>
      <vt:lpstr>Instrucciones</vt:lpstr>
      <vt:lpstr>Ejemplo:</vt:lpstr>
      <vt:lpstr>Ejemplo:</vt:lpstr>
      <vt:lpstr> 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Alejandro</cp:lastModifiedBy>
  <cp:revision>34</cp:revision>
  <dcterms:created xsi:type="dcterms:W3CDTF">2016-04-18T21:06:49Z</dcterms:created>
  <dcterms:modified xsi:type="dcterms:W3CDTF">2017-10-25T19:15:21Z</dcterms:modified>
</cp:coreProperties>
</file>