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385" r:id="rId2"/>
    <p:sldId id="386" r:id="rId3"/>
    <p:sldId id="310" r:id="rId4"/>
    <p:sldId id="311" r:id="rId5"/>
    <p:sldId id="312" r:id="rId6"/>
    <p:sldId id="313" r:id="rId7"/>
    <p:sldId id="314" r:id="rId8"/>
    <p:sldId id="315" r:id="rId9"/>
    <p:sldId id="316" r:id="rId10"/>
    <p:sldId id="317" r:id="rId11"/>
    <p:sldId id="318" r:id="rId12"/>
    <p:sldId id="319" r:id="rId13"/>
    <p:sldId id="323" r:id="rId14"/>
    <p:sldId id="387" r:id="rId15"/>
    <p:sldId id="324" r:id="rId16"/>
    <p:sldId id="325" r:id="rId17"/>
    <p:sldId id="388" r:id="rId18"/>
    <p:sldId id="327" r:id="rId19"/>
    <p:sldId id="328" r:id="rId20"/>
    <p:sldId id="329" r:id="rId21"/>
    <p:sldId id="330" r:id="rId22"/>
    <p:sldId id="331" r:id="rId23"/>
    <p:sldId id="332" r:id="rId24"/>
    <p:sldId id="333" r:id="rId25"/>
    <p:sldId id="334"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2" r:id="rId69"/>
    <p:sldId id="383" r:id="rId70"/>
    <p:sldId id="384" r:id="rId71"/>
    <p:sldId id="257" r:id="rId72"/>
    <p:sldId id="259" r:id="rId73"/>
    <p:sldId id="258" r:id="rId74"/>
    <p:sldId id="270" r:id="rId75"/>
    <p:sldId id="271" r:id="rId76"/>
    <p:sldId id="272" r:id="rId77"/>
    <p:sldId id="261" r:id="rId78"/>
    <p:sldId id="263" r:id="rId79"/>
    <p:sldId id="265" r:id="rId80"/>
    <p:sldId id="262" r:id="rId81"/>
    <p:sldId id="266" r:id="rId82"/>
    <p:sldId id="287" r:id="rId83"/>
    <p:sldId id="267" r:id="rId84"/>
    <p:sldId id="275" r:id="rId85"/>
    <p:sldId id="277" r:id="rId86"/>
    <p:sldId id="283" r:id="rId87"/>
    <p:sldId id="284" r:id="rId88"/>
    <p:sldId id="285" r:id="rId89"/>
    <p:sldId id="286" r:id="rId90"/>
    <p:sldId id="294" r:id="rId91"/>
    <p:sldId id="298" r:id="rId92"/>
    <p:sldId id="302" r:id="rId93"/>
    <p:sldId id="299" r:id="rId94"/>
    <p:sldId id="300" r:id="rId95"/>
    <p:sldId id="282" r:id="rId96"/>
    <p:sldId id="292" r:id="rId97"/>
    <p:sldId id="278" r:id="rId98"/>
    <p:sldId id="291" r:id="rId99"/>
    <p:sldId id="303" r:id="rId100"/>
    <p:sldId id="304" r:id="rId101"/>
    <p:sldId id="273" r:id="rId102"/>
    <p:sldId id="288" r:id="rId103"/>
    <p:sldId id="289" r:id="rId104"/>
    <p:sldId id="309" r:id="rId105"/>
    <p:sldId id="305" r:id="rId106"/>
    <p:sldId id="308" r:id="rId107"/>
    <p:sldId id="307" r:id="rId10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EE8"/>
    <a:srgbClr val="EBF0F9"/>
    <a:srgbClr val="F3F6FB"/>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showGuides="1">
      <p:cViewPr varScale="1">
        <p:scale>
          <a:sx n="113" d="100"/>
          <a:sy n="113" d="100"/>
        </p:scale>
        <p:origin x="4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91E62-F7F0-4719-84D5-9FBBF89A9F5A}" type="datetimeFigureOut">
              <a:rPr lang="es-MX" smtClean="0"/>
              <a:t>22/04/2019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31B88-02BD-41FD-A888-9BC0AEE43725}" type="slidenum">
              <a:rPr lang="es-MX" smtClean="0"/>
              <a:t>‹Nº›</a:t>
            </a:fld>
            <a:endParaRPr lang="es-MX"/>
          </a:p>
        </p:txBody>
      </p:sp>
    </p:spTree>
    <p:extLst>
      <p:ext uri="{BB962C8B-B14F-4D97-AF65-F5344CB8AC3E}">
        <p14:creationId xmlns:p14="http://schemas.microsoft.com/office/powerpoint/2010/main" val="318780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PS: Alex </a:t>
            </a:r>
            <a:r>
              <a:rPr lang="es-MX" dirty="0" err="1" smtClean="0"/>
              <a:t>suggested</a:t>
            </a:r>
            <a:r>
              <a:rPr lang="es-MX" dirty="0" smtClean="0"/>
              <a:t> me </a:t>
            </a:r>
            <a:r>
              <a:rPr lang="es-MX" dirty="0" err="1" smtClean="0"/>
              <a:t>to</a:t>
            </a:r>
            <a:r>
              <a:rPr lang="es-MX" baseline="0" dirty="0" smtClean="0"/>
              <a:t> use </a:t>
            </a:r>
            <a:r>
              <a:rPr lang="es-MX" baseline="0" dirty="0" err="1" smtClean="0"/>
              <a:t>this</a:t>
            </a:r>
            <a:r>
              <a:rPr lang="es-MX" baseline="0" dirty="0" smtClean="0"/>
              <a:t> </a:t>
            </a:r>
            <a:r>
              <a:rPr lang="es-MX" baseline="0" dirty="0" err="1" smtClean="0"/>
              <a:t>kind</a:t>
            </a:r>
            <a:r>
              <a:rPr lang="es-MX" baseline="0" dirty="0" smtClean="0"/>
              <a:t> of </a:t>
            </a:r>
            <a:r>
              <a:rPr lang="es-MX" baseline="0" dirty="0" err="1" smtClean="0"/>
              <a:t>plot</a:t>
            </a:r>
            <a:r>
              <a:rPr lang="es-MX" baseline="0" dirty="0" smtClean="0"/>
              <a:t> and I </a:t>
            </a:r>
            <a:r>
              <a:rPr lang="es-MX" baseline="0" dirty="0" err="1" smtClean="0"/>
              <a:t>really</a:t>
            </a:r>
            <a:r>
              <a:rPr lang="es-MX" baseline="0" dirty="0" smtClean="0"/>
              <a:t> </a:t>
            </a:r>
            <a:r>
              <a:rPr lang="es-MX" baseline="0" dirty="0" err="1" smtClean="0"/>
              <a:t>liked</a:t>
            </a:r>
            <a:r>
              <a:rPr lang="es-MX" baseline="0" dirty="0" smtClean="0"/>
              <a:t> </a:t>
            </a:r>
            <a:r>
              <a:rPr lang="es-MX" baseline="0" dirty="0" err="1" smtClean="0"/>
              <a:t>it</a:t>
            </a:r>
            <a:r>
              <a:rPr lang="es-MX" baseline="0" dirty="0" smtClean="0"/>
              <a:t>.</a:t>
            </a:r>
            <a:endParaRPr lang="es-MX" dirty="0"/>
          </a:p>
        </p:txBody>
      </p:sp>
      <p:sp>
        <p:nvSpPr>
          <p:cNvPr id="4" name="Marcador de número de diapositiva 3"/>
          <p:cNvSpPr>
            <a:spLocks noGrp="1"/>
          </p:cNvSpPr>
          <p:nvPr>
            <p:ph type="sldNum" sz="quarter" idx="10"/>
          </p:nvPr>
        </p:nvSpPr>
        <p:spPr/>
        <p:txBody>
          <a:bodyPr/>
          <a:lstStyle/>
          <a:p>
            <a:fld id="{EC131B88-02BD-41FD-A888-9BC0AEE43725}" type="slidenum">
              <a:rPr lang="es-MX" smtClean="0"/>
              <a:t>73</a:t>
            </a:fld>
            <a:endParaRPr lang="es-MX"/>
          </a:p>
        </p:txBody>
      </p:sp>
    </p:spTree>
    <p:extLst>
      <p:ext uri="{BB962C8B-B14F-4D97-AF65-F5344CB8AC3E}">
        <p14:creationId xmlns:p14="http://schemas.microsoft.com/office/powerpoint/2010/main" val="128992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PS: Alex </a:t>
            </a:r>
            <a:r>
              <a:rPr lang="es-MX" dirty="0" err="1" smtClean="0"/>
              <a:t>suggested</a:t>
            </a:r>
            <a:r>
              <a:rPr lang="es-MX" dirty="0" smtClean="0"/>
              <a:t> me </a:t>
            </a:r>
            <a:r>
              <a:rPr lang="es-MX" dirty="0" err="1" smtClean="0"/>
              <a:t>to</a:t>
            </a:r>
            <a:r>
              <a:rPr lang="es-MX" baseline="0" dirty="0" smtClean="0"/>
              <a:t> use </a:t>
            </a:r>
            <a:r>
              <a:rPr lang="es-MX" baseline="0" dirty="0" err="1" smtClean="0"/>
              <a:t>this</a:t>
            </a:r>
            <a:r>
              <a:rPr lang="es-MX" baseline="0" dirty="0" smtClean="0"/>
              <a:t> </a:t>
            </a:r>
            <a:r>
              <a:rPr lang="es-MX" baseline="0" dirty="0" err="1" smtClean="0"/>
              <a:t>kind</a:t>
            </a:r>
            <a:r>
              <a:rPr lang="es-MX" baseline="0" dirty="0" smtClean="0"/>
              <a:t> of </a:t>
            </a:r>
            <a:r>
              <a:rPr lang="es-MX" baseline="0" dirty="0" err="1" smtClean="0"/>
              <a:t>plot</a:t>
            </a:r>
            <a:r>
              <a:rPr lang="es-MX" baseline="0" dirty="0" smtClean="0"/>
              <a:t> and I </a:t>
            </a:r>
            <a:r>
              <a:rPr lang="es-MX" baseline="0" dirty="0" err="1" smtClean="0"/>
              <a:t>really</a:t>
            </a:r>
            <a:r>
              <a:rPr lang="es-MX" baseline="0" dirty="0" smtClean="0"/>
              <a:t> </a:t>
            </a:r>
            <a:r>
              <a:rPr lang="es-MX" baseline="0" dirty="0" err="1" smtClean="0"/>
              <a:t>liked</a:t>
            </a:r>
            <a:r>
              <a:rPr lang="es-MX" baseline="0" dirty="0" smtClean="0"/>
              <a:t> </a:t>
            </a:r>
            <a:r>
              <a:rPr lang="es-MX" baseline="0" dirty="0" err="1" smtClean="0"/>
              <a:t>it</a:t>
            </a:r>
            <a:r>
              <a:rPr lang="es-MX" baseline="0" dirty="0" smtClean="0"/>
              <a:t>.</a:t>
            </a:r>
            <a:endParaRPr lang="es-MX" dirty="0"/>
          </a:p>
        </p:txBody>
      </p:sp>
      <p:sp>
        <p:nvSpPr>
          <p:cNvPr id="4" name="Marcador de número de diapositiva 3"/>
          <p:cNvSpPr>
            <a:spLocks noGrp="1"/>
          </p:cNvSpPr>
          <p:nvPr>
            <p:ph type="sldNum" sz="quarter" idx="10"/>
          </p:nvPr>
        </p:nvSpPr>
        <p:spPr/>
        <p:txBody>
          <a:bodyPr/>
          <a:lstStyle/>
          <a:p>
            <a:fld id="{EC131B88-02BD-41FD-A888-9BC0AEE43725}" type="slidenum">
              <a:rPr lang="es-MX" smtClean="0"/>
              <a:t>74</a:t>
            </a:fld>
            <a:endParaRPr lang="es-MX"/>
          </a:p>
        </p:txBody>
      </p:sp>
    </p:spTree>
    <p:extLst>
      <p:ext uri="{BB962C8B-B14F-4D97-AF65-F5344CB8AC3E}">
        <p14:creationId xmlns:p14="http://schemas.microsoft.com/office/powerpoint/2010/main" val="133024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PS: Alex </a:t>
            </a:r>
            <a:r>
              <a:rPr lang="es-MX" dirty="0" err="1" smtClean="0"/>
              <a:t>suggested</a:t>
            </a:r>
            <a:r>
              <a:rPr lang="es-MX" dirty="0" smtClean="0"/>
              <a:t> me </a:t>
            </a:r>
            <a:r>
              <a:rPr lang="es-MX" dirty="0" err="1" smtClean="0"/>
              <a:t>to</a:t>
            </a:r>
            <a:r>
              <a:rPr lang="es-MX" baseline="0" dirty="0" smtClean="0"/>
              <a:t> use </a:t>
            </a:r>
            <a:r>
              <a:rPr lang="es-MX" baseline="0" dirty="0" err="1" smtClean="0"/>
              <a:t>this</a:t>
            </a:r>
            <a:r>
              <a:rPr lang="es-MX" baseline="0" dirty="0" smtClean="0"/>
              <a:t> </a:t>
            </a:r>
            <a:r>
              <a:rPr lang="es-MX" baseline="0" dirty="0" err="1" smtClean="0"/>
              <a:t>kind</a:t>
            </a:r>
            <a:r>
              <a:rPr lang="es-MX" baseline="0" dirty="0" smtClean="0"/>
              <a:t> of </a:t>
            </a:r>
            <a:r>
              <a:rPr lang="es-MX" baseline="0" dirty="0" err="1" smtClean="0"/>
              <a:t>plot</a:t>
            </a:r>
            <a:r>
              <a:rPr lang="es-MX" baseline="0" dirty="0" smtClean="0"/>
              <a:t> and I </a:t>
            </a:r>
            <a:r>
              <a:rPr lang="es-MX" baseline="0" dirty="0" err="1" smtClean="0"/>
              <a:t>really</a:t>
            </a:r>
            <a:r>
              <a:rPr lang="es-MX" baseline="0" dirty="0" smtClean="0"/>
              <a:t> </a:t>
            </a:r>
            <a:r>
              <a:rPr lang="es-MX" baseline="0" dirty="0" err="1" smtClean="0"/>
              <a:t>liked</a:t>
            </a:r>
            <a:r>
              <a:rPr lang="es-MX" baseline="0" dirty="0" smtClean="0"/>
              <a:t> </a:t>
            </a:r>
            <a:r>
              <a:rPr lang="es-MX" baseline="0" dirty="0" err="1" smtClean="0"/>
              <a:t>it</a:t>
            </a:r>
            <a:r>
              <a:rPr lang="es-MX" baseline="0" dirty="0" smtClean="0"/>
              <a:t>.</a:t>
            </a:r>
            <a:endParaRPr lang="es-MX" dirty="0"/>
          </a:p>
        </p:txBody>
      </p:sp>
      <p:sp>
        <p:nvSpPr>
          <p:cNvPr id="4" name="Marcador de número de diapositiva 3"/>
          <p:cNvSpPr>
            <a:spLocks noGrp="1"/>
          </p:cNvSpPr>
          <p:nvPr>
            <p:ph type="sldNum" sz="quarter" idx="10"/>
          </p:nvPr>
        </p:nvSpPr>
        <p:spPr/>
        <p:txBody>
          <a:bodyPr/>
          <a:lstStyle/>
          <a:p>
            <a:fld id="{EC131B88-02BD-41FD-A888-9BC0AEE43725}" type="slidenum">
              <a:rPr lang="es-MX" smtClean="0"/>
              <a:t>75</a:t>
            </a:fld>
            <a:endParaRPr lang="es-MX"/>
          </a:p>
        </p:txBody>
      </p:sp>
    </p:spTree>
    <p:extLst>
      <p:ext uri="{BB962C8B-B14F-4D97-AF65-F5344CB8AC3E}">
        <p14:creationId xmlns:p14="http://schemas.microsoft.com/office/powerpoint/2010/main" val="174687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ABD75D52-72DB-49EB-97D1-74999CC14CB1}" type="datetimeFigureOut">
              <a:rPr lang="es-MX" smtClean="0"/>
              <a:t>22/04/2019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70637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BD75D52-72DB-49EB-97D1-74999CC14CB1}" type="datetimeFigureOut">
              <a:rPr lang="es-MX" smtClean="0"/>
              <a:t>22/04/2019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249761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BD75D52-72DB-49EB-97D1-74999CC14CB1}" type="datetimeFigureOut">
              <a:rPr lang="es-MX" smtClean="0"/>
              <a:t>22/04/2019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9962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BD75D52-72DB-49EB-97D1-74999CC14CB1}" type="datetimeFigureOut">
              <a:rPr lang="es-MX" smtClean="0"/>
              <a:t>22/04/2019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99496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BD75D52-72DB-49EB-97D1-74999CC14CB1}" type="datetimeFigureOut">
              <a:rPr lang="es-MX" smtClean="0"/>
              <a:t>22/04/2019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202873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BD75D52-72DB-49EB-97D1-74999CC14CB1}" type="datetimeFigureOut">
              <a:rPr lang="es-MX" smtClean="0"/>
              <a:t>22/04/2019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33382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BD75D52-72DB-49EB-97D1-74999CC14CB1}" type="datetimeFigureOut">
              <a:rPr lang="es-MX" smtClean="0"/>
              <a:t>22/04/2019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71221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BD75D52-72DB-49EB-97D1-74999CC14CB1}" type="datetimeFigureOut">
              <a:rPr lang="es-MX" smtClean="0"/>
              <a:t>22/04/2019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77666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BD75D52-72DB-49EB-97D1-74999CC14CB1}" type="datetimeFigureOut">
              <a:rPr lang="es-MX" smtClean="0"/>
              <a:t>22/04/2019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214766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BD75D52-72DB-49EB-97D1-74999CC14CB1}" type="datetimeFigureOut">
              <a:rPr lang="es-MX" smtClean="0"/>
              <a:t>22/04/2019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9154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BD75D52-72DB-49EB-97D1-74999CC14CB1}" type="datetimeFigureOut">
              <a:rPr lang="es-MX" smtClean="0"/>
              <a:t>22/04/2019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6C30017-D10E-48BC-87E2-0FCBF0C456E1}" type="slidenum">
              <a:rPr lang="es-MX" smtClean="0"/>
              <a:t>‹Nº›</a:t>
            </a:fld>
            <a:endParaRPr lang="es-MX"/>
          </a:p>
        </p:txBody>
      </p:sp>
    </p:spTree>
    <p:extLst>
      <p:ext uri="{BB962C8B-B14F-4D97-AF65-F5344CB8AC3E}">
        <p14:creationId xmlns:p14="http://schemas.microsoft.com/office/powerpoint/2010/main" val="310199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75D52-72DB-49EB-97D1-74999CC14CB1}" type="datetimeFigureOut">
              <a:rPr lang="es-MX" smtClean="0"/>
              <a:t>22/04/2019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30017-D10E-48BC-87E2-0FCBF0C456E1}" type="slidenum">
              <a:rPr lang="es-MX" smtClean="0"/>
              <a:t>‹Nº›</a:t>
            </a:fld>
            <a:endParaRPr lang="es-MX"/>
          </a:p>
        </p:txBody>
      </p:sp>
    </p:spTree>
    <p:extLst>
      <p:ext uri="{BB962C8B-B14F-4D97-AF65-F5344CB8AC3E}">
        <p14:creationId xmlns:p14="http://schemas.microsoft.com/office/powerpoint/2010/main" val="112174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3171744"/>
            <a:ext cx="12192000" cy="1682911"/>
          </a:xfrm>
        </p:spPr>
        <p:txBody>
          <a:bodyPr>
            <a:noAutofit/>
          </a:bodyPr>
          <a:lstStyle/>
          <a:p>
            <a:r>
              <a:rPr lang="en-US" sz="4600" b="1" dirty="0"/>
              <a:t>Bayesian modeling of mean performance phenomena: </a:t>
            </a:r>
            <a:br>
              <a:rPr lang="en-US" sz="4600" b="1" dirty="0"/>
            </a:br>
            <a:r>
              <a:rPr lang="en-US" sz="4600" b="1" dirty="0"/>
              <a:t>An application to Signal Detection Theory and the Mirror Effect.</a:t>
            </a:r>
            <a:endParaRPr lang="es-MX" sz="4600" b="1" dirty="0"/>
          </a:p>
        </p:txBody>
      </p:sp>
      <p:sp>
        <p:nvSpPr>
          <p:cNvPr id="3" name="Subtítulo 2"/>
          <p:cNvSpPr>
            <a:spLocks noGrp="1"/>
          </p:cNvSpPr>
          <p:nvPr>
            <p:ph type="subTitle" idx="1"/>
          </p:nvPr>
        </p:nvSpPr>
        <p:spPr>
          <a:xfrm>
            <a:off x="1524000" y="5494867"/>
            <a:ext cx="9144000" cy="451504"/>
          </a:xfrm>
          <a:solidFill>
            <a:schemeClr val="accent4">
              <a:lumMod val="40000"/>
              <a:lumOff val="60000"/>
            </a:schemeClr>
          </a:solidFill>
          <a:ln w="12700">
            <a:solidFill>
              <a:schemeClr val="tx1"/>
            </a:solidFill>
          </a:ln>
        </p:spPr>
        <p:txBody>
          <a:bodyPr>
            <a:normAutofit/>
          </a:bodyPr>
          <a:lstStyle/>
          <a:p>
            <a:r>
              <a:rPr lang="es-MX" dirty="0" smtClean="0">
                <a:ln>
                  <a:solidFill>
                    <a:sysClr val="windowText" lastClr="000000"/>
                  </a:solidFill>
                </a:ln>
              </a:rPr>
              <a:t>Adriana F. Chávez</a:t>
            </a:r>
            <a:endParaRPr lang="es-MX" dirty="0">
              <a:ln>
                <a:solidFill>
                  <a:sysClr val="windowText" lastClr="000000"/>
                </a:solidFill>
              </a:ln>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9440334" y="-32223"/>
            <a:ext cx="2751666" cy="2199152"/>
          </a:xfrm>
          <a:prstGeom prst="rect">
            <a:avLst/>
          </a:prstGeom>
        </p:spPr>
      </p:pic>
    </p:spTree>
    <p:extLst>
      <p:ext uri="{BB962C8B-B14F-4D97-AF65-F5344CB8AC3E}">
        <p14:creationId xmlns:p14="http://schemas.microsoft.com/office/powerpoint/2010/main" val="692574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0" y="0"/>
            <a:ext cx="10515600" cy="1325563"/>
          </a:xfrm>
        </p:spPr>
        <p:txBody>
          <a:bodyPr/>
          <a:lstStyle/>
          <a:p>
            <a:r>
              <a:rPr lang="es-MX" dirty="0" smtClean="0"/>
              <a:t>“</a:t>
            </a:r>
            <a:r>
              <a:rPr lang="es-MX" dirty="0" err="1" smtClean="0"/>
              <a:t>Right</a:t>
            </a:r>
            <a:r>
              <a:rPr lang="es-MX" dirty="0" smtClean="0"/>
              <a:t>” </a:t>
            </a:r>
            <a:r>
              <a:rPr lang="es-MX" dirty="0" err="1" smtClean="0"/>
              <a:t>pays</a:t>
            </a:r>
            <a:r>
              <a:rPr lang="es-MX" dirty="0" smtClean="0"/>
              <a:t>, “</a:t>
            </a:r>
            <a:r>
              <a:rPr lang="es-MX" dirty="0" err="1"/>
              <a:t>W</a:t>
            </a:r>
            <a:r>
              <a:rPr lang="es-MX" dirty="0" err="1" smtClean="0"/>
              <a:t>rong</a:t>
            </a:r>
            <a:r>
              <a:rPr lang="es-MX" dirty="0" smtClean="0"/>
              <a:t>” </a:t>
            </a:r>
            <a:r>
              <a:rPr lang="es-MX" dirty="0" err="1" smtClean="0"/>
              <a:t>costs</a:t>
            </a:r>
            <a:r>
              <a:rPr lang="es-MX" dirty="0" smtClean="0"/>
              <a:t>…</a:t>
            </a: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2349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203199" y="254000"/>
            <a:ext cx="11692467" cy="6409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contenido 2"/>
          <p:cNvSpPr>
            <a:spLocks noGrp="1"/>
          </p:cNvSpPr>
          <p:nvPr>
            <p:ph idx="1"/>
          </p:nvPr>
        </p:nvSpPr>
        <p:spPr>
          <a:xfrm>
            <a:off x="203199" y="567267"/>
            <a:ext cx="11692467" cy="5609696"/>
          </a:xfrm>
        </p:spPr>
        <p:txBody>
          <a:bodyPr>
            <a:normAutofit/>
          </a:bodyPr>
          <a:lstStyle/>
          <a:p>
            <a:pPr marL="0" indent="0" algn="just">
              <a:buNone/>
            </a:pPr>
            <a:r>
              <a:rPr lang="es-MX" sz="3000" dirty="0" err="1" smtClean="0"/>
              <a:t>The</a:t>
            </a:r>
            <a:r>
              <a:rPr lang="es-MX" sz="3000" dirty="0" smtClean="0"/>
              <a:t> </a:t>
            </a:r>
            <a:r>
              <a:rPr lang="es-MX" sz="3000" dirty="0" err="1" smtClean="0"/>
              <a:t>present</a:t>
            </a:r>
            <a:r>
              <a:rPr lang="es-MX" sz="3000" dirty="0" smtClean="0"/>
              <a:t> </a:t>
            </a:r>
            <a:r>
              <a:rPr lang="es-MX" sz="3000" dirty="0" err="1" smtClean="0"/>
              <a:t>study</a:t>
            </a:r>
            <a:r>
              <a:rPr lang="es-MX" sz="3000" dirty="0" smtClean="0"/>
              <a:t> </a:t>
            </a:r>
            <a:r>
              <a:rPr lang="es-MX" sz="3000" dirty="0" err="1" smtClean="0"/>
              <a:t>could</a:t>
            </a:r>
            <a:r>
              <a:rPr lang="es-MX" sz="3000" dirty="0" smtClean="0"/>
              <a:t> </a:t>
            </a:r>
            <a:r>
              <a:rPr lang="es-MX" sz="3000" dirty="0" err="1" smtClean="0"/>
              <a:t>serve</a:t>
            </a:r>
            <a:r>
              <a:rPr lang="es-MX" sz="3000" dirty="0" smtClean="0"/>
              <a:t> as a </a:t>
            </a:r>
            <a:r>
              <a:rPr lang="es-MX" sz="3000" dirty="0" err="1" smtClean="0"/>
              <a:t>clear</a:t>
            </a:r>
            <a:r>
              <a:rPr lang="es-MX" sz="3000" dirty="0" smtClean="0"/>
              <a:t> </a:t>
            </a:r>
            <a:r>
              <a:rPr lang="es-MX" sz="3000" dirty="0" err="1" smtClean="0"/>
              <a:t>reference</a:t>
            </a:r>
            <a:r>
              <a:rPr lang="es-MX" sz="3000" dirty="0" smtClean="0"/>
              <a:t> of </a:t>
            </a:r>
            <a:r>
              <a:rPr lang="es-MX" sz="3000" dirty="0" err="1" smtClean="0"/>
              <a:t>the</a:t>
            </a:r>
            <a:r>
              <a:rPr lang="es-MX" sz="3000" dirty="0" smtClean="0"/>
              <a:t> </a:t>
            </a:r>
            <a:r>
              <a:rPr lang="es-MX" sz="3000" dirty="0" err="1" smtClean="0"/>
              <a:t>advantages</a:t>
            </a:r>
            <a:r>
              <a:rPr lang="es-MX" sz="3000" dirty="0" smtClean="0"/>
              <a:t> </a:t>
            </a:r>
            <a:r>
              <a:rPr lang="es-MX" sz="3000" dirty="0" err="1" smtClean="0"/>
              <a:t>that</a:t>
            </a:r>
            <a:r>
              <a:rPr lang="es-MX" sz="3000" dirty="0" smtClean="0"/>
              <a:t> </a:t>
            </a:r>
            <a:r>
              <a:rPr lang="es-MX" sz="3000" dirty="0" err="1" smtClean="0"/>
              <a:t>Bayesian</a:t>
            </a:r>
            <a:r>
              <a:rPr lang="es-MX" sz="3000" dirty="0" smtClean="0"/>
              <a:t> </a:t>
            </a:r>
            <a:r>
              <a:rPr lang="es-MX" sz="3000" dirty="0" err="1" smtClean="0"/>
              <a:t>Cognitive</a:t>
            </a:r>
            <a:r>
              <a:rPr lang="es-MX" sz="3000" dirty="0" smtClean="0"/>
              <a:t> </a:t>
            </a:r>
            <a:r>
              <a:rPr lang="es-MX" sz="3000" dirty="0" err="1" smtClean="0"/>
              <a:t>modeling</a:t>
            </a:r>
            <a:r>
              <a:rPr lang="es-MX" sz="3000" dirty="0" smtClean="0"/>
              <a:t> has in </a:t>
            </a:r>
            <a:r>
              <a:rPr lang="es-MX" sz="3000" dirty="0" err="1" smtClean="0"/>
              <a:t>terms</a:t>
            </a:r>
            <a:r>
              <a:rPr lang="es-MX" sz="3000" dirty="0" smtClean="0"/>
              <a:t> of </a:t>
            </a:r>
            <a:r>
              <a:rPr lang="es-MX" sz="3000" dirty="0" err="1" smtClean="0"/>
              <a:t>the</a:t>
            </a:r>
            <a:r>
              <a:rPr lang="es-MX" sz="3000" dirty="0" smtClean="0"/>
              <a:t> general </a:t>
            </a:r>
            <a:r>
              <a:rPr lang="es-MX" sz="3000" dirty="0" err="1" smtClean="0"/>
              <a:t>conclusions</a:t>
            </a:r>
            <a:r>
              <a:rPr lang="es-MX" sz="3000" dirty="0" smtClean="0"/>
              <a:t> </a:t>
            </a:r>
            <a:r>
              <a:rPr lang="es-MX" sz="3000" dirty="0" err="1" smtClean="0"/>
              <a:t>that</a:t>
            </a:r>
            <a:r>
              <a:rPr lang="es-MX" sz="3000" dirty="0" smtClean="0"/>
              <a:t> can </a:t>
            </a:r>
            <a:r>
              <a:rPr lang="es-MX" sz="3000" dirty="0" err="1" smtClean="0"/>
              <a:t>arise</a:t>
            </a:r>
            <a:r>
              <a:rPr lang="es-MX" sz="3000" dirty="0" smtClean="0"/>
              <a:t> </a:t>
            </a:r>
            <a:r>
              <a:rPr lang="es-MX" sz="3000" dirty="0" err="1" smtClean="0"/>
              <a:t>from</a:t>
            </a:r>
            <a:r>
              <a:rPr lang="es-MX" sz="3000" dirty="0" smtClean="0"/>
              <a:t> </a:t>
            </a:r>
            <a:r>
              <a:rPr lang="es-MX" sz="3000" dirty="0" err="1" smtClean="0"/>
              <a:t>its</a:t>
            </a:r>
            <a:r>
              <a:rPr lang="es-MX" sz="3000" dirty="0" smtClean="0"/>
              <a:t> </a:t>
            </a:r>
            <a:r>
              <a:rPr lang="es-MX" sz="3000" dirty="0" err="1" smtClean="0"/>
              <a:t>application</a:t>
            </a:r>
            <a:r>
              <a:rPr lang="es-MX" sz="3000" dirty="0" smtClean="0"/>
              <a:t>, </a:t>
            </a:r>
            <a:r>
              <a:rPr lang="es-MX" sz="3000" dirty="0" err="1" smtClean="0"/>
              <a:t>given</a:t>
            </a:r>
            <a:r>
              <a:rPr lang="es-MX" sz="3000" dirty="0" smtClean="0"/>
              <a:t> </a:t>
            </a:r>
            <a:r>
              <a:rPr lang="es-MX" sz="3000" dirty="0" err="1" smtClean="0"/>
              <a:t>the</a:t>
            </a:r>
            <a:r>
              <a:rPr lang="es-MX" sz="3000" dirty="0" smtClean="0"/>
              <a:t> </a:t>
            </a:r>
            <a:r>
              <a:rPr lang="es-MX" sz="3000" dirty="0" err="1" smtClean="0"/>
              <a:t>great</a:t>
            </a:r>
            <a:r>
              <a:rPr lang="es-MX" sz="3000" dirty="0" smtClean="0"/>
              <a:t> </a:t>
            </a:r>
            <a:r>
              <a:rPr lang="es-MX" sz="3000" dirty="0" err="1" smtClean="0"/>
              <a:t>power</a:t>
            </a:r>
            <a:r>
              <a:rPr lang="es-MX" sz="3000" dirty="0" smtClean="0"/>
              <a:t> </a:t>
            </a:r>
            <a:r>
              <a:rPr lang="es-MX" sz="3000" dirty="0" err="1" smtClean="0"/>
              <a:t>it</a:t>
            </a:r>
            <a:r>
              <a:rPr lang="es-MX" sz="3000" dirty="0" smtClean="0"/>
              <a:t> has </a:t>
            </a:r>
            <a:r>
              <a:rPr lang="es-MX" sz="3000" dirty="0" err="1" smtClean="0"/>
              <a:t>shown</a:t>
            </a:r>
            <a:r>
              <a:rPr lang="es-MX" sz="3000" dirty="0" smtClean="0"/>
              <a:t> </a:t>
            </a:r>
            <a:r>
              <a:rPr lang="es-MX" sz="3000" dirty="0" err="1" smtClean="0"/>
              <a:t>to</a:t>
            </a:r>
            <a:r>
              <a:rPr lang="es-MX" sz="3000" dirty="0" smtClean="0"/>
              <a:t> </a:t>
            </a:r>
            <a:r>
              <a:rPr lang="es-MX" sz="3000" dirty="0" err="1" smtClean="0"/>
              <a:t>deal</a:t>
            </a:r>
            <a:r>
              <a:rPr lang="es-MX" sz="3000" dirty="0" smtClean="0"/>
              <a:t> </a:t>
            </a:r>
            <a:r>
              <a:rPr lang="es-MX" sz="3000" dirty="0" err="1" smtClean="0"/>
              <a:t>with</a:t>
            </a:r>
            <a:r>
              <a:rPr lang="es-MX" sz="3000" dirty="0" smtClean="0"/>
              <a:t> </a:t>
            </a:r>
            <a:r>
              <a:rPr lang="es-MX" sz="3000" dirty="0" err="1" smtClean="0"/>
              <a:t>the</a:t>
            </a:r>
            <a:r>
              <a:rPr lang="es-MX" sz="3000" dirty="0" smtClean="0"/>
              <a:t> individual data.</a:t>
            </a:r>
          </a:p>
          <a:p>
            <a:pPr marL="0" indent="0" algn="just">
              <a:buNone/>
            </a:pPr>
            <a:endParaRPr lang="es-MX" sz="3000" dirty="0"/>
          </a:p>
          <a:p>
            <a:pPr marL="0" indent="0" algn="ctr">
              <a:buNone/>
            </a:pPr>
            <a:r>
              <a:rPr lang="es-MX" sz="3000" dirty="0" smtClean="0">
                <a:solidFill>
                  <a:srgbClr val="FF0000"/>
                </a:solidFill>
              </a:rPr>
              <a:t>(</a:t>
            </a:r>
            <a:r>
              <a:rPr lang="es-MX" sz="3000" dirty="0" err="1" smtClean="0">
                <a:solidFill>
                  <a:srgbClr val="FF0000"/>
                </a:solidFill>
              </a:rPr>
              <a:t>I’m</a:t>
            </a:r>
            <a:r>
              <a:rPr lang="es-MX" sz="3000" dirty="0" smtClean="0">
                <a:solidFill>
                  <a:srgbClr val="FF0000"/>
                </a:solidFill>
              </a:rPr>
              <a:t> </a:t>
            </a:r>
            <a:r>
              <a:rPr lang="es-MX" sz="3000" dirty="0" err="1" smtClean="0">
                <a:solidFill>
                  <a:srgbClr val="FF0000"/>
                </a:solidFill>
              </a:rPr>
              <a:t>trying</a:t>
            </a:r>
            <a:r>
              <a:rPr lang="es-MX" sz="3000" dirty="0" smtClean="0">
                <a:solidFill>
                  <a:srgbClr val="FF0000"/>
                </a:solidFill>
              </a:rPr>
              <a:t> </a:t>
            </a:r>
            <a:r>
              <a:rPr lang="es-MX" sz="3000" dirty="0" err="1" smtClean="0">
                <a:solidFill>
                  <a:srgbClr val="FF0000"/>
                </a:solidFill>
              </a:rPr>
              <a:t>to</a:t>
            </a:r>
            <a:r>
              <a:rPr lang="es-MX" sz="3000" dirty="0" smtClean="0">
                <a:solidFill>
                  <a:srgbClr val="FF0000"/>
                </a:solidFill>
              </a:rPr>
              <a:t> </a:t>
            </a:r>
            <a:r>
              <a:rPr lang="es-MX" sz="3000" dirty="0" err="1" smtClean="0">
                <a:solidFill>
                  <a:srgbClr val="FF0000"/>
                </a:solidFill>
              </a:rPr>
              <a:t>stay</a:t>
            </a:r>
            <a:r>
              <a:rPr lang="es-MX" sz="3000" dirty="0" smtClean="0">
                <a:solidFill>
                  <a:srgbClr val="FF0000"/>
                </a:solidFill>
              </a:rPr>
              <a:t> </a:t>
            </a:r>
            <a:r>
              <a:rPr lang="es-MX" sz="3000" dirty="0" err="1" smtClean="0">
                <a:solidFill>
                  <a:srgbClr val="FF0000"/>
                </a:solidFill>
              </a:rPr>
              <a:t>conservative</a:t>
            </a:r>
            <a:r>
              <a:rPr lang="es-MX" sz="3000" dirty="0" smtClean="0">
                <a:solidFill>
                  <a:srgbClr val="FF0000"/>
                </a:solidFill>
              </a:rPr>
              <a:t> and </a:t>
            </a:r>
            <a:r>
              <a:rPr lang="es-MX" sz="3000" dirty="0" err="1" smtClean="0">
                <a:solidFill>
                  <a:srgbClr val="FF0000"/>
                </a:solidFill>
              </a:rPr>
              <a:t>not</a:t>
            </a:r>
            <a:r>
              <a:rPr lang="es-MX" sz="3000" dirty="0">
                <a:solidFill>
                  <a:srgbClr val="FF0000"/>
                </a:solidFill>
              </a:rPr>
              <a:t> </a:t>
            </a:r>
            <a:r>
              <a:rPr lang="es-MX" sz="3000" dirty="0" err="1" smtClean="0">
                <a:solidFill>
                  <a:srgbClr val="FF0000"/>
                </a:solidFill>
              </a:rPr>
              <a:t>take</a:t>
            </a:r>
            <a:r>
              <a:rPr lang="es-MX" sz="3000" dirty="0" smtClean="0">
                <a:solidFill>
                  <a:srgbClr val="FF0000"/>
                </a:solidFill>
              </a:rPr>
              <a:t> </a:t>
            </a:r>
            <a:r>
              <a:rPr lang="es-MX" sz="3000" dirty="0" err="1" smtClean="0">
                <a:solidFill>
                  <a:srgbClr val="FF0000"/>
                </a:solidFill>
              </a:rPr>
              <a:t>it</a:t>
            </a:r>
            <a:r>
              <a:rPr lang="es-MX" sz="3000" dirty="0" smtClean="0">
                <a:solidFill>
                  <a:srgbClr val="FF0000"/>
                </a:solidFill>
              </a:rPr>
              <a:t> </a:t>
            </a:r>
            <a:r>
              <a:rPr lang="es-MX" sz="3000" dirty="0" err="1" smtClean="0">
                <a:solidFill>
                  <a:srgbClr val="FF0000"/>
                </a:solidFill>
              </a:rPr>
              <a:t>too</a:t>
            </a:r>
            <a:r>
              <a:rPr lang="es-MX" sz="3000" dirty="0" smtClean="0">
                <a:solidFill>
                  <a:srgbClr val="FF0000"/>
                </a:solidFill>
              </a:rPr>
              <a:t> </a:t>
            </a:r>
            <a:r>
              <a:rPr lang="es-MX" sz="3000" dirty="0" err="1" smtClean="0">
                <a:solidFill>
                  <a:srgbClr val="FF0000"/>
                </a:solidFill>
              </a:rPr>
              <a:t>far</a:t>
            </a:r>
            <a:r>
              <a:rPr lang="es-MX" sz="3000" dirty="0" smtClean="0">
                <a:solidFill>
                  <a:srgbClr val="FF0000"/>
                </a:solidFill>
              </a:rPr>
              <a:t>… </a:t>
            </a:r>
            <a:r>
              <a:rPr lang="es-MX" sz="3000" dirty="0" err="1" smtClean="0">
                <a:solidFill>
                  <a:srgbClr val="FF0000"/>
                </a:solidFill>
              </a:rPr>
              <a:t>but</a:t>
            </a:r>
            <a:r>
              <a:rPr lang="es-MX" sz="3000" dirty="0" smtClean="0">
                <a:solidFill>
                  <a:srgbClr val="FF0000"/>
                </a:solidFill>
              </a:rPr>
              <a:t> </a:t>
            </a:r>
            <a:r>
              <a:rPr lang="es-MX" sz="3000" dirty="0" err="1" smtClean="0">
                <a:solidFill>
                  <a:srgbClr val="FF0000"/>
                </a:solidFill>
              </a:rPr>
              <a:t>this</a:t>
            </a:r>
            <a:r>
              <a:rPr lang="es-MX" sz="3000" dirty="0" smtClean="0">
                <a:solidFill>
                  <a:srgbClr val="FF0000"/>
                </a:solidFill>
              </a:rPr>
              <a:t> </a:t>
            </a:r>
            <a:r>
              <a:rPr lang="es-MX" sz="3000" dirty="0" err="1" smtClean="0">
                <a:solidFill>
                  <a:srgbClr val="FF0000"/>
                </a:solidFill>
              </a:rPr>
              <a:t>is</a:t>
            </a:r>
            <a:r>
              <a:rPr lang="es-MX" sz="3000" dirty="0" smtClean="0">
                <a:solidFill>
                  <a:srgbClr val="FF0000"/>
                </a:solidFill>
              </a:rPr>
              <a:t> </a:t>
            </a:r>
            <a:r>
              <a:rPr lang="es-MX" sz="3000" dirty="0" err="1" smtClean="0">
                <a:solidFill>
                  <a:srgbClr val="FF0000"/>
                </a:solidFill>
              </a:rPr>
              <a:t>the</a:t>
            </a:r>
            <a:r>
              <a:rPr lang="es-MX" sz="3000" dirty="0" smtClean="0">
                <a:solidFill>
                  <a:srgbClr val="FF0000"/>
                </a:solidFill>
              </a:rPr>
              <a:t> general </a:t>
            </a:r>
            <a:r>
              <a:rPr lang="es-MX" sz="3000" dirty="0" err="1" smtClean="0">
                <a:solidFill>
                  <a:srgbClr val="FF0000"/>
                </a:solidFill>
              </a:rPr>
              <a:t>direction</a:t>
            </a:r>
            <a:r>
              <a:rPr lang="es-MX" sz="3000" dirty="0" smtClean="0">
                <a:solidFill>
                  <a:srgbClr val="FF0000"/>
                </a:solidFill>
              </a:rPr>
              <a:t> </a:t>
            </a:r>
            <a:r>
              <a:rPr lang="es-MX" sz="3000" dirty="0" err="1" smtClean="0">
                <a:solidFill>
                  <a:srgbClr val="FF0000"/>
                </a:solidFill>
              </a:rPr>
              <a:t>that</a:t>
            </a:r>
            <a:r>
              <a:rPr lang="es-MX" sz="3000" dirty="0" smtClean="0">
                <a:solidFill>
                  <a:srgbClr val="FF0000"/>
                </a:solidFill>
              </a:rPr>
              <a:t> </a:t>
            </a:r>
            <a:r>
              <a:rPr lang="es-MX" sz="3000" dirty="0" err="1" smtClean="0">
                <a:solidFill>
                  <a:srgbClr val="FF0000"/>
                </a:solidFill>
              </a:rPr>
              <a:t>the</a:t>
            </a:r>
            <a:r>
              <a:rPr lang="es-MX" sz="3000" dirty="0" smtClean="0">
                <a:solidFill>
                  <a:srgbClr val="FF0000"/>
                </a:solidFill>
              </a:rPr>
              <a:t> </a:t>
            </a:r>
            <a:r>
              <a:rPr lang="es-MX" sz="3000" dirty="0" err="1" smtClean="0">
                <a:solidFill>
                  <a:srgbClr val="FF0000"/>
                </a:solidFill>
              </a:rPr>
              <a:t>conclusions</a:t>
            </a:r>
            <a:r>
              <a:rPr lang="es-MX" sz="3000" dirty="0" smtClean="0">
                <a:solidFill>
                  <a:srgbClr val="FF0000"/>
                </a:solidFill>
              </a:rPr>
              <a:t> </a:t>
            </a:r>
            <a:r>
              <a:rPr lang="es-MX" sz="3000" dirty="0" err="1" smtClean="0">
                <a:solidFill>
                  <a:srgbClr val="FF0000"/>
                </a:solidFill>
              </a:rPr>
              <a:t>arised</a:t>
            </a:r>
            <a:r>
              <a:rPr lang="es-MX" sz="3000" dirty="0" smtClean="0">
                <a:solidFill>
                  <a:srgbClr val="FF0000"/>
                </a:solidFill>
              </a:rPr>
              <a:t> </a:t>
            </a:r>
            <a:r>
              <a:rPr lang="es-MX" sz="3000" dirty="0" err="1" smtClean="0">
                <a:solidFill>
                  <a:srgbClr val="FF0000"/>
                </a:solidFill>
              </a:rPr>
              <a:t>from</a:t>
            </a:r>
            <a:r>
              <a:rPr lang="es-MX" sz="3000" dirty="0" smtClean="0">
                <a:solidFill>
                  <a:srgbClr val="FF0000"/>
                </a:solidFill>
              </a:rPr>
              <a:t> </a:t>
            </a:r>
            <a:r>
              <a:rPr lang="es-MX" sz="3000" dirty="0" err="1" smtClean="0">
                <a:solidFill>
                  <a:srgbClr val="FF0000"/>
                </a:solidFill>
              </a:rPr>
              <a:t>this</a:t>
            </a:r>
            <a:r>
              <a:rPr lang="es-MX" sz="3000" dirty="0" smtClean="0">
                <a:solidFill>
                  <a:srgbClr val="FF0000"/>
                </a:solidFill>
              </a:rPr>
              <a:t> </a:t>
            </a:r>
            <a:r>
              <a:rPr lang="es-MX" sz="3000" dirty="0" err="1" smtClean="0">
                <a:solidFill>
                  <a:srgbClr val="FF0000"/>
                </a:solidFill>
              </a:rPr>
              <a:t>first</a:t>
            </a:r>
            <a:r>
              <a:rPr lang="es-MX" sz="3000" dirty="0" smtClean="0">
                <a:solidFill>
                  <a:srgbClr val="FF0000"/>
                </a:solidFill>
              </a:rPr>
              <a:t> </a:t>
            </a:r>
            <a:r>
              <a:rPr lang="es-MX" sz="3000" dirty="0" err="1" smtClean="0">
                <a:solidFill>
                  <a:srgbClr val="FF0000"/>
                </a:solidFill>
              </a:rPr>
              <a:t>part</a:t>
            </a:r>
            <a:r>
              <a:rPr lang="es-MX" sz="3000" dirty="0" smtClean="0">
                <a:solidFill>
                  <a:srgbClr val="FF0000"/>
                </a:solidFill>
              </a:rPr>
              <a:t> </a:t>
            </a:r>
            <a:r>
              <a:rPr lang="es-MX" sz="3000" dirty="0" err="1" smtClean="0">
                <a:solidFill>
                  <a:srgbClr val="FF0000"/>
                </a:solidFill>
              </a:rPr>
              <a:t>would</a:t>
            </a:r>
            <a:r>
              <a:rPr lang="es-MX" sz="3000" dirty="0" smtClean="0">
                <a:solidFill>
                  <a:srgbClr val="FF0000"/>
                </a:solidFill>
              </a:rPr>
              <a:t> </a:t>
            </a:r>
            <a:r>
              <a:rPr lang="es-MX" sz="3000" dirty="0" err="1" smtClean="0">
                <a:solidFill>
                  <a:srgbClr val="FF0000"/>
                </a:solidFill>
              </a:rPr>
              <a:t>have</a:t>
            </a:r>
            <a:r>
              <a:rPr lang="es-MX" sz="3000" dirty="0" smtClean="0">
                <a:solidFill>
                  <a:srgbClr val="FF0000"/>
                </a:solidFill>
              </a:rPr>
              <a:t>)</a:t>
            </a:r>
            <a:endParaRPr lang="es-MX" sz="3000" dirty="0">
              <a:solidFill>
                <a:srgbClr val="FF0000"/>
              </a:solidFill>
            </a:endParaRP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84761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normAutofit fontScale="90000"/>
          </a:bodyPr>
          <a:lstStyle/>
          <a:p>
            <a:r>
              <a:rPr lang="es-MX" dirty="0" smtClean="0"/>
              <a:t>3. </a:t>
            </a:r>
            <a:r>
              <a:rPr lang="es-MX" dirty="0" err="1" smtClean="0"/>
              <a:t>Bayesian</a:t>
            </a:r>
            <a:r>
              <a:rPr lang="es-MX" dirty="0" smtClean="0"/>
              <a:t> </a:t>
            </a:r>
            <a:r>
              <a:rPr lang="es-MX" dirty="0" err="1" smtClean="0"/>
              <a:t>hierarchical</a:t>
            </a:r>
            <a:r>
              <a:rPr lang="es-MX" dirty="0" smtClean="0"/>
              <a:t> </a:t>
            </a:r>
            <a:r>
              <a:rPr lang="es-MX" dirty="0" err="1" smtClean="0"/>
              <a:t>cognitive</a:t>
            </a:r>
            <a:r>
              <a:rPr lang="es-MX" dirty="0" smtClean="0"/>
              <a:t> </a:t>
            </a:r>
            <a:r>
              <a:rPr lang="es-MX" dirty="0" err="1" smtClean="0"/>
              <a:t>modeling</a:t>
            </a:r>
            <a:r>
              <a:rPr lang="es-MX" dirty="0" smtClean="0"/>
              <a:t> of </a:t>
            </a:r>
            <a:r>
              <a:rPr lang="es-MX" dirty="0" err="1" smtClean="0"/>
              <a:t>our</a:t>
            </a:r>
            <a:r>
              <a:rPr lang="es-MX" dirty="0" smtClean="0"/>
              <a:t> data</a:t>
            </a:r>
            <a:endParaRPr lang="es-MX" dirty="0"/>
          </a:p>
        </p:txBody>
      </p:sp>
      <p:sp>
        <p:nvSpPr>
          <p:cNvPr id="3" name="Subtítulo 2"/>
          <p:cNvSpPr>
            <a:spLocks noGrp="1"/>
          </p:cNvSpPr>
          <p:nvPr>
            <p:ph type="subTitle" idx="1"/>
          </p:nvPr>
        </p:nvSpPr>
        <p:spPr/>
        <p:txBody>
          <a:bodyPr/>
          <a:lstStyle/>
          <a:p>
            <a:r>
              <a:rPr lang="es-MX" dirty="0" smtClean="0"/>
              <a:t>Ok, </a:t>
            </a:r>
            <a:r>
              <a:rPr lang="es-MX" dirty="0" err="1" smtClean="0"/>
              <a:t>we</a:t>
            </a:r>
            <a:r>
              <a:rPr lang="es-MX" dirty="0" smtClean="0"/>
              <a:t> </a:t>
            </a:r>
            <a:r>
              <a:rPr lang="es-MX" dirty="0" err="1" smtClean="0"/>
              <a:t>already</a:t>
            </a:r>
            <a:r>
              <a:rPr lang="es-MX" dirty="0" smtClean="0"/>
              <a:t> </a:t>
            </a:r>
            <a:r>
              <a:rPr lang="es-MX" dirty="0" err="1" smtClean="0"/>
              <a:t>know</a:t>
            </a:r>
            <a:r>
              <a:rPr lang="es-MX" dirty="0" smtClean="0"/>
              <a:t> </a:t>
            </a:r>
            <a:r>
              <a:rPr lang="es-MX" dirty="0" err="1" smtClean="0"/>
              <a:t>what’s</a:t>
            </a:r>
            <a:r>
              <a:rPr lang="es-MX" dirty="0" smtClean="0"/>
              <a:t> happening in </a:t>
            </a:r>
            <a:r>
              <a:rPr lang="es-MX" dirty="0" err="1" smtClean="0"/>
              <a:t>terms</a:t>
            </a:r>
            <a:r>
              <a:rPr lang="es-MX" dirty="0" smtClean="0"/>
              <a:t> of </a:t>
            </a:r>
            <a:r>
              <a:rPr lang="es-MX" dirty="0" err="1" smtClean="0"/>
              <a:t>our</a:t>
            </a:r>
            <a:r>
              <a:rPr lang="es-MX" dirty="0" smtClean="0"/>
              <a:t> d’, </a:t>
            </a:r>
            <a:r>
              <a:rPr lang="es-MX" dirty="0" err="1" smtClean="0"/>
              <a:t>but</a:t>
            </a:r>
            <a:r>
              <a:rPr lang="es-MX" dirty="0" smtClean="0"/>
              <a:t>, </a:t>
            </a:r>
            <a:r>
              <a:rPr lang="es-MX" dirty="0" err="1" smtClean="0"/>
              <a:t>is</a:t>
            </a:r>
            <a:r>
              <a:rPr lang="es-MX" dirty="0" smtClean="0"/>
              <a:t> </a:t>
            </a:r>
            <a:r>
              <a:rPr lang="es-MX" dirty="0" err="1" smtClean="0"/>
              <a:t>there</a:t>
            </a:r>
            <a:r>
              <a:rPr lang="es-MX" dirty="0" smtClean="0"/>
              <a:t> </a:t>
            </a:r>
            <a:r>
              <a:rPr lang="es-MX" dirty="0" err="1" smtClean="0"/>
              <a:t>any</a:t>
            </a:r>
            <a:r>
              <a:rPr lang="es-MX" dirty="0" smtClean="0"/>
              <a:t> </a:t>
            </a:r>
            <a:r>
              <a:rPr lang="es-MX" dirty="0" err="1" smtClean="0"/>
              <a:t>good</a:t>
            </a:r>
            <a:r>
              <a:rPr lang="es-MX" dirty="0" smtClean="0"/>
              <a:t> </a:t>
            </a:r>
            <a:r>
              <a:rPr lang="es-MX" dirty="0" err="1" smtClean="0"/>
              <a:t>reason</a:t>
            </a:r>
            <a:r>
              <a:rPr lang="es-MX" dirty="0"/>
              <a:t> </a:t>
            </a:r>
            <a:r>
              <a:rPr lang="es-MX" dirty="0" err="1" smtClean="0"/>
              <a:t>not</a:t>
            </a:r>
            <a:r>
              <a:rPr lang="es-MX" dirty="0" smtClean="0"/>
              <a:t> </a:t>
            </a:r>
            <a:r>
              <a:rPr lang="es-MX" dirty="0" err="1" smtClean="0"/>
              <a:t>to</a:t>
            </a:r>
            <a:r>
              <a:rPr lang="es-MX" dirty="0" smtClean="0"/>
              <a:t> look </a:t>
            </a:r>
            <a:r>
              <a:rPr lang="es-MX" dirty="0" err="1" smtClean="0"/>
              <a:t>into</a:t>
            </a:r>
            <a:r>
              <a:rPr lang="es-MX" dirty="0" smtClean="0"/>
              <a:t> c </a:t>
            </a:r>
            <a:r>
              <a:rPr lang="es-MX" dirty="0" err="1" smtClean="0"/>
              <a:t>estimates</a:t>
            </a:r>
            <a:r>
              <a:rPr lang="es-MX" dirty="0" smtClean="0"/>
              <a:t> as </a:t>
            </a:r>
            <a:r>
              <a:rPr lang="es-MX" dirty="0" err="1" smtClean="0"/>
              <a:t>well</a:t>
            </a:r>
            <a:r>
              <a:rPr lang="es-MX" dirty="0"/>
              <a:t>?</a:t>
            </a:r>
          </a:p>
        </p:txBody>
      </p:sp>
    </p:spTree>
    <p:extLst>
      <p:ext uri="{BB962C8B-B14F-4D97-AF65-F5344CB8AC3E}">
        <p14:creationId xmlns:p14="http://schemas.microsoft.com/office/powerpoint/2010/main" val="15858672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a:p>
        </p:txBody>
      </p:sp>
      <p:pic>
        <p:nvPicPr>
          <p:cNvPr id="8" name="Imagen 7"/>
          <p:cNvPicPr>
            <a:picLocks noChangeAspect="1"/>
          </p:cNvPicPr>
          <p:nvPr/>
        </p:nvPicPr>
        <p:blipFill>
          <a:blip r:embed="rId2"/>
          <a:stretch>
            <a:fillRect/>
          </a:stretch>
        </p:blipFill>
        <p:spPr>
          <a:xfrm>
            <a:off x="2218266" y="206850"/>
            <a:ext cx="8637097" cy="6444299"/>
          </a:xfrm>
          <a:prstGeom prst="rect">
            <a:avLst/>
          </a:prstGeom>
        </p:spPr>
      </p:pic>
    </p:spTree>
    <p:extLst>
      <p:ext uri="{BB962C8B-B14F-4D97-AF65-F5344CB8AC3E}">
        <p14:creationId xmlns:p14="http://schemas.microsoft.com/office/powerpoint/2010/main" val="20316898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a:xfrm>
            <a:off x="838200" y="365125"/>
            <a:ext cx="3609109" cy="1325563"/>
          </a:xfrm>
        </p:spPr>
        <p:txBody>
          <a:bodyPr/>
          <a:lstStyle/>
          <a:p>
            <a:r>
              <a:rPr lang="es-ES" dirty="0" err="1" smtClean="0"/>
              <a:t>Plot</a:t>
            </a:r>
            <a:r>
              <a:rPr lang="es-ES" dirty="0" smtClean="0"/>
              <a:t> 1</a:t>
            </a:r>
            <a:endParaRPr lang="es-MX" dirty="0"/>
          </a:p>
        </p:txBody>
      </p:sp>
      <p:sp>
        <p:nvSpPr>
          <p:cNvPr id="3" name="Marcador de contenido 2"/>
          <p:cNvSpPr>
            <a:spLocks noGrp="1"/>
          </p:cNvSpPr>
          <p:nvPr>
            <p:ph idx="1"/>
          </p:nvPr>
        </p:nvSpPr>
        <p:spPr>
          <a:xfrm>
            <a:off x="509155" y="1825625"/>
            <a:ext cx="4249881" cy="4351338"/>
          </a:xfrm>
        </p:spPr>
        <p:txBody>
          <a:bodyPr>
            <a:normAutofit lnSpcReduction="10000"/>
          </a:bodyPr>
          <a:lstStyle/>
          <a:p>
            <a:pPr marL="0" indent="0">
              <a:buNone/>
            </a:pPr>
            <a:r>
              <a:rPr lang="es-ES" dirty="0" err="1" smtClean="0"/>
              <a:t>It</a:t>
            </a:r>
            <a:r>
              <a:rPr lang="es-ES" dirty="0" smtClean="0"/>
              <a:t> </a:t>
            </a:r>
            <a:r>
              <a:rPr lang="es-ES" dirty="0" err="1" smtClean="0"/>
              <a:t>is</a:t>
            </a:r>
            <a:r>
              <a:rPr lang="es-ES" dirty="0" smtClean="0"/>
              <a:t> </a:t>
            </a:r>
            <a:r>
              <a:rPr lang="es-ES" dirty="0" err="1" smtClean="0"/>
              <a:t>interesting</a:t>
            </a:r>
            <a:r>
              <a:rPr lang="es-ES" dirty="0" smtClean="0"/>
              <a:t> </a:t>
            </a:r>
            <a:r>
              <a:rPr lang="es-ES" dirty="0" err="1" smtClean="0"/>
              <a:t>to</a:t>
            </a:r>
            <a:r>
              <a:rPr lang="es-ES" dirty="0" smtClean="0"/>
              <a:t> note </a:t>
            </a:r>
            <a:r>
              <a:rPr lang="es-ES" dirty="0" err="1" smtClean="0"/>
              <a:t>that</a:t>
            </a:r>
            <a:r>
              <a:rPr lang="es-ES" dirty="0" smtClean="0"/>
              <a:t> </a:t>
            </a:r>
            <a:r>
              <a:rPr lang="es-ES" b="1" dirty="0" err="1" smtClean="0"/>
              <a:t>for</a:t>
            </a:r>
            <a:r>
              <a:rPr lang="es-ES" b="1" dirty="0" smtClean="0"/>
              <a:t> </a:t>
            </a:r>
            <a:r>
              <a:rPr lang="es-ES" b="1" dirty="0" err="1" smtClean="0"/>
              <a:t>Experiment</a:t>
            </a:r>
            <a:r>
              <a:rPr lang="es-ES" b="1" dirty="0" smtClean="0"/>
              <a:t> No. 1, </a:t>
            </a:r>
            <a:r>
              <a:rPr lang="es-ES" dirty="0" smtClean="0"/>
              <a:t>yes, </a:t>
            </a:r>
            <a:r>
              <a:rPr lang="es-ES" dirty="0" err="1" smtClean="0"/>
              <a:t>some</a:t>
            </a:r>
            <a:r>
              <a:rPr lang="es-ES" dirty="0" smtClean="0"/>
              <a:t> </a:t>
            </a:r>
            <a:r>
              <a:rPr lang="es-ES" dirty="0" err="1" smtClean="0"/>
              <a:t>differences</a:t>
            </a:r>
            <a:r>
              <a:rPr lang="es-ES" dirty="0" smtClean="0"/>
              <a:t> are </a:t>
            </a:r>
            <a:r>
              <a:rPr lang="es-ES" dirty="0" err="1" smtClean="0"/>
              <a:t>found</a:t>
            </a:r>
            <a:r>
              <a:rPr lang="es-ES" dirty="0" smtClean="0"/>
              <a:t> in </a:t>
            </a:r>
            <a:r>
              <a:rPr lang="es-ES" dirty="0" err="1" smtClean="0"/>
              <a:t>terms</a:t>
            </a:r>
            <a:r>
              <a:rPr lang="es-ES" dirty="0" smtClean="0"/>
              <a:t> of </a:t>
            </a:r>
            <a:r>
              <a:rPr lang="es-ES" dirty="0" err="1" smtClean="0"/>
              <a:t>the</a:t>
            </a:r>
            <a:r>
              <a:rPr lang="es-ES" dirty="0" smtClean="0"/>
              <a:t> mean d’ </a:t>
            </a:r>
            <a:r>
              <a:rPr lang="es-ES" dirty="0" err="1" smtClean="0"/>
              <a:t>estimations</a:t>
            </a:r>
            <a:r>
              <a:rPr lang="es-ES" dirty="0" smtClean="0"/>
              <a:t> </a:t>
            </a:r>
            <a:r>
              <a:rPr lang="es-ES" dirty="0" err="1" smtClean="0"/>
              <a:t>for</a:t>
            </a:r>
            <a:r>
              <a:rPr lang="es-ES" dirty="0" smtClean="0"/>
              <a:t> </a:t>
            </a:r>
            <a:r>
              <a:rPr lang="es-ES" dirty="0" err="1" smtClean="0"/>
              <a:t>each</a:t>
            </a:r>
            <a:r>
              <a:rPr lang="es-ES" dirty="0" smtClean="0"/>
              <a:t> </a:t>
            </a:r>
            <a:r>
              <a:rPr lang="es-ES" dirty="0" err="1" smtClean="0"/>
              <a:t>class</a:t>
            </a:r>
            <a:r>
              <a:rPr lang="es-ES" dirty="0" smtClean="0"/>
              <a:t> of </a:t>
            </a:r>
            <a:r>
              <a:rPr lang="es-ES" dirty="0" err="1" smtClean="0"/>
              <a:t>stimuli</a:t>
            </a:r>
            <a:r>
              <a:rPr lang="es-ES" dirty="0" smtClean="0"/>
              <a:t>, </a:t>
            </a:r>
            <a:r>
              <a:rPr lang="es-ES" dirty="0" err="1" smtClean="0"/>
              <a:t>but</a:t>
            </a:r>
            <a:r>
              <a:rPr lang="es-ES" dirty="0" smtClean="0"/>
              <a:t> </a:t>
            </a:r>
            <a:r>
              <a:rPr lang="es-ES" dirty="0" err="1" smtClean="0"/>
              <a:t>this</a:t>
            </a:r>
            <a:r>
              <a:rPr lang="es-ES" dirty="0" smtClean="0"/>
              <a:t> </a:t>
            </a:r>
            <a:r>
              <a:rPr lang="es-ES" dirty="0" err="1" smtClean="0"/>
              <a:t>doesn’t</a:t>
            </a:r>
            <a:r>
              <a:rPr lang="es-ES" dirty="0" smtClean="0"/>
              <a:t> </a:t>
            </a:r>
            <a:r>
              <a:rPr lang="es-ES" dirty="0" err="1" smtClean="0"/>
              <a:t>happen</a:t>
            </a:r>
            <a:r>
              <a:rPr lang="es-ES" dirty="0" smtClean="0"/>
              <a:t> </a:t>
            </a:r>
            <a:r>
              <a:rPr lang="es-ES" dirty="0" err="1" smtClean="0"/>
              <a:t>for</a:t>
            </a:r>
            <a:r>
              <a:rPr lang="es-ES" dirty="0" smtClean="0"/>
              <a:t> C, </a:t>
            </a:r>
            <a:r>
              <a:rPr lang="es-ES" dirty="0" err="1" smtClean="0"/>
              <a:t>which</a:t>
            </a:r>
            <a:r>
              <a:rPr lang="es-ES" dirty="0" smtClean="0"/>
              <a:t> </a:t>
            </a:r>
            <a:r>
              <a:rPr lang="es-ES" dirty="0" err="1" smtClean="0"/>
              <a:t>according</a:t>
            </a:r>
            <a:r>
              <a:rPr lang="es-ES" dirty="0" smtClean="0"/>
              <a:t> </a:t>
            </a:r>
            <a:r>
              <a:rPr lang="es-ES" dirty="0" err="1" smtClean="0"/>
              <a:t>to</a:t>
            </a:r>
            <a:r>
              <a:rPr lang="es-ES" dirty="0" smtClean="0"/>
              <a:t> </a:t>
            </a:r>
            <a:r>
              <a:rPr lang="es-ES" dirty="0" err="1" smtClean="0"/>
              <a:t>the</a:t>
            </a:r>
            <a:r>
              <a:rPr lang="es-ES" dirty="0" smtClean="0"/>
              <a:t> </a:t>
            </a:r>
            <a:r>
              <a:rPr lang="es-ES" dirty="0" err="1" smtClean="0"/>
              <a:t>proposed</a:t>
            </a:r>
            <a:r>
              <a:rPr lang="es-ES" dirty="0" smtClean="0"/>
              <a:t> </a:t>
            </a:r>
            <a:r>
              <a:rPr lang="es-ES" dirty="0" err="1" smtClean="0"/>
              <a:t>hierarchical</a:t>
            </a:r>
            <a:r>
              <a:rPr lang="es-ES" dirty="0" smtClean="0"/>
              <a:t> </a:t>
            </a:r>
            <a:r>
              <a:rPr lang="es-ES" dirty="0" err="1" smtClean="0"/>
              <a:t>model</a:t>
            </a:r>
            <a:r>
              <a:rPr lang="es-ES" dirty="0" smtClean="0"/>
              <a:t> </a:t>
            </a:r>
            <a:r>
              <a:rPr lang="es-ES" dirty="0" err="1" smtClean="0"/>
              <a:t>could</a:t>
            </a:r>
            <a:r>
              <a:rPr lang="es-ES" dirty="0" smtClean="0"/>
              <a:t> be </a:t>
            </a:r>
            <a:r>
              <a:rPr lang="es-ES" dirty="0" err="1" smtClean="0"/>
              <a:t>described</a:t>
            </a:r>
            <a:r>
              <a:rPr lang="es-ES" dirty="0" smtClean="0"/>
              <a:t> </a:t>
            </a:r>
            <a:r>
              <a:rPr lang="es-ES" dirty="0" err="1" smtClean="0"/>
              <a:t>by</a:t>
            </a:r>
            <a:r>
              <a:rPr lang="es-ES" dirty="0" smtClean="0"/>
              <a:t> </a:t>
            </a:r>
            <a:r>
              <a:rPr lang="es-ES" dirty="0" err="1" smtClean="0"/>
              <a:t>the</a:t>
            </a:r>
            <a:r>
              <a:rPr lang="es-ES" dirty="0" smtClean="0"/>
              <a:t> </a:t>
            </a:r>
            <a:r>
              <a:rPr lang="es-ES" dirty="0" err="1" smtClean="0"/>
              <a:t>same</a:t>
            </a:r>
            <a:r>
              <a:rPr lang="es-ES" dirty="0" smtClean="0"/>
              <a:t> mean </a:t>
            </a:r>
            <a:r>
              <a:rPr lang="es-ES" dirty="0" err="1" smtClean="0"/>
              <a:t>value</a:t>
            </a:r>
            <a:r>
              <a:rPr lang="es-ES" dirty="0" smtClean="0"/>
              <a:t> </a:t>
            </a:r>
            <a:r>
              <a:rPr lang="es-ES" dirty="0" err="1" smtClean="0"/>
              <a:t>for</a:t>
            </a:r>
            <a:r>
              <a:rPr lang="es-ES" dirty="0" smtClean="0"/>
              <a:t> </a:t>
            </a:r>
            <a:r>
              <a:rPr lang="es-ES" dirty="0" err="1" smtClean="0"/>
              <a:t>both</a:t>
            </a:r>
            <a:r>
              <a:rPr lang="es-ES" dirty="0" smtClean="0"/>
              <a:t> </a:t>
            </a:r>
            <a:r>
              <a:rPr lang="es-ES" dirty="0" err="1" smtClean="0"/>
              <a:t>classes</a:t>
            </a:r>
            <a:r>
              <a:rPr lang="es-ES" dirty="0" smtClean="0"/>
              <a:t> of </a:t>
            </a:r>
            <a:r>
              <a:rPr lang="es-ES" dirty="0" err="1" smtClean="0"/>
              <a:t>stimuli</a:t>
            </a:r>
            <a:r>
              <a:rPr lang="es-ES" dirty="0" smtClean="0"/>
              <a:t>.</a:t>
            </a:r>
            <a:endParaRPr lang="es-MX" dirty="0"/>
          </a:p>
        </p:txBody>
      </p:sp>
      <p:pic>
        <p:nvPicPr>
          <p:cNvPr id="8" name="Imagen 7"/>
          <p:cNvPicPr>
            <a:picLocks noChangeAspect="1"/>
          </p:cNvPicPr>
          <p:nvPr/>
        </p:nvPicPr>
        <p:blipFill>
          <a:blip r:embed="rId2"/>
          <a:stretch>
            <a:fillRect/>
          </a:stretch>
        </p:blipFill>
        <p:spPr>
          <a:xfrm>
            <a:off x="4955023" y="711303"/>
            <a:ext cx="7236977" cy="5435392"/>
          </a:xfrm>
          <a:prstGeom prst="rect">
            <a:avLst/>
          </a:prstGeom>
        </p:spPr>
      </p:pic>
    </p:spTree>
    <p:extLst>
      <p:ext uri="{BB962C8B-B14F-4D97-AF65-F5344CB8AC3E}">
        <p14:creationId xmlns:p14="http://schemas.microsoft.com/office/powerpoint/2010/main" val="3861177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a:stretch>
            <a:fillRect/>
          </a:stretch>
        </p:blipFill>
        <p:spPr>
          <a:xfrm>
            <a:off x="5188480" y="818063"/>
            <a:ext cx="7003520" cy="5221872"/>
          </a:xfrm>
          <a:prstGeom prst="rect">
            <a:avLst/>
          </a:prstGeom>
        </p:spPr>
      </p:pic>
      <p:sp>
        <p:nvSpPr>
          <p:cNvPr id="8" name="Título 1"/>
          <p:cNvSpPr>
            <a:spLocks noGrp="1"/>
          </p:cNvSpPr>
          <p:nvPr>
            <p:ph type="title"/>
          </p:nvPr>
        </p:nvSpPr>
        <p:spPr>
          <a:xfrm>
            <a:off x="838200" y="365125"/>
            <a:ext cx="3609109" cy="1325563"/>
          </a:xfrm>
        </p:spPr>
        <p:txBody>
          <a:bodyPr/>
          <a:lstStyle/>
          <a:p>
            <a:r>
              <a:rPr lang="es-ES" dirty="0" err="1" smtClean="0"/>
              <a:t>Plot</a:t>
            </a:r>
            <a:r>
              <a:rPr lang="es-ES" dirty="0" smtClean="0"/>
              <a:t> 1</a:t>
            </a:r>
            <a:endParaRPr lang="es-MX" dirty="0"/>
          </a:p>
        </p:txBody>
      </p:sp>
      <p:sp>
        <p:nvSpPr>
          <p:cNvPr id="10" name="Marcador de contenido 2"/>
          <p:cNvSpPr>
            <a:spLocks noGrp="1"/>
          </p:cNvSpPr>
          <p:nvPr>
            <p:ph idx="1"/>
          </p:nvPr>
        </p:nvSpPr>
        <p:spPr>
          <a:xfrm>
            <a:off x="509155" y="1825625"/>
            <a:ext cx="4249881" cy="4351338"/>
          </a:xfrm>
        </p:spPr>
        <p:txBody>
          <a:bodyPr>
            <a:normAutofit/>
          </a:bodyPr>
          <a:lstStyle/>
          <a:p>
            <a:pPr marL="0" indent="0">
              <a:buNone/>
            </a:pPr>
            <a:r>
              <a:rPr lang="es-ES" dirty="0" err="1" smtClean="0"/>
              <a:t>Even</a:t>
            </a:r>
            <a:r>
              <a:rPr lang="es-ES" dirty="0" smtClean="0"/>
              <a:t> more </a:t>
            </a:r>
            <a:r>
              <a:rPr lang="es-ES" dirty="0" err="1" smtClean="0"/>
              <a:t>interesting</a:t>
            </a:r>
            <a:r>
              <a:rPr lang="es-ES" dirty="0" smtClean="0"/>
              <a:t> </a:t>
            </a:r>
            <a:r>
              <a:rPr lang="es-ES" dirty="0" err="1" smtClean="0"/>
              <a:t>should</a:t>
            </a:r>
            <a:r>
              <a:rPr lang="es-ES" dirty="0" smtClean="0"/>
              <a:t> be </a:t>
            </a:r>
            <a:r>
              <a:rPr lang="es-ES" dirty="0" err="1" smtClean="0"/>
              <a:t>the</a:t>
            </a:r>
            <a:r>
              <a:rPr lang="es-ES" dirty="0" smtClean="0"/>
              <a:t> </a:t>
            </a:r>
            <a:r>
              <a:rPr lang="es-ES" dirty="0" err="1" smtClean="0"/>
              <a:t>fact</a:t>
            </a:r>
            <a:r>
              <a:rPr lang="es-ES" dirty="0" smtClean="0"/>
              <a:t> </a:t>
            </a:r>
            <a:r>
              <a:rPr lang="es-ES" dirty="0" err="1" smtClean="0"/>
              <a:t>that</a:t>
            </a:r>
            <a:r>
              <a:rPr lang="es-ES" dirty="0" smtClean="0"/>
              <a:t> </a:t>
            </a:r>
            <a:r>
              <a:rPr lang="es-ES" dirty="0" err="1" smtClean="0"/>
              <a:t>this</a:t>
            </a:r>
            <a:r>
              <a:rPr lang="es-ES" dirty="0" smtClean="0"/>
              <a:t> </a:t>
            </a:r>
            <a:r>
              <a:rPr lang="es-ES" dirty="0" err="1" smtClean="0"/>
              <a:t>doesn’t</a:t>
            </a:r>
            <a:r>
              <a:rPr lang="es-ES" dirty="0" smtClean="0"/>
              <a:t> </a:t>
            </a:r>
            <a:r>
              <a:rPr lang="es-ES" dirty="0" err="1" smtClean="0"/>
              <a:t>hold</a:t>
            </a:r>
            <a:r>
              <a:rPr lang="es-ES" dirty="0" smtClean="0"/>
              <a:t> up </a:t>
            </a:r>
            <a:r>
              <a:rPr lang="es-ES" b="1" dirty="0" err="1" smtClean="0"/>
              <a:t>for</a:t>
            </a:r>
            <a:r>
              <a:rPr lang="es-ES" b="1" dirty="0" smtClean="0"/>
              <a:t> </a:t>
            </a:r>
            <a:r>
              <a:rPr lang="es-ES" b="1" dirty="0" err="1" smtClean="0"/>
              <a:t>Experiment</a:t>
            </a:r>
            <a:r>
              <a:rPr lang="es-ES" b="1" dirty="0" smtClean="0"/>
              <a:t> No. 2, </a:t>
            </a:r>
            <a:r>
              <a:rPr lang="es-ES" dirty="0" err="1" smtClean="0"/>
              <a:t>where</a:t>
            </a:r>
            <a:r>
              <a:rPr lang="es-ES" dirty="0" smtClean="0"/>
              <a:t> </a:t>
            </a:r>
            <a:r>
              <a:rPr lang="es-ES" dirty="0" err="1" smtClean="0"/>
              <a:t>differences</a:t>
            </a:r>
            <a:r>
              <a:rPr lang="es-ES" dirty="0" smtClean="0"/>
              <a:t> </a:t>
            </a:r>
            <a:r>
              <a:rPr lang="es-ES" dirty="0" err="1" smtClean="0"/>
              <a:t>between</a:t>
            </a:r>
            <a:r>
              <a:rPr lang="es-ES" dirty="0" smtClean="0"/>
              <a:t> </a:t>
            </a:r>
            <a:r>
              <a:rPr lang="es-ES" dirty="0" err="1" smtClean="0"/>
              <a:t>classes</a:t>
            </a:r>
            <a:r>
              <a:rPr lang="es-ES" dirty="0" smtClean="0"/>
              <a:t> of </a:t>
            </a:r>
            <a:r>
              <a:rPr lang="es-ES" dirty="0" err="1" smtClean="0"/>
              <a:t>stimuli</a:t>
            </a:r>
            <a:r>
              <a:rPr lang="es-ES" dirty="0" smtClean="0"/>
              <a:t> are </a:t>
            </a:r>
            <a:r>
              <a:rPr lang="es-ES" dirty="0" err="1" smtClean="0"/>
              <a:t>observed</a:t>
            </a:r>
            <a:r>
              <a:rPr lang="es-ES" dirty="0" smtClean="0"/>
              <a:t> </a:t>
            </a:r>
            <a:r>
              <a:rPr lang="es-ES" dirty="0" err="1" smtClean="0"/>
              <a:t>both</a:t>
            </a:r>
            <a:r>
              <a:rPr lang="es-ES" dirty="0" smtClean="0"/>
              <a:t> </a:t>
            </a:r>
            <a:r>
              <a:rPr lang="es-ES" dirty="0" err="1" smtClean="0"/>
              <a:t>for</a:t>
            </a:r>
            <a:r>
              <a:rPr lang="es-ES" dirty="0" smtClean="0"/>
              <a:t> d’ and C.</a:t>
            </a:r>
            <a:endParaRPr lang="es-MX" dirty="0"/>
          </a:p>
        </p:txBody>
      </p:sp>
    </p:spTree>
    <p:extLst>
      <p:ext uri="{BB962C8B-B14F-4D97-AF65-F5344CB8AC3E}">
        <p14:creationId xmlns:p14="http://schemas.microsoft.com/office/powerpoint/2010/main" val="15259134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normAutofit/>
          </a:bodyPr>
          <a:lstStyle/>
          <a:p>
            <a:r>
              <a:rPr lang="es-MX" dirty="0" smtClean="0"/>
              <a:t>4. </a:t>
            </a:r>
            <a:r>
              <a:rPr lang="es-MX" dirty="0" err="1" smtClean="0"/>
              <a:t>Step</a:t>
            </a:r>
            <a:r>
              <a:rPr lang="es-MX" dirty="0" smtClean="0"/>
              <a:t> </a:t>
            </a:r>
            <a:r>
              <a:rPr lang="es-MX" dirty="0" err="1" smtClean="0"/>
              <a:t>change</a:t>
            </a:r>
            <a:r>
              <a:rPr lang="es-MX" dirty="0" smtClean="0"/>
              <a:t> </a:t>
            </a:r>
            <a:r>
              <a:rPr lang="es-MX" dirty="0" err="1" smtClean="0"/>
              <a:t>point</a:t>
            </a:r>
            <a:r>
              <a:rPr lang="es-MX" dirty="0" smtClean="0"/>
              <a:t> </a:t>
            </a:r>
            <a:r>
              <a:rPr lang="es-MX" dirty="0" err="1" smtClean="0"/>
              <a:t>modeling</a:t>
            </a:r>
            <a:endParaRPr lang="es-MX" dirty="0"/>
          </a:p>
        </p:txBody>
      </p:sp>
      <p:sp>
        <p:nvSpPr>
          <p:cNvPr id="3" name="Subtítulo 2"/>
          <p:cNvSpPr>
            <a:spLocks noGrp="1"/>
          </p:cNvSpPr>
          <p:nvPr>
            <p:ph type="subTitle" idx="1"/>
          </p:nvPr>
        </p:nvSpPr>
        <p:spPr/>
        <p:txBody>
          <a:bodyPr/>
          <a:lstStyle/>
          <a:p>
            <a:r>
              <a:rPr lang="es-MX" dirty="0" smtClean="0"/>
              <a:t>Do </a:t>
            </a:r>
            <a:r>
              <a:rPr lang="es-MX" dirty="0" err="1" smtClean="0"/>
              <a:t>participants</a:t>
            </a:r>
            <a:r>
              <a:rPr lang="es-MX" dirty="0" smtClean="0"/>
              <a:t> </a:t>
            </a:r>
            <a:r>
              <a:rPr lang="es-MX" dirty="0" err="1" smtClean="0"/>
              <a:t>face</a:t>
            </a:r>
            <a:r>
              <a:rPr lang="es-MX" dirty="0" smtClean="0"/>
              <a:t> </a:t>
            </a:r>
            <a:r>
              <a:rPr lang="es-MX" dirty="0" err="1" smtClean="0"/>
              <a:t>changes</a:t>
            </a:r>
            <a:r>
              <a:rPr lang="es-MX" dirty="0" smtClean="0"/>
              <a:t> in D’ </a:t>
            </a:r>
            <a:r>
              <a:rPr lang="es-MX" dirty="0" err="1" smtClean="0"/>
              <a:t>or</a:t>
            </a:r>
            <a:r>
              <a:rPr lang="es-MX" dirty="0" smtClean="0"/>
              <a:t> C </a:t>
            </a:r>
            <a:r>
              <a:rPr lang="es-MX" dirty="0" err="1" smtClean="0"/>
              <a:t>across</a:t>
            </a:r>
            <a:r>
              <a:rPr lang="es-MX" dirty="0" smtClean="0"/>
              <a:t> </a:t>
            </a:r>
            <a:r>
              <a:rPr lang="es-MX" dirty="0" err="1" smtClean="0"/>
              <a:t>trials</a:t>
            </a:r>
            <a:r>
              <a:rPr lang="es-MX" dirty="0" smtClean="0"/>
              <a:t>?</a:t>
            </a:r>
            <a:endParaRPr lang="es-MX" dirty="0"/>
          </a:p>
        </p:txBody>
      </p:sp>
      <p:sp>
        <p:nvSpPr>
          <p:cNvPr id="6" name="Rectángulo 5"/>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Tree>
    <p:extLst>
      <p:ext uri="{BB962C8B-B14F-4D97-AF65-F5344CB8AC3E}">
        <p14:creationId xmlns:p14="http://schemas.microsoft.com/office/powerpoint/2010/main" val="19184788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normAutofit/>
          </a:bodyPr>
          <a:lstStyle/>
          <a:p>
            <a:r>
              <a:rPr lang="es-MX" dirty="0"/>
              <a:t>5</a:t>
            </a:r>
            <a:r>
              <a:rPr lang="es-MX" dirty="0" smtClean="0"/>
              <a:t>. </a:t>
            </a:r>
            <a:r>
              <a:rPr lang="es-MX" dirty="0" err="1" smtClean="0"/>
              <a:t>Testing</a:t>
            </a:r>
            <a:r>
              <a:rPr lang="es-MX" dirty="0" smtClean="0"/>
              <a:t> </a:t>
            </a:r>
            <a:r>
              <a:rPr lang="es-MX" dirty="0" err="1" smtClean="0"/>
              <a:t>an</a:t>
            </a:r>
            <a:r>
              <a:rPr lang="es-MX" dirty="0" smtClean="0"/>
              <a:t> </a:t>
            </a:r>
            <a:r>
              <a:rPr lang="es-MX" dirty="0" err="1" smtClean="0"/>
              <a:t>Unequal</a:t>
            </a:r>
            <a:r>
              <a:rPr lang="es-MX" dirty="0" smtClean="0"/>
              <a:t> </a:t>
            </a:r>
            <a:r>
              <a:rPr lang="es-MX" dirty="0" err="1" smtClean="0"/>
              <a:t>Variance</a:t>
            </a:r>
            <a:r>
              <a:rPr lang="es-MX" dirty="0" smtClean="0"/>
              <a:t> </a:t>
            </a:r>
            <a:r>
              <a:rPr lang="es-MX" dirty="0" err="1" smtClean="0"/>
              <a:t>Model</a:t>
            </a:r>
            <a:endParaRPr lang="es-MX" dirty="0"/>
          </a:p>
        </p:txBody>
      </p:sp>
      <p:sp>
        <p:nvSpPr>
          <p:cNvPr id="3" name="Subtítulo 2"/>
          <p:cNvSpPr>
            <a:spLocks noGrp="1"/>
          </p:cNvSpPr>
          <p:nvPr>
            <p:ph type="subTitle" idx="1"/>
          </p:nvPr>
        </p:nvSpPr>
        <p:spPr/>
        <p:txBody>
          <a:bodyPr/>
          <a:lstStyle/>
          <a:p>
            <a:r>
              <a:rPr lang="es-MX" dirty="0" err="1" smtClean="0"/>
              <a:t>What</a:t>
            </a:r>
            <a:r>
              <a:rPr lang="es-MX" dirty="0" smtClean="0"/>
              <a:t> can be </a:t>
            </a:r>
            <a:r>
              <a:rPr lang="es-MX" dirty="0" err="1" smtClean="0"/>
              <a:t>inferred</a:t>
            </a:r>
            <a:r>
              <a:rPr lang="es-MX" dirty="0" smtClean="0"/>
              <a:t> </a:t>
            </a:r>
            <a:r>
              <a:rPr lang="es-MX" dirty="0" err="1" smtClean="0"/>
              <a:t>from</a:t>
            </a:r>
            <a:r>
              <a:rPr lang="es-MX" dirty="0" smtClean="0"/>
              <a:t> </a:t>
            </a:r>
            <a:r>
              <a:rPr lang="es-MX" dirty="0" err="1" smtClean="0"/>
              <a:t>the</a:t>
            </a:r>
            <a:r>
              <a:rPr lang="es-MX" dirty="0" smtClean="0"/>
              <a:t> </a:t>
            </a:r>
            <a:r>
              <a:rPr lang="es-MX" dirty="0" err="1" smtClean="0"/>
              <a:t>Confidence</a:t>
            </a:r>
            <a:r>
              <a:rPr lang="es-MX" dirty="0" smtClean="0"/>
              <a:t> rating data?</a:t>
            </a:r>
            <a:endParaRPr lang="es-MX" dirty="0"/>
          </a:p>
        </p:txBody>
      </p:sp>
      <p:sp>
        <p:nvSpPr>
          <p:cNvPr id="6" name="Rectángulo 5"/>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Tree>
    <p:extLst>
      <p:ext uri="{BB962C8B-B14F-4D97-AF65-F5344CB8AC3E}">
        <p14:creationId xmlns:p14="http://schemas.microsoft.com/office/powerpoint/2010/main" val="17782646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a:t>5</a:t>
            </a:r>
            <a:r>
              <a:rPr lang="es-MX" dirty="0" smtClean="0"/>
              <a:t>.1 Are </a:t>
            </a:r>
            <a:r>
              <a:rPr lang="es-MX" dirty="0" err="1" smtClean="0"/>
              <a:t>participants</a:t>
            </a:r>
            <a:r>
              <a:rPr lang="es-MX" dirty="0" smtClean="0"/>
              <a:t> </a:t>
            </a:r>
            <a:r>
              <a:rPr lang="es-MX" dirty="0" err="1" smtClean="0"/>
              <a:t>using</a:t>
            </a:r>
            <a:r>
              <a:rPr lang="es-MX" dirty="0" smtClean="0"/>
              <a:t> </a:t>
            </a:r>
            <a:r>
              <a:rPr lang="es-MX" dirty="0" err="1" smtClean="0"/>
              <a:t>all</a:t>
            </a:r>
            <a:r>
              <a:rPr lang="es-MX" dirty="0" smtClean="0"/>
              <a:t> of </a:t>
            </a:r>
            <a:r>
              <a:rPr lang="es-MX" dirty="0" err="1" smtClean="0"/>
              <a:t>the</a:t>
            </a:r>
            <a:r>
              <a:rPr lang="es-MX" dirty="0" smtClean="0"/>
              <a:t> </a:t>
            </a:r>
            <a:r>
              <a:rPr lang="es-MX" dirty="0" err="1" smtClean="0"/>
              <a:t>Confidence</a:t>
            </a:r>
            <a:r>
              <a:rPr lang="es-MX" dirty="0" smtClean="0"/>
              <a:t> Ratings ?</a:t>
            </a:r>
            <a:endParaRPr lang="es-MX" dirty="0"/>
          </a:p>
        </p:txBody>
      </p:sp>
      <p:sp>
        <p:nvSpPr>
          <p:cNvPr id="6" name="Rectángulo 5"/>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
        <p:nvSpPr>
          <p:cNvPr id="4" name="Subtítulo 3"/>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639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mtClean="0"/>
              <a:t>“Right” pays, “Wrong” costs…</a:t>
            </a:r>
            <a:endParaRPr lang="es-MX" sz="2500" i="1" dirty="0"/>
          </a:p>
        </p:txBody>
      </p:sp>
    </p:spTree>
    <p:extLst>
      <p:ext uri="{BB962C8B-B14F-4D97-AF65-F5344CB8AC3E}">
        <p14:creationId xmlns:p14="http://schemas.microsoft.com/office/powerpoint/2010/main" val="3508403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err="1" smtClean="0">
                <a:effectLst>
                  <a:outerShdw blurRad="38100" dist="38100" dir="2700000" algn="tl">
                    <a:srgbClr val="000000">
                      <a:alpha val="43137"/>
                    </a:srgbClr>
                  </a:outerShdw>
                </a:effectLst>
              </a:rPr>
              <a:t>Signal</a:t>
            </a:r>
            <a:r>
              <a:rPr lang="es-MX" b="1" dirty="0" smtClean="0">
                <a:effectLst>
                  <a:outerShdw blurRad="38100" dist="38100" dir="2700000" algn="tl">
                    <a:srgbClr val="000000">
                      <a:alpha val="43137"/>
                    </a:srgbClr>
                  </a:outerShdw>
                </a:effectLst>
              </a:rPr>
              <a:t> </a:t>
            </a:r>
            <a:r>
              <a:rPr lang="es-MX" b="1" dirty="0" err="1" smtClean="0">
                <a:effectLst>
                  <a:outerShdw blurRad="38100" dist="38100" dir="2700000" algn="tl">
                    <a:srgbClr val="000000">
                      <a:alpha val="43137"/>
                    </a:srgbClr>
                  </a:outerShdw>
                </a:effectLst>
              </a:rPr>
              <a:t>Detection</a:t>
            </a:r>
            <a:r>
              <a:rPr lang="es-MX" b="1" dirty="0" smtClean="0">
                <a:effectLst>
                  <a:outerShdw blurRad="38100" dist="38100" dir="2700000" algn="tl">
                    <a:srgbClr val="000000">
                      <a:alpha val="43137"/>
                    </a:srgbClr>
                  </a:outerShdw>
                </a:effectLst>
              </a:rPr>
              <a:t> </a:t>
            </a:r>
            <a:r>
              <a:rPr lang="es-MX" b="1" dirty="0" err="1" smtClean="0">
                <a:effectLst>
                  <a:outerShdw blurRad="38100" dist="38100" dir="2700000" algn="tl">
                    <a:srgbClr val="000000">
                      <a:alpha val="43137"/>
                    </a:srgbClr>
                  </a:outerShdw>
                </a:effectLst>
              </a:rPr>
              <a:t>Theory</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191867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err="1" smtClean="0"/>
              <a:t>The</a:t>
            </a:r>
            <a:r>
              <a:rPr lang="es-MX" b="1" dirty="0" smtClean="0"/>
              <a:t> </a:t>
            </a:r>
            <a:r>
              <a:rPr lang="es-MX" b="1" dirty="0" err="1" smtClean="0"/>
              <a:t>Mirror</a:t>
            </a:r>
            <a:r>
              <a:rPr lang="es-MX" b="1" dirty="0" smtClean="0"/>
              <a:t> </a:t>
            </a:r>
            <a:r>
              <a:rPr lang="es-MX" b="1" dirty="0" err="1" smtClean="0"/>
              <a:t>Effect</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err="1" smtClean="0">
                <a:solidFill>
                  <a:schemeClr val="tx1"/>
                </a:solidFill>
              </a:rPr>
              <a:t>It</a:t>
            </a:r>
            <a:r>
              <a:rPr lang="es-MX" sz="4000" dirty="0" smtClean="0">
                <a:solidFill>
                  <a:schemeClr val="tx1"/>
                </a:solidFill>
              </a:rPr>
              <a:t> </a:t>
            </a:r>
            <a:r>
              <a:rPr lang="es-MX" sz="4000" dirty="0" err="1" smtClean="0">
                <a:solidFill>
                  <a:schemeClr val="tx1"/>
                </a:solidFill>
              </a:rPr>
              <a:t>iw</a:t>
            </a:r>
            <a:r>
              <a:rPr lang="es-MX" sz="4000" dirty="0" smtClean="0">
                <a:solidFill>
                  <a:schemeClr val="tx1"/>
                </a:solidFill>
              </a:rPr>
              <a:t> a </a:t>
            </a:r>
            <a:r>
              <a:rPr lang="es-MX" sz="4000" dirty="0" err="1" smtClean="0">
                <a:solidFill>
                  <a:schemeClr val="tx1"/>
                </a:solidFill>
              </a:rPr>
              <a:t>well-established</a:t>
            </a:r>
            <a:r>
              <a:rPr lang="es-MX" sz="4000" dirty="0" smtClean="0">
                <a:solidFill>
                  <a:schemeClr val="tx1"/>
                </a:solidFill>
              </a:rPr>
              <a:t> </a:t>
            </a:r>
            <a:r>
              <a:rPr lang="es-MX" sz="4000" b="1" dirty="0" err="1" smtClean="0">
                <a:solidFill>
                  <a:schemeClr val="tx1"/>
                </a:solidFill>
                <a:effectLst>
                  <a:outerShdw blurRad="38100" dist="38100" dir="2700000" algn="tl">
                    <a:srgbClr val="000000">
                      <a:alpha val="43137"/>
                    </a:srgbClr>
                  </a:outerShdw>
                </a:effectLst>
              </a:rPr>
              <a:t>pattern</a:t>
            </a:r>
            <a:r>
              <a:rPr lang="es-MX" sz="4000" b="1" dirty="0" smtClean="0">
                <a:solidFill>
                  <a:schemeClr val="tx1"/>
                </a:solidFill>
                <a:effectLst>
                  <a:outerShdw blurRad="38100" dist="38100" dir="2700000" algn="tl">
                    <a:srgbClr val="000000">
                      <a:alpha val="43137"/>
                    </a:srgbClr>
                  </a:outerShdw>
                </a:effectLst>
              </a:rPr>
              <a:t> of responses </a:t>
            </a:r>
            <a:r>
              <a:rPr lang="es-MX" sz="4000" dirty="0" err="1" smtClean="0">
                <a:solidFill>
                  <a:schemeClr val="tx1"/>
                </a:solidFill>
              </a:rPr>
              <a:t>reported</a:t>
            </a:r>
            <a:r>
              <a:rPr lang="es-MX" sz="4000" dirty="0" smtClean="0">
                <a:solidFill>
                  <a:schemeClr val="tx1"/>
                </a:solidFill>
              </a:rPr>
              <a:t> in </a:t>
            </a:r>
            <a:r>
              <a:rPr lang="es-MX" sz="4000" dirty="0" err="1" smtClean="0">
                <a:solidFill>
                  <a:schemeClr val="tx1"/>
                </a:solidFill>
              </a:rPr>
              <a:t>Recognition</a:t>
            </a:r>
            <a:r>
              <a:rPr lang="es-MX" sz="4000" dirty="0" smtClean="0">
                <a:solidFill>
                  <a:schemeClr val="tx1"/>
                </a:solidFill>
              </a:rPr>
              <a:t> </a:t>
            </a:r>
            <a:r>
              <a:rPr lang="es-MX" sz="4000" dirty="0" err="1" smtClean="0">
                <a:solidFill>
                  <a:schemeClr val="tx1"/>
                </a:solidFill>
              </a:rPr>
              <a:t>Memory</a:t>
            </a:r>
            <a:r>
              <a:rPr lang="es-MX" sz="4000" dirty="0" smtClean="0">
                <a:solidFill>
                  <a:schemeClr val="tx1"/>
                </a:solidFill>
              </a:rPr>
              <a:t> </a:t>
            </a:r>
            <a:r>
              <a:rPr lang="es-MX" sz="4000" dirty="0" err="1" smtClean="0">
                <a:solidFill>
                  <a:schemeClr val="tx1"/>
                </a:solidFill>
              </a:rPr>
              <a:t>studies</a:t>
            </a:r>
            <a:r>
              <a:rPr lang="es-MX" sz="4000" dirty="0" smtClean="0">
                <a:solidFill>
                  <a:schemeClr val="tx1"/>
                </a:solidFill>
              </a:rPr>
              <a:t> </a:t>
            </a:r>
            <a:r>
              <a:rPr lang="es-MX" sz="4000" dirty="0" err="1" smtClean="0">
                <a:solidFill>
                  <a:schemeClr val="tx1"/>
                </a:solidFill>
              </a:rPr>
              <a:t>where</a:t>
            </a:r>
            <a:r>
              <a:rPr lang="es-MX" sz="4000" dirty="0" smtClean="0">
                <a:solidFill>
                  <a:schemeClr val="tx1"/>
                </a:solidFill>
              </a:rPr>
              <a:t> </a:t>
            </a:r>
            <a:r>
              <a:rPr lang="es-MX" sz="4000" b="1" dirty="0" err="1" smtClean="0">
                <a:solidFill>
                  <a:schemeClr val="tx1"/>
                </a:solidFill>
                <a:effectLst>
                  <a:outerShdw blurRad="38100" dist="38100" dir="2700000" algn="tl">
                    <a:srgbClr val="000000">
                      <a:alpha val="43137"/>
                    </a:srgbClr>
                  </a:outerShdw>
                </a:effectLst>
              </a:rPr>
              <a:t>signal</a:t>
            </a:r>
            <a:r>
              <a:rPr lang="es-MX" sz="4000" b="1" dirty="0" smtClean="0">
                <a:solidFill>
                  <a:schemeClr val="tx1"/>
                </a:solidFill>
                <a:effectLst>
                  <a:outerShdw blurRad="38100" dist="38100" dir="2700000" algn="tl">
                    <a:srgbClr val="000000">
                      <a:alpha val="43137"/>
                    </a:srgbClr>
                  </a:outerShdw>
                </a:effectLst>
              </a:rPr>
              <a:t> </a:t>
            </a:r>
            <a:r>
              <a:rPr lang="es-MX" sz="4000" b="1" dirty="0" err="1" smtClean="0">
                <a:solidFill>
                  <a:schemeClr val="tx1"/>
                </a:solidFill>
                <a:effectLst>
                  <a:outerShdw blurRad="38100" dist="38100" dir="2700000" algn="tl">
                    <a:srgbClr val="000000">
                      <a:alpha val="43137"/>
                    </a:srgbClr>
                  </a:outerShdw>
                </a:effectLst>
              </a:rPr>
              <a:t>detection</a:t>
            </a:r>
            <a:r>
              <a:rPr lang="es-MX" sz="4000" b="1" dirty="0" smtClean="0">
                <a:solidFill>
                  <a:schemeClr val="tx1"/>
                </a:solidFill>
                <a:effectLst>
                  <a:outerShdw blurRad="38100" dist="38100" dir="2700000" algn="tl">
                    <a:srgbClr val="000000">
                      <a:alpha val="43137"/>
                    </a:srgbClr>
                  </a:outerShdw>
                </a:effectLst>
              </a:rPr>
              <a:t> </a:t>
            </a:r>
            <a:r>
              <a:rPr lang="es-MX" sz="4000" b="1" dirty="0" err="1" smtClean="0">
                <a:solidFill>
                  <a:schemeClr val="tx1"/>
                </a:solidFill>
                <a:effectLst>
                  <a:outerShdw blurRad="38100" dist="38100" dir="2700000" algn="tl">
                    <a:srgbClr val="000000">
                      <a:alpha val="43137"/>
                    </a:srgbClr>
                  </a:outerShdw>
                </a:effectLst>
              </a:rPr>
              <a:t>theory</a:t>
            </a:r>
            <a:r>
              <a:rPr lang="es-MX" sz="4000" b="1" dirty="0" smtClean="0">
                <a:solidFill>
                  <a:schemeClr val="tx1"/>
                </a:solidFill>
                <a:effectLst>
                  <a:outerShdw blurRad="38100" dist="38100" dir="2700000" algn="tl">
                    <a:srgbClr val="000000">
                      <a:alpha val="43137"/>
                    </a:srgbClr>
                  </a:outerShdw>
                </a:effectLst>
              </a:rPr>
              <a:t>  </a:t>
            </a:r>
            <a:r>
              <a:rPr lang="es-MX" sz="4000" dirty="0" smtClean="0">
                <a:solidFill>
                  <a:schemeClr val="tx1"/>
                </a:solidFill>
              </a:rPr>
              <a:t>has </a:t>
            </a:r>
            <a:r>
              <a:rPr lang="es-MX" sz="4000" dirty="0" err="1" smtClean="0">
                <a:solidFill>
                  <a:schemeClr val="tx1"/>
                </a:solidFill>
              </a:rPr>
              <a:t>been</a:t>
            </a:r>
            <a:r>
              <a:rPr lang="es-MX" sz="4000" dirty="0" smtClean="0">
                <a:solidFill>
                  <a:schemeClr val="tx1"/>
                </a:solidFill>
              </a:rPr>
              <a:t> </a:t>
            </a:r>
            <a:r>
              <a:rPr lang="es-MX" sz="4000" dirty="0" err="1" smtClean="0">
                <a:solidFill>
                  <a:schemeClr val="tx1"/>
                </a:solidFill>
              </a:rPr>
              <a:t>applied</a:t>
            </a:r>
            <a:r>
              <a:rPr lang="es-MX" sz="4000" dirty="0" smtClean="0">
                <a:solidFill>
                  <a:schemeClr val="tx1"/>
                </a:solidFill>
              </a:rPr>
              <a:t> </a:t>
            </a:r>
            <a:r>
              <a:rPr lang="es-MX" sz="4000" dirty="0" err="1" smtClean="0">
                <a:solidFill>
                  <a:schemeClr val="tx1"/>
                </a:solidFill>
              </a:rPr>
              <a:t>to</a:t>
            </a:r>
            <a:r>
              <a:rPr lang="es-MX" sz="4000" dirty="0" smtClean="0">
                <a:solidFill>
                  <a:schemeClr val="tx1"/>
                </a:solidFill>
              </a:rPr>
              <a:t> </a:t>
            </a:r>
            <a:r>
              <a:rPr lang="es-MX" sz="4000" dirty="0" err="1" smtClean="0">
                <a:solidFill>
                  <a:schemeClr val="tx1"/>
                </a:solidFill>
              </a:rPr>
              <a:t>analyse</a:t>
            </a:r>
            <a:r>
              <a:rPr lang="es-MX" sz="4000" dirty="0" smtClean="0">
                <a:solidFill>
                  <a:schemeClr val="tx1"/>
                </a:solidFill>
              </a:rPr>
              <a:t> data </a:t>
            </a:r>
            <a:r>
              <a:rPr lang="es-MX" sz="4000" dirty="0" err="1" smtClean="0">
                <a:solidFill>
                  <a:schemeClr val="tx1"/>
                </a:solidFill>
              </a:rPr>
              <a:t>coming</a:t>
            </a:r>
            <a:r>
              <a:rPr lang="es-MX" sz="4000" dirty="0" smtClean="0">
                <a:solidFill>
                  <a:schemeClr val="tx1"/>
                </a:solidFill>
              </a:rPr>
              <a:t> </a:t>
            </a:r>
            <a:r>
              <a:rPr lang="es-MX" sz="4000" dirty="0" err="1" smtClean="0">
                <a:solidFill>
                  <a:schemeClr val="tx1"/>
                </a:solidFill>
              </a:rPr>
              <a:t>from</a:t>
            </a:r>
            <a:r>
              <a:rPr lang="es-MX" sz="4000" dirty="0" smtClean="0">
                <a:solidFill>
                  <a:schemeClr val="tx1"/>
                </a:solidFill>
              </a:rPr>
              <a:t> </a:t>
            </a:r>
            <a:r>
              <a:rPr lang="es-MX" sz="4000" dirty="0" err="1" smtClean="0">
                <a:solidFill>
                  <a:schemeClr val="tx1"/>
                </a:solidFill>
              </a:rPr>
              <a:t>subjects</a:t>
            </a:r>
            <a:r>
              <a:rPr lang="es-MX" sz="4000" dirty="0" smtClean="0">
                <a:solidFill>
                  <a:schemeClr val="tx1"/>
                </a:solidFill>
              </a:rPr>
              <a:t>’ performance.</a:t>
            </a:r>
            <a:endParaRPr lang="es-MX" sz="4000" dirty="0" smtClean="0">
              <a:solidFill>
                <a:schemeClr val="tx1"/>
              </a:solidFill>
            </a:endParaRPr>
          </a:p>
        </p:txBody>
      </p:sp>
    </p:spTree>
    <p:extLst>
      <p:ext uri="{BB962C8B-B14F-4D97-AF65-F5344CB8AC3E}">
        <p14:creationId xmlns:p14="http://schemas.microsoft.com/office/powerpoint/2010/main" val="23986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MX" dirty="0" err="1" smtClean="0"/>
              <a:t>Mirror</a:t>
            </a:r>
            <a:r>
              <a:rPr lang="es-MX" dirty="0" smtClean="0"/>
              <a:t> </a:t>
            </a:r>
            <a:r>
              <a:rPr lang="es-MX" dirty="0" err="1" smtClean="0"/>
              <a:t>Effect</a:t>
            </a:r>
            <a:endParaRPr lang="es-MX" dirty="0"/>
          </a:p>
        </p:txBody>
      </p:sp>
      <p:sp>
        <p:nvSpPr>
          <p:cNvPr id="3" name="2 Marcador de contenido"/>
          <p:cNvSpPr>
            <a:spLocks noGrp="1"/>
          </p:cNvSpPr>
          <p:nvPr>
            <p:ph idx="1"/>
          </p:nvPr>
        </p:nvSpPr>
        <p:spPr/>
        <p:txBody>
          <a:bodyPr/>
          <a:lstStyle/>
          <a:p>
            <a:r>
              <a:rPr lang="es-MX" dirty="0" smtClean="0"/>
              <a:t>“</a:t>
            </a:r>
            <a:r>
              <a:rPr lang="es-MX" dirty="0" err="1" smtClean="0"/>
              <a:t>If</a:t>
            </a:r>
            <a:r>
              <a:rPr lang="es-MX" dirty="0" smtClean="0"/>
              <a:t> </a:t>
            </a:r>
            <a:r>
              <a:rPr lang="es-MX" dirty="0" err="1" smtClean="0"/>
              <a:t>there</a:t>
            </a:r>
            <a:r>
              <a:rPr lang="es-MX" dirty="0" smtClean="0"/>
              <a:t> are </a:t>
            </a:r>
            <a:r>
              <a:rPr lang="es-MX" dirty="0" err="1" smtClean="0"/>
              <a:t>two</a:t>
            </a:r>
            <a:r>
              <a:rPr lang="es-MX" dirty="0" smtClean="0"/>
              <a:t> </a:t>
            </a:r>
            <a:r>
              <a:rPr lang="es-MX" dirty="0" err="1" smtClean="0"/>
              <a:t>classes</a:t>
            </a:r>
            <a:r>
              <a:rPr lang="es-MX" dirty="0" smtClean="0"/>
              <a:t> of </a:t>
            </a:r>
            <a:r>
              <a:rPr lang="es-MX" dirty="0" err="1" smtClean="0"/>
              <a:t>stimuli</a:t>
            </a:r>
            <a:r>
              <a:rPr lang="es-MX" dirty="0" smtClean="0"/>
              <a:t>, and </a:t>
            </a:r>
            <a:r>
              <a:rPr lang="es-MX" dirty="0" err="1" smtClean="0"/>
              <a:t>one</a:t>
            </a:r>
            <a:r>
              <a:rPr lang="es-MX" dirty="0" smtClean="0"/>
              <a:t> </a:t>
            </a:r>
            <a:r>
              <a:rPr lang="es-MX" dirty="0" err="1" smtClean="0"/>
              <a:t>is</a:t>
            </a:r>
            <a:r>
              <a:rPr lang="es-MX" dirty="0" smtClean="0"/>
              <a:t> more </a:t>
            </a:r>
            <a:r>
              <a:rPr lang="es-MX" dirty="0" err="1" smtClean="0"/>
              <a:t>accurately</a:t>
            </a:r>
            <a:r>
              <a:rPr lang="es-MX" dirty="0" smtClean="0"/>
              <a:t> </a:t>
            </a:r>
            <a:r>
              <a:rPr lang="es-MX" dirty="0" err="1" smtClean="0"/>
              <a:t>recogized</a:t>
            </a:r>
            <a:r>
              <a:rPr lang="es-MX" dirty="0" smtClean="0"/>
              <a:t> </a:t>
            </a:r>
            <a:r>
              <a:rPr lang="es-MX" dirty="0" err="1" smtClean="0"/>
              <a:t>than</a:t>
            </a:r>
            <a:r>
              <a:rPr lang="es-MX" dirty="0" smtClean="0"/>
              <a:t> </a:t>
            </a:r>
            <a:r>
              <a:rPr lang="es-MX" dirty="0" err="1" smtClean="0"/>
              <a:t>the</a:t>
            </a:r>
            <a:r>
              <a:rPr lang="es-MX" dirty="0" smtClean="0"/>
              <a:t> </a:t>
            </a:r>
            <a:r>
              <a:rPr lang="es-MX" dirty="0" err="1" smtClean="0"/>
              <a:t>other</a:t>
            </a:r>
            <a:r>
              <a:rPr lang="es-MX" dirty="0" smtClean="0"/>
              <a:t>, </a:t>
            </a:r>
            <a:r>
              <a:rPr lang="es-MX" dirty="0" err="1" smtClean="0"/>
              <a:t>then</a:t>
            </a:r>
            <a:r>
              <a:rPr lang="es-MX" dirty="0" smtClean="0"/>
              <a:t> </a:t>
            </a:r>
            <a:r>
              <a:rPr lang="es-MX" dirty="0" err="1" smtClean="0"/>
              <a:t>the</a:t>
            </a:r>
            <a:r>
              <a:rPr lang="es-MX" dirty="0" smtClean="0"/>
              <a:t> superior </a:t>
            </a:r>
            <a:r>
              <a:rPr lang="es-MX" dirty="0" err="1" smtClean="0"/>
              <a:t>class</a:t>
            </a:r>
            <a:r>
              <a:rPr lang="es-MX" dirty="0" smtClean="0"/>
              <a:t> </a:t>
            </a:r>
            <a:r>
              <a:rPr lang="es-MX" dirty="0" err="1" smtClean="0"/>
              <a:t>is</a:t>
            </a:r>
            <a:r>
              <a:rPr lang="es-MX" dirty="0" smtClean="0"/>
              <a:t> </a:t>
            </a:r>
            <a:r>
              <a:rPr lang="es-MX" b="1" dirty="0" err="1" smtClean="0"/>
              <a:t>both</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a:t>
            </a:r>
            <a:r>
              <a:rPr lang="es-MX" b="1" dirty="0" err="1" smtClean="0"/>
              <a:t>old</a:t>
            </a:r>
            <a:r>
              <a:rPr lang="es-MX" b="1" dirty="0" smtClean="0"/>
              <a:t> </a:t>
            </a:r>
            <a:r>
              <a:rPr lang="es-MX" b="1" dirty="0" err="1" smtClean="0"/>
              <a:t>when</a:t>
            </a:r>
            <a:r>
              <a:rPr lang="es-MX" b="1" dirty="0" smtClean="0"/>
              <a:t> </a:t>
            </a:r>
            <a:r>
              <a:rPr lang="es-MX" b="1" dirty="0" err="1" smtClean="0"/>
              <a:t>old</a:t>
            </a:r>
            <a:r>
              <a:rPr lang="es-MX" b="1" dirty="0" smtClean="0"/>
              <a:t> </a:t>
            </a:r>
            <a:r>
              <a:rPr lang="es-MX" dirty="0" smtClean="0"/>
              <a:t>and </a:t>
            </a:r>
            <a:r>
              <a:rPr lang="es-MX" dirty="0" err="1" smtClean="0"/>
              <a:t>also</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new </a:t>
            </a:r>
            <a:r>
              <a:rPr lang="es-MX" b="1" dirty="0" err="1" smtClean="0"/>
              <a:t>when</a:t>
            </a:r>
            <a:r>
              <a:rPr lang="es-MX" b="1" dirty="0" smtClean="0"/>
              <a:t> new</a:t>
            </a:r>
            <a:r>
              <a:rPr lang="es-MX" dirty="0" smtClean="0"/>
              <a:t> (…) </a:t>
            </a:r>
            <a:r>
              <a:rPr lang="es-MX" dirty="0" err="1" smtClean="0"/>
              <a:t>means</a:t>
            </a:r>
            <a:r>
              <a:rPr lang="es-MX" dirty="0" smtClean="0"/>
              <a:t> </a:t>
            </a:r>
            <a:r>
              <a:rPr lang="es-MX" dirty="0" err="1" smtClean="0"/>
              <a:t>that</a:t>
            </a:r>
            <a:r>
              <a:rPr lang="es-MX" dirty="0" smtClean="0"/>
              <a:t> </a:t>
            </a:r>
            <a:r>
              <a:rPr lang="es-MX" dirty="0" err="1" smtClean="0"/>
              <a:t>the</a:t>
            </a:r>
            <a:r>
              <a:rPr lang="es-MX" dirty="0" smtClean="0"/>
              <a:t> </a:t>
            </a:r>
            <a:r>
              <a:rPr lang="es-MX" dirty="0" err="1" smtClean="0"/>
              <a:t>greater</a:t>
            </a:r>
            <a:r>
              <a:rPr lang="es-MX" dirty="0" smtClean="0"/>
              <a:t> </a:t>
            </a:r>
            <a:r>
              <a:rPr lang="es-MX" dirty="0" err="1" smtClean="0"/>
              <a:t>efficiency</a:t>
            </a:r>
            <a:r>
              <a:rPr lang="es-MX" dirty="0" smtClean="0"/>
              <a:t> in </a:t>
            </a:r>
            <a:r>
              <a:rPr lang="es-MX" dirty="0" err="1" smtClean="0"/>
              <a:t>recognizing</a:t>
            </a:r>
            <a:r>
              <a:rPr lang="es-MX" dirty="0" smtClean="0"/>
              <a:t> </a:t>
            </a:r>
            <a:r>
              <a:rPr lang="es-MX" dirty="0" err="1" smtClean="0"/>
              <a:t>is</a:t>
            </a:r>
            <a:r>
              <a:rPr lang="es-MX" dirty="0" smtClean="0"/>
              <a:t> </a:t>
            </a:r>
            <a:r>
              <a:rPr lang="es-MX" dirty="0" err="1" smtClean="0"/>
              <a:t>always</a:t>
            </a:r>
            <a:r>
              <a:rPr lang="es-MX" dirty="0" smtClean="0"/>
              <a:t> </a:t>
            </a:r>
            <a:r>
              <a:rPr lang="es-MX" dirty="0" err="1" smtClean="0"/>
              <a:t>twofold</a:t>
            </a:r>
            <a:r>
              <a:rPr lang="es-MX" dirty="0" smtClean="0"/>
              <a:t>”</a:t>
            </a:r>
          </a:p>
          <a:p>
            <a:pPr marL="0" indent="0" algn="r">
              <a:buNone/>
            </a:pPr>
            <a:r>
              <a:rPr lang="es-MX" dirty="0" smtClean="0"/>
              <a:t>(</a:t>
            </a:r>
            <a:r>
              <a:rPr lang="es-MX" dirty="0" err="1" smtClean="0"/>
              <a:t>Glanzer</a:t>
            </a:r>
            <a:r>
              <a:rPr lang="es-MX" dirty="0" smtClean="0"/>
              <a:t>, Adams, 1990)</a:t>
            </a:r>
            <a:endParaRPr lang="es-MX" dirty="0"/>
          </a:p>
        </p:txBody>
      </p:sp>
    </p:spTree>
    <p:extLst>
      <p:ext uri="{BB962C8B-B14F-4D97-AF65-F5344CB8AC3E}">
        <p14:creationId xmlns:p14="http://schemas.microsoft.com/office/powerpoint/2010/main" val="140975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676400" y="-4375"/>
            <a:ext cx="10515600" cy="1110735"/>
          </a:xfrm>
        </p:spPr>
        <p:txBody>
          <a:bodyPr/>
          <a:lstStyle/>
          <a:p>
            <a:pPr algn="r"/>
            <a:r>
              <a:rPr lang="es-MX" b="1" dirty="0" err="1"/>
              <a:t>Mirror</a:t>
            </a:r>
            <a:r>
              <a:rPr lang="es-MX" b="1" dirty="0"/>
              <a:t> </a:t>
            </a:r>
            <a:r>
              <a:rPr lang="es-MX" b="1" dirty="0" err="1"/>
              <a:t>Effect</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STUDY </a:t>
            </a:r>
            <a:r>
              <a:rPr lang="es-MX" sz="3200" b="1" dirty="0" err="1" smtClean="0">
                <a:solidFill>
                  <a:schemeClr val="tx1"/>
                </a:solidFill>
                <a:effectLst>
                  <a:outerShdw blurRad="38100" dist="38100" dir="2700000" algn="tl">
                    <a:srgbClr val="000000">
                      <a:alpha val="43137"/>
                    </a:srgbClr>
                  </a:outerShdw>
                </a:effectLst>
              </a:rPr>
              <a:t>phase</a:t>
            </a:r>
            <a:r>
              <a:rPr lang="es-MX" sz="3200" b="1" dirty="0" smtClean="0">
                <a:solidFill>
                  <a:schemeClr val="tx1"/>
                </a:solidFill>
                <a:effectLst>
                  <a:outerShdw blurRad="38100" dist="38100" dir="2700000" algn="tl">
                    <a:srgbClr val="000000">
                      <a:alpha val="43137"/>
                    </a:srgbClr>
                  </a:outerShdw>
                </a:effectLst>
              </a:rPr>
              <a:t>  </a:t>
            </a:r>
            <a:endParaRPr lang="es-MX" sz="3200" b="1" dirty="0" smtClean="0">
              <a:solidFill>
                <a:schemeClr val="tx1"/>
              </a:solidFill>
              <a:effectLst>
                <a:outerShdw blurRad="38100" dist="38100" dir="2700000" algn="tl">
                  <a:srgbClr val="000000">
                    <a:alpha val="43137"/>
                  </a:srgbClr>
                </a:outerShdw>
              </a:effectLst>
            </a:endParaRP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A </a:t>
            </a:r>
            <a:r>
              <a:rPr lang="es-MX" dirty="0" err="1" smtClean="0"/>
              <a:t>class</a:t>
            </a:r>
            <a:endParaRPr lang="es-MX" dirty="0" smtClean="0"/>
          </a:p>
          <a:p>
            <a:pPr algn="ctr"/>
            <a:r>
              <a:rPr lang="es-MX" dirty="0" smtClean="0"/>
              <a:t>&lt;&lt;</a:t>
            </a:r>
            <a:r>
              <a:rPr lang="es-MX" dirty="0" err="1" smtClean="0"/>
              <a:t>Low</a:t>
            </a:r>
            <a:r>
              <a:rPr lang="es-MX" dirty="0" smtClean="0"/>
              <a:t> </a:t>
            </a:r>
            <a:r>
              <a:rPr lang="es-MX" dirty="0" err="1" smtClean="0"/>
              <a:t>Frequency</a:t>
            </a:r>
            <a:r>
              <a:rPr lang="es-MX" dirty="0" smtClean="0"/>
              <a:t> </a:t>
            </a:r>
            <a:r>
              <a:rPr lang="es-MX" dirty="0" err="1" smtClean="0"/>
              <a:t>words</a:t>
            </a:r>
            <a:r>
              <a:rPr lang="es-MX" dirty="0" smtClean="0"/>
              <a:t>&gt;&gt;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B </a:t>
            </a:r>
            <a:r>
              <a:rPr lang="es-MX" dirty="0" err="1" smtClean="0"/>
              <a:t>class</a:t>
            </a:r>
            <a:endParaRPr lang="es-MX" dirty="0" smtClean="0"/>
          </a:p>
          <a:p>
            <a:pPr algn="ctr"/>
            <a:r>
              <a:rPr lang="es-MX" dirty="0" smtClean="0"/>
              <a:t>&lt;&lt;High </a:t>
            </a:r>
            <a:r>
              <a:rPr lang="es-MX" dirty="0" err="1" smtClean="0"/>
              <a:t>Frequency</a:t>
            </a:r>
            <a:r>
              <a:rPr lang="es-MX" dirty="0" smtClean="0"/>
              <a:t> </a:t>
            </a:r>
            <a:r>
              <a:rPr lang="es-MX" dirty="0" err="1" smtClean="0"/>
              <a:t>words</a:t>
            </a:r>
            <a:r>
              <a:rPr lang="es-MX" dirty="0" smtClean="0"/>
              <a:t>&gt;&gt;</a:t>
            </a:r>
            <a:endParaRPr lang="es-MX" dirty="0"/>
          </a:p>
        </p:txBody>
      </p:sp>
    </p:spTree>
    <p:extLst>
      <p:ext uri="{BB962C8B-B14F-4D97-AF65-F5344CB8AC3E}">
        <p14:creationId xmlns:p14="http://schemas.microsoft.com/office/powerpoint/2010/main" val="5027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676400" y="0"/>
            <a:ext cx="10515600" cy="1110735"/>
          </a:xfrm>
        </p:spPr>
        <p:txBody>
          <a:bodyPr/>
          <a:lstStyle/>
          <a:p>
            <a:pPr algn="r"/>
            <a:r>
              <a:rPr lang="es-MX" b="1" dirty="0" err="1" smtClean="0"/>
              <a:t>Mirror</a:t>
            </a:r>
            <a:r>
              <a:rPr lang="es-MX" b="1" dirty="0" smtClean="0"/>
              <a:t> </a:t>
            </a:r>
            <a:r>
              <a:rPr lang="es-MX" b="1" dirty="0" err="1" smtClean="0"/>
              <a:t>Effect</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4" name="3 Flecha derecha"/>
          <p:cNvSpPr/>
          <p:nvPr/>
        </p:nvSpPr>
        <p:spPr>
          <a:xfrm>
            <a:off x="4707082" y="3205595"/>
            <a:ext cx="924791" cy="6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6153150" y="1970808"/>
            <a:ext cx="479886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err="1" smtClean="0">
                <a:solidFill>
                  <a:schemeClr val="tx1"/>
                </a:solidFill>
                <a:effectLst>
                  <a:outerShdw blurRad="38100" dist="38100" dir="2700000" algn="tl">
                    <a:srgbClr val="000000">
                      <a:alpha val="43137"/>
                    </a:srgbClr>
                  </a:outerShdw>
                </a:effectLst>
              </a:rPr>
              <a:t>Recognition</a:t>
            </a:r>
            <a:r>
              <a:rPr lang="es-MX" sz="3200" b="1" dirty="0" smtClean="0">
                <a:solidFill>
                  <a:schemeClr val="tx1"/>
                </a:solidFill>
                <a:effectLst>
                  <a:outerShdw blurRad="38100" dist="38100" dir="2700000" algn="tl">
                    <a:srgbClr val="000000">
                      <a:alpha val="43137"/>
                    </a:srgbClr>
                  </a:outerShdw>
                </a:effectLst>
              </a:rPr>
              <a:t> </a:t>
            </a:r>
            <a:r>
              <a:rPr lang="es-MX" sz="3200" b="1" dirty="0" err="1" smtClean="0">
                <a:solidFill>
                  <a:schemeClr val="tx1"/>
                </a:solidFill>
                <a:effectLst>
                  <a:outerShdw blurRad="38100" dist="38100" dir="2700000" algn="tl">
                    <a:srgbClr val="000000">
                      <a:alpha val="43137"/>
                    </a:srgbClr>
                  </a:outerShdw>
                </a:effectLst>
              </a:rPr>
              <a:t>task</a:t>
            </a:r>
            <a:endParaRPr lang="es-MX" sz="3200" b="1" dirty="0" smtClean="0">
              <a:solidFill>
                <a:schemeClr val="tx1"/>
              </a:solidFill>
              <a:effectLst>
                <a:outerShdw blurRad="38100" dist="38100" dir="2700000" algn="tl">
                  <a:srgbClr val="000000">
                    <a:alpha val="43137"/>
                  </a:srgbClr>
                </a:outerShdw>
              </a:effectLst>
            </a:endParaRP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r>
              <a:rPr lang="es-MX" sz="3000" b="1" dirty="0" err="1" smtClean="0">
                <a:solidFill>
                  <a:schemeClr val="tx1"/>
                </a:solidFill>
                <a:effectLst>
                  <a:outerShdw blurRad="38100" dist="38100" dir="2700000" algn="tl">
                    <a:srgbClr val="000000">
                      <a:alpha val="43137"/>
                    </a:srgbClr>
                  </a:outerShdw>
                </a:effectLst>
              </a:rPr>
              <a:t>Is</a:t>
            </a:r>
            <a:r>
              <a:rPr lang="es-MX" sz="3000" b="1" dirty="0" smtClean="0">
                <a:solidFill>
                  <a:schemeClr val="tx1"/>
                </a:solidFill>
                <a:effectLst>
                  <a:outerShdw blurRad="38100" dist="38100" dir="2700000" algn="tl">
                    <a:srgbClr val="000000">
                      <a:alpha val="43137"/>
                    </a:srgbClr>
                  </a:outerShdw>
                </a:effectLst>
              </a:rPr>
              <a:t> </a:t>
            </a:r>
            <a:r>
              <a:rPr lang="es-MX" sz="3000" b="1" dirty="0" err="1" smtClean="0">
                <a:solidFill>
                  <a:schemeClr val="tx1"/>
                </a:solidFill>
                <a:effectLst>
                  <a:outerShdw blurRad="38100" dist="38100" dir="2700000" algn="tl">
                    <a:srgbClr val="000000">
                      <a:alpha val="43137"/>
                    </a:srgbClr>
                  </a:outerShdw>
                </a:effectLst>
              </a:rPr>
              <a:t>this</a:t>
            </a:r>
            <a:r>
              <a:rPr lang="es-MX" sz="3000" b="1" dirty="0" smtClean="0">
                <a:solidFill>
                  <a:schemeClr val="tx1"/>
                </a:solidFill>
                <a:effectLst>
                  <a:outerShdw blurRad="38100" dist="38100" dir="2700000" algn="tl">
                    <a:srgbClr val="000000">
                      <a:alpha val="43137"/>
                    </a:srgbClr>
                  </a:outerShdw>
                </a:effectLst>
              </a:rPr>
              <a:t> a </a:t>
            </a:r>
            <a:r>
              <a:rPr lang="es-MX" sz="3000" b="1" dirty="0" err="1" smtClean="0">
                <a:solidFill>
                  <a:schemeClr val="tx1"/>
                </a:solidFill>
                <a:effectLst>
                  <a:outerShdw blurRad="38100" dist="38100" dir="2700000" algn="tl">
                    <a:srgbClr val="000000">
                      <a:alpha val="43137"/>
                    </a:srgbClr>
                  </a:outerShdw>
                </a:effectLst>
              </a:rPr>
              <a:t>known</a:t>
            </a:r>
            <a:r>
              <a:rPr lang="es-MX" sz="3000" b="1" dirty="0" smtClean="0">
                <a:solidFill>
                  <a:schemeClr val="tx1"/>
                </a:solidFill>
                <a:effectLst>
                  <a:outerShdw blurRad="38100" dist="38100" dir="2700000" algn="tl">
                    <a:srgbClr val="000000">
                      <a:alpha val="43137"/>
                    </a:srgbClr>
                  </a:outerShdw>
                </a:effectLst>
              </a:rPr>
              <a:t> </a:t>
            </a:r>
            <a:r>
              <a:rPr lang="es-MX" sz="3000" b="1" dirty="0" err="1" smtClean="0">
                <a:solidFill>
                  <a:schemeClr val="tx1"/>
                </a:solidFill>
                <a:effectLst>
                  <a:outerShdw blurRad="38100" dist="38100" dir="2700000" algn="tl">
                    <a:srgbClr val="000000">
                      <a:alpha val="43137"/>
                    </a:srgbClr>
                  </a:outerShdw>
                </a:effectLst>
              </a:rPr>
              <a:t>stimulus</a:t>
            </a:r>
            <a:r>
              <a:rPr lang="es-MX" sz="3000" b="1" dirty="0" smtClean="0">
                <a:solidFill>
                  <a:schemeClr val="tx1"/>
                </a:solidFill>
                <a:effectLst>
                  <a:outerShdw blurRad="38100" dist="38100" dir="2700000" algn="tl">
                    <a:srgbClr val="000000">
                      <a:alpha val="43137"/>
                    </a:srgbClr>
                  </a:outerShdw>
                </a:effectLst>
              </a:rPr>
              <a:t>?</a:t>
            </a:r>
            <a:endParaRPr lang="es-MX" sz="3000" b="1" dirty="0">
              <a:solidFill>
                <a:schemeClr val="tx1"/>
              </a:solidFill>
              <a:effectLst>
                <a:outerShdw blurRad="38100" dist="38100" dir="2700000" algn="tl">
                  <a:srgbClr val="000000">
                    <a:alpha val="43137"/>
                  </a:srgbClr>
                </a:outerShdw>
              </a:effectLst>
            </a:endParaRPr>
          </a:p>
        </p:txBody>
      </p:sp>
      <p:sp>
        <p:nvSpPr>
          <p:cNvPr id="10" name="9 Rectángulo redondeado"/>
          <p:cNvSpPr/>
          <p:nvPr/>
        </p:nvSpPr>
        <p:spPr>
          <a:xfrm>
            <a:off x="6735041" y="2774373"/>
            <a:ext cx="1442605"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A </a:t>
            </a:r>
            <a:r>
              <a:rPr lang="es-MX" dirty="0" err="1" smtClean="0"/>
              <a:t>Class</a:t>
            </a:r>
            <a:endParaRPr lang="es-MX" dirty="0" smtClean="0"/>
          </a:p>
        </p:txBody>
      </p:sp>
      <p:sp>
        <p:nvSpPr>
          <p:cNvPr id="11" name="10 Rectángulo redondeado"/>
          <p:cNvSpPr/>
          <p:nvPr/>
        </p:nvSpPr>
        <p:spPr>
          <a:xfrm>
            <a:off x="6735041" y="3825585"/>
            <a:ext cx="1442605"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B </a:t>
            </a:r>
            <a:r>
              <a:rPr lang="es-MX" dirty="0" err="1" smtClean="0"/>
              <a:t>Class</a:t>
            </a:r>
            <a:endParaRPr lang="es-MX" dirty="0" smtClean="0"/>
          </a:p>
        </p:txBody>
      </p:sp>
      <p:sp>
        <p:nvSpPr>
          <p:cNvPr id="12" name="11 Rectángulo redondeado"/>
          <p:cNvSpPr/>
          <p:nvPr/>
        </p:nvSpPr>
        <p:spPr>
          <a:xfrm>
            <a:off x="9038360" y="2774372"/>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A </a:t>
            </a:r>
            <a:r>
              <a:rPr lang="es-MX" dirty="0" err="1" smtClean="0"/>
              <a:t>Class</a:t>
            </a:r>
            <a:endParaRPr lang="es-MX" dirty="0" smtClean="0"/>
          </a:p>
        </p:txBody>
      </p:sp>
      <p:sp>
        <p:nvSpPr>
          <p:cNvPr id="13" name="12 Rectángulo redondeado"/>
          <p:cNvSpPr/>
          <p:nvPr/>
        </p:nvSpPr>
        <p:spPr>
          <a:xfrm>
            <a:off x="9038360" y="3825584"/>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B </a:t>
            </a:r>
            <a:r>
              <a:rPr lang="es-MX" dirty="0" err="1" smtClean="0"/>
              <a:t>Class</a:t>
            </a:r>
            <a:endParaRPr lang="es-MX" dirty="0" smtClean="0"/>
          </a:p>
        </p:txBody>
      </p:sp>
      <p:sp>
        <p:nvSpPr>
          <p:cNvPr id="14"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STUDY </a:t>
            </a:r>
            <a:r>
              <a:rPr lang="es-MX" sz="3200" b="1" dirty="0" err="1" smtClean="0">
                <a:solidFill>
                  <a:schemeClr val="tx1"/>
                </a:solidFill>
                <a:effectLst>
                  <a:outerShdw blurRad="38100" dist="38100" dir="2700000" algn="tl">
                    <a:srgbClr val="000000">
                      <a:alpha val="43137"/>
                    </a:srgbClr>
                  </a:outerShdw>
                </a:effectLst>
              </a:rPr>
              <a:t>phase</a:t>
            </a:r>
            <a:r>
              <a:rPr lang="es-MX" sz="3200" b="1" dirty="0" smtClean="0">
                <a:solidFill>
                  <a:schemeClr val="tx1"/>
                </a:solidFill>
                <a:effectLst>
                  <a:outerShdw blurRad="38100" dist="38100" dir="2700000" algn="tl">
                    <a:srgbClr val="000000">
                      <a:alpha val="43137"/>
                    </a:srgbClr>
                  </a:outerShdw>
                </a:effectLst>
              </a:rPr>
              <a:t>  </a:t>
            </a:r>
            <a:endParaRPr lang="es-MX" sz="3200" b="1" dirty="0" smtClean="0">
              <a:solidFill>
                <a:schemeClr val="tx1"/>
              </a:solidFill>
              <a:effectLst>
                <a:outerShdw blurRad="38100" dist="38100" dir="2700000" algn="tl">
                  <a:srgbClr val="000000">
                    <a:alpha val="43137"/>
                  </a:srgbClr>
                </a:outerShdw>
              </a:effectLst>
            </a:endParaRP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15"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A </a:t>
            </a:r>
            <a:r>
              <a:rPr lang="es-MX" dirty="0" err="1" smtClean="0"/>
              <a:t>class</a:t>
            </a:r>
            <a:endParaRPr lang="es-MX" dirty="0" smtClean="0"/>
          </a:p>
          <a:p>
            <a:pPr algn="ctr"/>
            <a:r>
              <a:rPr lang="es-MX" dirty="0" smtClean="0"/>
              <a:t>&lt;&lt;</a:t>
            </a:r>
            <a:r>
              <a:rPr lang="es-MX" dirty="0" err="1" smtClean="0"/>
              <a:t>Low</a:t>
            </a:r>
            <a:r>
              <a:rPr lang="es-MX" dirty="0" smtClean="0"/>
              <a:t> </a:t>
            </a:r>
            <a:r>
              <a:rPr lang="es-MX" dirty="0" err="1" smtClean="0"/>
              <a:t>Frequency</a:t>
            </a:r>
            <a:r>
              <a:rPr lang="es-MX" dirty="0" smtClean="0"/>
              <a:t> </a:t>
            </a:r>
            <a:r>
              <a:rPr lang="es-MX" dirty="0" err="1" smtClean="0"/>
              <a:t>words</a:t>
            </a:r>
            <a:r>
              <a:rPr lang="es-MX" dirty="0" smtClean="0"/>
              <a:t>&gt;&gt;</a:t>
            </a:r>
            <a:endParaRPr lang="es-MX" dirty="0"/>
          </a:p>
        </p:txBody>
      </p:sp>
      <p:sp>
        <p:nvSpPr>
          <p:cNvPr id="16"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B </a:t>
            </a:r>
            <a:r>
              <a:rPr lang="es-MX" dirty="0" err="1" smtClean="0"/>
              <a:t>class</a:t>
            </a:r>
            <a:endParaRPr lang="es-MX" dirty="0" smtClean="0"/>
          </a:p>
          <a:p>
            <a:pPr algn="ctr"/>
            <a:r>
              <a:rPr lang="es-MX" dirty="0" smtClean="0"/>
              <a:t>&lt;&lt;High </a:t>
            </a:r>
            <a:r>
              <a:rPr lang="es-MX" dirty="0" err="1" smtClean="0"/>
              <a:t>Frequency</a:t>
            </a:r>
            <a:r>
              <a:rPr lang="es-MX" dirty="0" smtClean="0"/>
              <a:t> </a:t>
            </a:r>
            <a:r>
              <a:rPr lang="es-MX" dirty="0" err="1" smtClean="0"/>
              <a:t>words</a:t>
            </a:r>
            <a:r>
              <a:rPr lang="es-MX" dirty="0" smtClean="0"/>
              <a:t>&gt;&gt;</a:t>
            </a:r>
            <a:endParaRPr lang="es-MX" dirty="0"/>
          </a:p>
        </p:txBody>
      </p:sp>
    </p:spTree>
    <p:extLst>
      <p:ext uri="{BB962C8B-B14F-4D97-AF65-F5344CB8AC3E}">
        <p14:creationId xmlns:p14="http://schemas.microsoft.com/office/powerpoint/2010/main" val="1820040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MX" dirty="0" err="1" smtClean="0"/>
              <a:t>Mirror</a:t>
            </a:r>
            <a:r>
              <a:rPr lang="es-MX" dirty="0" smtClean="0"/>
              <a:t> </a:t>
            </a:r>
            <a:r>
              <a:rPr lang="es-MX" dirty="0" err="1" smtClean="0"/>
              <a:t>Effect</a:t>
            </a:r>
            <a:endParaRPr lang="es-MX" dirty="0"/>
          </a:p>
        </p:txBody>
      </p:sp>
      <p:sp>
        <p:nvSpPr>
          <p:cNvPr id="3" name="2 Marcador de contenido"/>
          <p:cNvSpPr>
            <a:spLocks noGrp="1"/>
          </p:cNvSpPr>
          <p:nvPr>
            <p:ph idx="1"/>
          </p:nvPr>
        </p:nvSpPr>
        <p:spPr/>
        <p:txBody>
          <a:bodyPr/>
          <a:lstStyle/>
          <a:p>
            <a:r>
              <a:rPr lang="es-MX" dirty="0" smtClean="0"/>
              <a:t>“</a:t>
            </a:r>
            <a:r>
              <a:rPr lang="es-MX" dirty="0" err="1" smtClean="0"/>
              <a:t>If</a:t>
            </a:r>
            <a:r>
              <a:rPr lang="es-MX" dirty="0" smtClean="0"/>
              <a:t> </a:t>
            </a:r>
            <a:r>
              <a:rPr lang="es-MX" dirty="0" err="1" smtClean="0"/>
              <a:t>there</a:t>
            </a:r>
            <a:r>
              <a:rPr lang="es-MX" dirty="0" smtClean="0"/>
              <a:t> are </a:t>
            </a:r>
            <a:r>
              <a:rPr lang="es-MX" dirty="0" err="1" smtClean="0"/>
              <a:t>two</a:t>
            </a:r>
            <a:r>
              <a:rPr lang="es-MX" dirty="0" smtClean="0"/>
              <a:t> </a:t>
            </a:r>
            <a:r>
              <a:rPr lang="es-MX" dirty="0" err="1" smtClean="0"/>
              <a:t>classes</a:t>
            </a:r>
            <a:r>
              <a:rPr lang="es-MX" dirty="0" smtClean="0"/>
              <a:t> of </a:t>
            </a:r>
            <a:r>
              <a:rPr lang="es-MX" dirty="0" err="1" smtClean="0"/>
              <a:t>stimuli</a:t>
            </a:r>
            <a:r>
              <a:rPr lang="es-MX" dirty="0" smtClean="0"/>
              <a:t>, and </a:t>
            </a:r>
            <a:r>
              <a:rPr lang="es-MX" dirty="0" err="1" smtClean="0"/>
              <a:t>one</a:t>
            </a:r>
            <a:r>
              <a:rPr lang="es-MX" dirty="0" smtClean="0"/>
              <a:t> </a:t>
            </a:r>
            <a:r>
              <a:rPr lang="es-MX" dirty="0" err="1" smtClean="0"/>
              <a:t>is</a:t>
            </a:r>
            <a:r>
              <a:rPr lang="es-MX" dirty="0" smtClean="0"/>
              <a:t> more </a:t>
            </a:r>
            <a:r>
              <a:rPr lang="es-MX" dirty="0" err="1" smtClean="0"/>
              <a:t>accurately</a:t>
            </a:r>
            <a:r>
              <a:rPr lang="es-MX" dirty="0" smtClean="0"/>
              <a:t> </a:t>
            </a:r>
            <a:r>
              <a:rPr lang="es-MX" dirty="0" err="1" smtClean="0"/>
              <a:t>recogized</a:t>
            </a:r>
            <a:r>
              <a:rPr lang="es-MX" dirty="0" smtClean="0"/>
              <a:t> </a:t>
            </a:r>
            <a:r>
              <a:rPr lang="es-MX" dirty="0" err="1" smtClean="0"/>
              <a:t>than</a:t>
            </a:r>
            <a:r>
              <a:rPr lang="es-MX" dirty="0" smtClean="0"/>
              <a:t> </a:t>
            </a:r>
            <a:r>
              <a:rPr lang="es-MX" dirty="0" err="1" smtClean="0"/>
              <a:t>the</a:t>
            </a:r>
            <a:r>
              <a:rPr lang="es-MX" dirty="0" smtClean="0"/>
              <a:t> </a:t>
            </a:r>
            <a:r>
              <a:rPr lang="es-MX" dirty="0" err="1" smtClean="0"/>
              <a:t>other</a:t>
            </a:r>
            <a:r>
              <a:rPr lang="es-MX" dirty="0" smtClean="0"/>
              <a:t>, </a:t>
            </a:r>
            <a:r>
              <a:rPr lang="es-MX" dirty="0" err="1" smtClean="0"/>
              <a:t>then</a:t>
            </a:r>
            <a:r>
              <a:rPr lang="es-MX" dirty="0" smtClean="0"/>
              <a:t> </a:t>
            </a:r>
            <a:r>
              <a:rPr lang="es-MX" dirty="0" err="1" smtClean="0"/>
              <a:t>the</a:t>
            </a:r>
            <a:r>
              <a:rPr lang="es-MX" dirty="0" smtClean="0"/>
              <a:t> superior </a:t>
            </a:r>
            <a:r>
              <a:rPr lang="es-MX" dirty="0" err="1" smtClean="0"/>
              <a:t>class</a:t>
            </a:r>
            <a:r>
              <a:rPr lang="es-MX" dirty="0" smtClean="0"/>
              <a:t> </a:t>
            </a:r>
            <a:r>
              <a:rPr lang="es-MX" dirty="0" err="1" smtClean="0"/>
              <a:t>is</a:t>
            </a:r>
            <a:r>
              <a:rPr lang="es-MX" dirty="0" smtClean="0"/>
              <a:t> </a:t>
            </a:r>
            <a:r>
              <a:rPr lang="es-MX" b="1" dirty="0" err="1" smtClean="0"/>
              <a:t>both</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a:t>
            </a:r>
            <a:r>
              <a:rPr lang="es-MX" b="1" dirty="0" err="1" smtClean="0"/>
              <a:t>old</a:t>
            </a:r>
            <a:r>
              <a:rPr lang="es-MX" b="1" dirty="0" smtClean="0"/>
              <a:t> </a:t>
            </a:r>
            <a:r>
              <a:rPr lang="es-MX" b="1" dirty="0" err="1" smtClean="0"/>
              <a:t>when</a:t>
            </a:r>
            <a:r>
              <a:rPr lang="es-MX" b="1" dirty="0" smtClean="0"/>
              <a:t> </a:t>
            </a:r>
            <a:r>
              <a:rPr lang="es-MX" b="1" dirty="0" err="1" smtClean="0"/>
              <a:t>old</a:t>
            </a:r>
            <a:r>
              <a:rPr lang="es-MX" b="1" dirty="0" smtClean="0"/>
              <a:t> </a:t>
            </a:r>
            <a:r>
              <a:rPr lang="es-MX" dirty="0" smtClean="0"/>
              <a:t>and </a:t>
            </a:r>
            <a:r>
              <a:rPr lang="es-MX" dirty="0" err="1" smtClean="0"/>
              <a:t>also</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new </a:t>
            </a:r>
            <a:r>
              <a:rPr lang="es-MX" b="1" dirty="0" err="1" smtClean="0"/>
              <a:t>when</a:t>
            </a:r>
            <a:r>
              <a:rPr lang="es-MX" b="1" dirty="0" smtClean="0"/>
              <a:t> new</a:t>
            </a:r>
            <a:r>
              <a:rPr lang="es-MX" dirty="0" smtClean="0"/>
              <a:t> (…) </a:t>
            </a:r>
            <a:r>
              <a:rPr lang="es-MX" dirty="0" err="1" smtClean="0"/>
              <a:t>means</a:t>
            </a:r>
            <a:r>
              <a:rPr lang="es-MX" dirty="0" smtClean="0"/>
              <a:t> </a:t>
            </a:r>
            <a:r>
              <a:rPr lang="es-MX" dirty="0" err="1" smtClean="0"/>
              <a:t>that</a:t>
            </a:r>
            <a:r>
              <a:rPr lang="es-MX" dirty="0" smtClean="0"/>
              <a:t> </a:t>
            </a:r>
            <a:r>
              <a:rPr lang="es-MX" dirty="0" err="1" smtClean="0"/>
              <a:t>the</a:t>
            </a:r>
            <a:r>
              <a:rPr lang="es-MX" dirty="0" smtClean="0"/>
              <a:t> </a:t>
            </a:r>
            <a:r>
              <a:rPr lang="es-MX" dirty="0" err="1" smtClean="0"/>
              <a:t>greater</a:t>
            </a:r>
            <a:r>
              <a:rPr lang="es-MX" dirty="0" smtClean="0"/>
              <a:t> </a:t>
            </a:r>
            <a:r>
              <a:rPr lang="es-MX" dirty="0" err="1" smtClean="0"/>
              <a:t>efficiency</a:t>
            </a:r>
            <a:r>
              <a:rPr lang="es-MX" dirty="0" smtClean="0"/>
              <a:t> in </a:t>
            </a:r>
            <a:r>
              <a:rPr lang="es-MX" dirty="0" err="1" smtClean="0"/>
              <a:t>recognizing</a:t>
            </a:r>
            <a:r>
              <a:rPr lang="es-MX" dirty="0" smtClean="0"/>
              <a:t> </a:t>
            </a:r>
            <a:r>
              <a:rPr lang="es-MX" dirty="0" err="1" smtClean="0"/>
              <a:t>is</a:t>
            </a:r>
            <a:r>
              <a:rPr lang="es-MX" dirty="0" smtClean="0"/>
              <a:t> </a:t>
            </a:r>
            <a:r>
              <a:rPr lang="es-MX" dirty="0" err="1" smtClean="0"/>
              <a:t>always</a:t>
            </a:r>
            <a:r>
              <a:rPr lang="es-MX" dirty="0" smtClean="0"/>
              <a:t> </a:t>
            </a:r>
            <a:r>
              <a:rPr lang="es-MX" dirty="0" err="1" smtClean="0"/>
              <a:t>twofold</a:t>
            </a:r>
            <a:r>
              <a:rPr lang="es-MX" dirty="0" smtClean="0"/>
              <a:t>”</a:t>
            </a:r>
          </a:p>
          <a:p>
            <a:pPr marL="0" indent="0" algn="r">
              <a:buNone/>
            </a:pPr>
            <a:r>
              <a:rPr lang="es-MX" dirty="0" smtClean="0"/>
              <a:t>(</a:t>
            </a:r>
            <a:r>
              <a:rPr lang="es-MX" dirty="0" err="1" smtClean="0"/>
              <a:t>Glanzer</a:t>
            </a:r>
            <a:r>
              <a:rPr lang="es-MX" dirty="0" smtClean="0"/>
              <a:t>, Adams, 1990)</a:t>
            </a:r>
            <a:endParaRPr lang="es-MX" dirty="0"/>
          </a:p>
        </p:txBody>
      </p:sp>
    </p:spTree>
    <p:extLst>
      <p:ext uri="{BB962C8B-B14F-4D97-AF65-F5344CB8AC3E}">
        <p14:creationId xmlns:p14="http://schemas.microsoft.com/office/powerpoint/2010/main" val="109897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err="1" smtClean="0"/>
              <a:t>Binary</a:t>
            </a:r>
            <a:r>
              <a:rPr lang="es-MX" b="1" dirty="0" smtClean="0"/>
              <a:t> </a:t>
            </a:r>
            <a:r>
              <a:rPr lang="es-MX" b="1" dirty="0" err="1" smtClean="0"/>
              <a:t>Tasks</a:t>
            </a:r>
            <a:r>
              <a:rPr lang="es-MX" b="1" dirty="0" smtClean="0"/>
              <a:t> (Yes/No</a:t>
            </a:r>
            <a:r>
              <a:rPr lang="es-MX" b="1" dirty="0" smtClean="0"/>
              <a:t>)</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err="1" smtClean="0">
                <a:solidFill>
                  <a:schemeClr val="tx1"/>
                </a:solidFill>
              </a:rPr>
              <a:t>Task</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Has </a:t>
            </a:r>
            <a:r>
              <a:rPr lang="es-MX" sz="2000" b="1" dirty="0" err="1" smtClean="0">
                <a:solidFill>
                  <a:schemeClr val="tx1"/>
                </a:solidFill>
              </a:rPr>
              <a:t>this</a:t>
            </a:r>
            <a:r>
              <a:rPr lang="es-MX" sz="2000" b="1" dirty="0" smtClean="0">
                <a:solidFill>
                  <a:schemeClr val="tx1"/>
                </a:solidFill>
              </a:rPr>
              <a:t> </a:t>
            </a:r>
            <a:r>
              <a:rPr lang="es-MX" sz="2000" b="1" dirty="0" err="1" smtClean="0">
                <a:solidFill>
                  <a:schemeClr val="tx1"/>
                </a:solidFill>
              </a:rPr>
              <a:t>stimulus</a:t>
            </a:r>
            <a:r>
              <a:rPr lang="es-MX" sz="2000" b="1" dirty="0" smtClean="0">
                <a:solidFill>
                  <a:schemeClr val="tx1"/>
                </a:solidFill>
              </a:rPr>
              <a:t> </a:t>
            </a:r>
            <a:r>
              <a:rPr lang="es-MX" sz="2000" b="1" dirty="0" err="1" smtClean="0">
                <a:solidFill>
                  <a:schemeClr val="tx1"/>
                </a:solidFill>
              </a:rPr>
              <a:t>been</a:t>
            </a:r>
            <a:r>
              <a:rPr lang="es-MX" sz="2000" b="1" dirty="0" smtClean="0">
                <a:solidFill>
                  <a:schemeClr val="tx1"/>
                </a:solidFill>
              </a:rPr>
              <a:t> </a:t>
            </a:r>
            <a:r>
              <a:rPr lang="es-MX" sz="2000" b="1" dirty="0" err="1" smtClean="0">
                <a:solidFill>
                  <a:schemeClr val="tx1"/>
                </a:solidFill>
              </a:rPr>
              <a:t>shown</a:t>
            </a:r>
            <a:r>
              <a:rPr lang="es-MX" sz="2000" b="1" dirty="0" smtClean="0">
                <a:solidFill>
                  <a:schemeClr val="tx1"/>
                </a:solidFill>
              </a:rPr>
              <a:t> </a:t>
            </a:r>
            <a:r>
              <a:rPr lang="es-MX" sz="2000" b="1" dirty="0" err="1" smtClean="0">
                <a:solidFill>
                  <a:schemeClr val="tx1"/>
                </a:solidFill>
              </a:rPr>
              <a:t>to</a:t>
            </a:r>
            <a:r>
              <a:rPr lang="es-MX" sz="2000" b="1" dirty="0" smtClean="0">
                <a:solidFill>
                  <a:schemeClr val="tx1"/>
                </a:solidFill>
              </a:rPr>
              <a:t> </a:t>
            </a:r>
            <a:r>
              <a:rPr lang="es-MX" sz="2000" b="1" dirty="0" err="1" smtClean="0">
                <a:solidFill>
                  <a:schemeClr val="tx1"/>
                </a:solidFill>
              </a:rPr>
              <a:t>you</a:t>
            </a:r>
            <a:r>
              <a:rPr lang="es-MX" sz="2000" b="1" dirty="0" smtClean="0">
                <a:solidFill>
                  <a:schemeClr val="tx1"/>
                </a:solidFill>
              </a:rPr>
              <a:t> </a:t>
            </a:r>
            <a:r>
              <a:rPr lang="es-MX" sz="2000" b="1" dirty="0" err="1" smtClean="0">
                <a:solidFill>
                  <a:schemeClr val="tx1"/>
                </a:solidFill>
              </a:rPr>
              <a:t>before</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Yes</a:t>
            </a:r>
            <a:r>
              <a:rPr lang="es-MX" sz="2000" b="1" dirty="0" smtClean="0">
                <a:solidFill>
                  <a:schemeClr val="tx1"/>
                </a:solidFill>
              </a:rPr>
              <a:t> </a:t>
            </a:r>
            <a:r>
              <a:rPr lang="es-MX" sz="2000" b="1" dirty="0" smtClean="0">
                <a:solidFill>
                  <a:schemeClr val="tx1"/>
                </a:solidFill>
              </a:rPr>
              <a:t>/ No</a:t>
            </a:r>
            <a:endParaRPr lang="es-MX" sz="2000" b="1" dirty="0">
              <a:solidFill>
                <a:schemeClr val="tx1"/>
              </a:solidFill>
            </a:endParaRPr>
          </a:p>
        </p:txBody>
      </p:sp>
    </p:spTree>
    <p:extLst>
      <p:ext uri="{BB962C8B-B14F-4D97-AF65-F5344CB8AC3E}">
        <p14:creationId xmlns:p14="http://schemas.microsoft.com/office/powerpoint/2010/main" val="3588406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err="1"/>
              <a:t>Binary</a:t>
            </a:r>
            <a:r>
              <a:rPr lang="es-MX" b="1" dirty="0"/>
              <a:t> </a:t>
            </a:r>
            <a:r>
              <a:rPr lang="es-MX" b="1" dirty="0" err="1"/>
              <a:t>Tasks</a:t>
            </a:r>
            <a:r>
              <a:rPr lang="es-MX" b="1" dirty="0"/>
              <a:t> (Yes/No)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err="1" smtClean="0">
                <a:solidFill>
                  <a:schemeClr val="tx1"/>
                </a:solidFill>
              </a:rPr>
              <a:t>Task</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Has </a:t>
            </a:r>
            <a:r>
              <a:rPr lang="es-MX" sz="2000" b="1" dirty="0" err="1" smtClean="0">
                <a:solidFill>
                  <a:schemeClr val="tx1"/>
                </a:solidFill>
              </a:rPr>
              <a:t>this</a:t>
            </a:r>
            <a:r>
              <a:rPr lang="es-MX" sz="2000" b="1" dirty="0" smtClean="0">
                <a:solidFill>
                  <a:schemeClr val="tx1"/>
                </a:solidFill>
              </a:rPr>
              <a:t> </a:t>
            </a:r>
            <a:r>
              <a:rPr lang="es-MX" sz="2000" b="1" dirty="0" err="1" smtClean="0">
                <a:solidFill>
                  <a:schemeClr val="tx1"/>
                </a:solidFill>
              </a:rPr>
              <a:t>stimulus</a:t>
            </a:r>
            <a:r>
              <a:rPr lang="es-MX" sz="2000" b="1" dirty="0" smtClean="0">
                <a:solidFill>
                  <a:schemeClr val="tx1"/>
                </a:solidFill>
              </a:rPr>
              <a:t> </a:t>
            </a:r>
            <a:r>
              <a:rPr lang="es-MX" sz="2000" b="1" dirty="0" err="1" smtClean="0">
                <a:solidFill>
                  <a:schemeClr val="tx1"/>
                </a:solidFill>
              </a:rPr>
              <a:t>been</a:t>
            </a:r>
            <a:r>
              <a:rPr lang="es-MX" sz="2000" b="1" dirty="0" smtClean="0">
                <a:solidFill>
                  <a:schemeClr val="tx1"/>
                </a:solidFill>
              </a:rPr>
              <a:t> </a:t>
            </a:r>
            <a:r>
              <a:rPr lang="es-MX" sz="2000" b="1" dirty="0" err="1" smtClean="0">
                <a:solidFill>
                  <a:schemeClr val="tx1"/>
                </a:solidFill>
              </a:rPr>
              <a:t>shown</a:t>
            </a:r>
            <a:r>
              <a:rPr lang="es-MX" sz="2000" b="1" dirty="0" smtClean="0">
                <a:solidFill>
                  <a:schemeClr val="tx1"/>
                </a:solidFill>
              </a:rPr>
              <a:t> </a:t>
            </a:r>
            <a:r>
              <a:rPr lang="es-MX" sz="2000" b="1" dirty="0" err="1" smtClean="0">
                <a:solidFill>
                  <a:schemeClr val="tx1"/>
                </a:solidFill>
              </a:rPr>
              <a:t>to</a:t>
            </a:r>
            <a:r>
              <a:rPr lang="es-MX" sz="2000" b="1" dirty="0" smtClean="0">
                <a:solidFill>
                  <a:schemeClr val="tx1"/>
                </a:solidFill>
              </a:rPr>
              <a:t> </a:t>
            </a:r>
            <a:r>
              <a:rPr lang="es-MX" sz="2000" b="1" dirty="0" err="1" smtClean="0">
                <a:solidFill>
                  <a:schemeClr val="tx1"/>
                </a:solidFill>
              </a:rPr>
              <a:t>you</a:t>
            </a:r>
            <a:r>
              <a:rPr lang="es-MX" sz="2000" b="1" dirty="0" smtClean="0">
                <a:solidFill>
                  <a:schemeClr val="tx1"/>
                </a:solidFill>
              </a:rPr>
              <a:t> </a:t>
            </a:r>
            <a:r>
              <a:rPr lang="es-MX" sz="2000" b="1" dirty="0" err="1" smtClean="0">
                <a:solidFill>
                  <a:schemeClr val="tx1"/>
                </a:solidFill>
              </a:rPr>
              <a:t>before</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Yes</a:t>
            </a:r>
            <a:r>
              <a:rPr lang="es-MX" sz="2000" b="1" dirty="0" smtClean="0">
                <a:solidFill>
                  <a:schemeClr val="tx1"/>
                </a:solidFill>
              </a:rPr>
              <a:t> </a:t>
            </a:r>
            <a:r>
              <a:rPr lang="es-MX" sz="2000" b="1" dirty="0" smtClean="0">
                <a:solidFill>
                  <a:schemeClr val="tx1"/>
                </a:solidFill>
              </a:rPr>
              <a:t>/ No</a:t>
            </a:r>
            <a:endParaRPr lang="es-MX" sz="2000" b="1" dirty="0">
              <a:solidFill>
                <a:schemeClr val="tx1"/>
              </a:solidFill>
            </a:endParaRPr>
          </a:p>
        </p:txBody>
      </p:sp>
      <p:sp>
        <p:nvSpPr>
          <p:cNvPr id="2" name="Rectángulo 1"/>
          <p:cNvSpPr/>
          <p:nvPr/>
        </p:nvSpPr>
        <p:spPr>
          <a:xfrm>
            <a:off x="3557518" y="1591733"/>
            <a:ext cx="8405882" cy="103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81407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err="1" smtClean="0">
                <a:solidFill>
                  <a:schemeClr val="bg1"/>
                </a:solidFill>
              </a:rPr>
              <a:t>Introduction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3942226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err="1"/>
              <a:t>Binary</a:t>
            </a:r>
            <a:r>
              <a:rPr lang="es-MX" b="1" dirty="0"/>
              <a:t> </a:t>
            </a:r>
            <a:r>
              <a:rPr lang="es-MX" b="1" dirty="0" err="1"/>
              <a:t>Tasks</a:t>
            </a:r>
            <a:r>
              <a:rPr lang="es-MX" b="1" dirty="0"/>
              <a:t> (Yes/No)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sp>
        <p:nvSpPr>
          <p:cNvPr id="10" name="Rectángulo redondeado 9"/>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err="1" smtClean="0">
                <a:solidFill>
                  <a:schemeClr val="tx1"/>
                </a:solidFill>
              </a:rPr>
              <a:t>Task</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Has </a:t>
            </a:r>
            <a:r>
              <a:rPr lang="es-MX" sz="2000" b="1" dirty="0" err="1" smtClean="0">
                <a:solidFill>
                  <a:schemeClr val="tx1"/>
                </a:solidFill>
              </a:rPr>
              <a:t>this</a:t>
            </a:r>
            <a:r>
              <a:rPr lang="es-MX" sz="2000" b="1" dirty="0" smtClean="0">
                <a:solidFill>
                  <a:schemeClr val="tx1"/>
                </a:solidFill>
              </a:rPr>
              <a:t> </a:t>
            </a:r>
            <a:r>
              <a:rPr lang="es-MX" sz="2000" b="1" dirty="0" err="1" smtClean="0">
                <a:solidFill>
                  <a:schemeClr val="tx1"/>
                </a:solidFill>
              </a:rPr>
              <a:t>stimulus</a:t>
            </a:r>
            <a:r>
              <a:rPr lang="es-MX" sz="2000" b="1" dirty="0" smtClean="0">
                <a:solidFill>
                  <a:schemeClr val="tx1"/>
                </a:solidFill>
              </a:rPr>
              <a:t> </a:t>
            </a:r>
            <a:r>
              <a:rPr lang="es-MX" sz="2000" b="1" dirty="0" err="1" smtClean="0">
                <a:solidFill>
                  <a:schemeClr val="tx1"/>
                </a:solidFill>
              </a:rPr>
              <a:t>been</a:t>
            </a:r>
            <a:r>
              <a:rPr lang="es-MX" sz="2000" b="1" dirty="0" smtClean="0">
                <a:solidFill>
                  <a:schemeClr val="tx1"/>
                </a:solidFill>
              </a:rPr>
              <a:t> </a:t>
            </a:r>
            <a:r>
              <a:rPr lang="es-MX" sz="2000" b="1" dirty="0" err="1" smtClean="0">
                <a:solidFill>
                  <a:schemeClr val="tx1"/>
                </a:solidFill>
              </a:rPr>
              <a:t>shown</a:t>
            </a:r>
            <a:r>
              <a:rPr lang="es-MX" sz="2000" b="1" dirty="0" smtClean="0">
                <a:solidFill>
                  <a:schemeClr val="tx1"/>
                </a:solidFill>
              </a:rPr>
              <a:t> </a:t>
            </a:r>
            <a:r>
              <a:rPr lang="es-MX" sz="2000" b="1" dirty="0" err="1" smtClean="0">
                <a:solidFill>
                  <a:schemeClr val="tx1"/>
                </a:solidFill>
              </a:rPr>
              <a:t>to</a:t>
            </a:r>
            <a:r>
              <a:rPr lang="es-MX" sz="2000" b="1" dirty="0" smtClean="0">
                <a:solidFill>
                  <a:schemeClr val="tx1"/>
                </a:solidFill>
              </a:rPr>
              <a:t> </a:t>
            </a:r>
            <a:r>
              <a:rPr lang="es-MX" sz="2000" b="1" dirty="0" err="1" smtClean="0">
                <a:solidFill>
                  <a:schemeClr val="tx1"/>
                </a:solidFill>
              </a:rPr>
              <a:t>you</a:t>
            </a:r>
            <a:r>
              <a:rPr lang="es-MX" sz="2000" b="1" dirty="0" smtClean="0">
                <a:solidFill>
                  <a:schemeClr val="tx1"/>
                </a:solidFill>
              </a:rPr>
              <a:t> </a:t>
            </a:r>
            <a:r>
              <a:rPr lang="es-MX" sz="2000" b="1" dirty="0" err="1" smtClean="0">
                <a:solidFill>
                  <a:schemeClr val="tx1"/>
                </a:solidFill>
              </a:rPr>
              <a:t>before</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Yes</a:t>
            </a:r>
            <a:r>
              <a:rPr lang="es-MX" sz="2000" b="1" dirty="0" smtClean="0">
                <a:solidFill>
                  <a:schemeClr val="tx1"/>
                </a:solidFill>
              </a:rPr>
              <a:t> </a:t>
            </a:r>
            <a:r>
              <a:rPr lang="es-MX" sz="2000" b="1" dirty="0" smtClean="0">
                <a:solidFill>
                  <a:schemeClr val="tx1"/>
                </a:solidFill>
              </a:rPr>
              <a:t>/ No</a:t>
            </a:r>
            <a:endParaRPr lang="es-MX" sz="2000" b="1" dirty="0">
              <a:solidFill>
                <a:schemeClr val="tx1"/>
              </a:solidFill>
            </a:endParaRPr>
          </a:p>
        </p:txBody>
      </p:sp>
      <p:sp>
        <p:nvSpPr>
          <p:cNvPr id="11" name="Rectángulo 10"/>
          <p:cNvSpPr/>
          <p:nvPr/>
        </p:nvSpPr>
        <p:spPr>
          <a:xfrm>
            <a:off x="3557518" y="1591733"/>
            <a:ext cx="8405882" cy="103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42049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
        <p:nvSpPr>
          <p:cNvPr id="12" name="Rectángulo 11"/>
          <p:cNvSpPr/>
          <p:nvPr/>
        </p:nvSpPr>
        <p:spPr>
          <a:xfrm>
            <a:off x="3557518" y="1591733"/>
            <a:ext cx="8405882" cy="103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7"/>
          <p:cNvSpPr>
            <a:spLocks noGrp="1"/>
          </p:cNvSpPr>
          <p:nvPr>
            <p:ph type="title"/>
          </p:nvPr>
        </p:nvSpPr>
        <p:spPr>
          <a:xfrm>
            <a:off x="232893" y="246083"/>
            <a:ext cx="10515600" cy="662257"/>
          </a:xfrm>
        </p:spPr>
        <p:txBody>
          <a:bodyPr>
            <a:normAutofit fontScale="90000"/>
          </a:bodyPr>
          <a:lstStyle/>
          <a:p>
            <a:r>
              <a:rPr lang="es-MX" b="1" dirty="0" err="1"/>
              <a:t>Binary</a:t>
            </a:r>
            <a:r>
              <a:rPr lang="es-MX" b="1" dirty="0"/>
              <a:t> </a:t>
            </a:r>
            <a:r>
              <a:rPr lang="es-MX" b="1" dirty="0" err="1"/>
              <a:t>Tasks</a:t>
            </a:r>
            <a:r>
              <a:rPr lang="es-MX" b="1" dirty="0"/>
              <a:t> (Yes/No)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pic>
        <p:nvPicPr>
          <p:cNvPr id="7" name="Imagen 9"/>
          <p:cNvPicPr>
            <a:picLocks noChangeAspect="1"/>
          </p:cNvPicPr>
          <p:nvPr/>
        </p:nvPicPr>
        <p:blipFill>
          <a:blip r:embed="rId3"/>
          <a:stretch>
            <a:fillRect/>
          </a:stretch>
        </p:blipFill>
        <p:spPr>
          <a:xfrm>
            <a:off x="5119469" y="2858051"/>
            <a:ext cx="4781348" cy="3577652"/>
          </a:xfrm>
          <a:prstGeom prst="rect">
            <a:avLst/>
          </a:prstGeom>
        </p:spPr>
      </p:pic>
      <p:cxnSp>
        <p:nvCxnSpPr>
          <p:cNvPr id="3" name="2 Conector recto de flecha"/>
          <p:cNvCxnSpPr/>
          <p:nvPr/>
        </p:nvCxnSpPr>
        <p:spPr>
          <a:xfrm>
            <a:off x="6099464" y="1652155"/>
            <a:ext cx="1745672" cy="386541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7124700" y="1673488"/>
            <a:ext cx="813955" cy="34700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8123959" y="1673488"/>
            <a:ext cx="126423" cy="2973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499764" y="1652155"/>
            <a:ext cx="810492" cy="280554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Rectángulo redondeado 10"/>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err="1" smtClean="0">
                <a:solidFill>
                  <a:schemeClr val="tx1"/>
                </a:solidFill>
              </a:rPr>
              <a:t>Task</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Has </a:t>
            </a:r>
            <a:r>
              <a:rPr lang="es-MX" sz="2000" b="1" dirty="0" err="1" smtClean="0">
                <a:solidFill>
                  <a:schemeClr val="tx1"/>
                </a:solidFill>
              </a:rPr>
              <a:t>this</a:t>
            </a:r>
            <a:r>
              <a:rPr lang="es-MX" sz="2000" b="1" dirty="0" smtClean="0">
                <a:solidFill>
                  <a:schemeClr val="tx1"/>
                </a:solidFill>
              </a:rPr>
              <a:t> </a:t>
            </a:r>
            <a:r>
              <a:rPr lang="es-MX" sz="2000" b="1" dirty="0" err="1" smtClean="0">
                <a:solidFill>
                  <a:schemeClr val="tx1"/>
                </a:solidFill>
              </a:rPr>
              <a:t>stimulus</a:t>
            </a:r>
            <a:r>
              <a:rPr lang="es-MX" sz="2000" b="1" dirty="0" smtClean="0">
                <a:solidFill>
                  <a:schemeClr val="tx1"/>
                </a:solidFill>
              </a:rPr>
              <a:t> </a:t>
            </a:r>
            <a:r>
              <a:rPr lang="es-MX" sz="2000" b="1" dirty="0" err="1" smtClean="0">
                <a:solidFill>
                  <a:schemeClr val="tx1"/>
                </a:solidFill>
              </a:rPr>
              <a:t>been</a:t>
            </a:r>
            <a:r>
              <a:rPr lang="es-MX" sz="2000" b="1" dirty="0" smtClean="0">
                <a:solidFill>
                  <a:schemeClr val="tx1"/>
                </a:solidFill>
              </a:rPr>
              <a:t> </a:t>
            </a:r>
            <a:r>
              <a:rPr lang="es-MX" sz="2000" b="1" dirty="0" err="1" smtClean="0">
                <a:solidFill>
                  <a:schemeClr val="tx1"/>
                </a:solidFill>
              </a:rPr>
              <a:t>shown</a:t>
            </a:r>
            <a:r>
              <a:rPr lang="es-MX" sz="2000" b="1" dirty="0" smtClean="0">
                <a:solidFill>
                  <a:schemeClr val="tx1"/>
                </a:solidFill>
              </a:rPr>
              <a:t> </a:t>
            </a:r>
            <a:r>
              <a:rPr lang="es-MX" sz="2000" b="1" dirty="0" err="1" smtClean="0">
                <a:solidFill>
                  <a:schemeClr val="tx1"/>
                </a:solidFill>
              </a:rPr>
              <a:t>to</a:t>
            </a:r>
            <a:r>
              <a:rPr lang="es-MX" sz="2000" b="1" dirty="0" smtClean="0">
                <a:solidFill>
                  <a:schemeClr val="tx1"/>
                </a:solidFill>
              </a:rPr>
              <a:t> </a:t>
            </a:r>
            <a:r>
              <a:rPr lang="es-MX" sz="2000" b="1" dirty="0" err="1" smtClean="0">
                <a:solidFill>
                  <a:schemeClr val="tx1"/>
                </a:solidFill>
              </a:rPr>
              <a:t>you</a:t>
            </a:r>
            <a:r>
              <a:rPr lang="es-MX" sz="2000" b="1" dirty="0" smtClean="0">
                <a:solidFill>
                  <a:schemeClr val="tx1"/>
                </a:solidFill>
              </a:rPr>
              <a:t> </a:t>
            </a:r>
            <a:r>
              <a:rPr lang="es-MX" sz="2000" b="1" dirty="0" err="1" smtClean="0">
                <a:solidFill>
                  <a:schemeClr val="tx1"/>
                </a:solidFill>
              </a:rPr>
              <a:t>before</a:t>
            </a:r>
            <a:r>
              <a:rPr lang="es-MX" sz="2000" b="1" dirty="0" smtClean="0">
                <a:solidFill>
                  <a:schemeClr val="tx1"/>
                </a:solidFill>
              </a:rPr>
              <a:t>?</a:t>
            </a:r>
            <a:endParaRPr lang="es-MX" sz="2000" b="1" dirty="0" smtClean="0">
              <a:solidFill>
                <a:schemeClr val="tx1"/>
              </a:solidFill>
            </a:endParaRPr>
          </a:p>
          <a:p>
            <a:pPr algn="ctr"/>
            <a:endParaRPr lang="es-MX" sz="1000" b="1" dirty="0">
              <a:solidFill>
                <a:schemeClr val="tx1"/>
              </a:solidFill>
            </a:endParaRPr>
          </a:p>
          <a:p>
            <a:pPr algn="ctr"/>
            <a:r>
              <a:rPr lang="es-MX" sz="2000" b="1" dirty="0" smtClean="0">
                <a:solidFill>
                  <a:schemeClr val="tx1"/>
                </a:solidFill>
              </a:rPr>
              <a:t>Yes</a:t>
            </a:r>
            <a:r>
              <a:rPr lang="es-MX" sz="2000" b="1" dirty="0" smtClean="0">
                <a:solidFill>
                  <a:schemeClr val="tx1"/>
                </a:solidFill>
              </a:rPr>
              <a:t> </a:t>
            </a:r>
            <a:r>
              <a:rPr lang="es-MX" sz="2000" b="1" dirty="0" smtClean="0">
                <a:solidFill>
                  <a:schemeClr val="tx1"/>
                </a:solidFill>
              </a:rPr>
              <a:t>/ No</a:t>
            </a:r>
            <a:endParaRPr lang="es-MX" sz="2000" b="1" dirty="0">
              <a:solidFill>
                <a:schemeClr val="tx1"/>
              </a:solidFill>
            </a:endParaRPr>
          </a:p>
        </p:txBody>
      </p:sp>
    </p:spTree>
    <p:extLst>
      <p:ext uri="{BB962C8B-B14F-4D97-AF65-F5344CB8AC3E}">
        <p14:creationId xmlns:p14="http://schemas.microsoft.com/office/powerpoint/2010/main" val="767703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err="1" smtClean="0"/>
              <a:t>Confidence</a:t>
            </a:r>
            <a:r>
              <a:rPr lang="es-MX" b="1" dirty="0" smtClean="0"/>
              <a:t> </a:t>
            </a:r>
            <a:r>
              <a:rPr lang="es-MX" b="1" dirty="0" err="1" smtClean="0"/>
              <a:t>Scale</a:t>
            </a:r>
            <a:r>
              <a:rPr lang="es-MX" b="1" dirty="0" smtClean="0"/>
              <a:t> </a:t>
            </a:r>
            <a:r>
              <a:rPr lang="es-MX" b="1" dirty="0" err="1" smtClean="0"/>
              <a:t>task</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spTree>
    <p:extLst>
      <p:ext uri="{BB962C8B-B14F-4D97-AF65-F5344CB8AC3E}">
        <p14:creationId xmlns:p14="http://schemas.microsoft.com/office/powerpoint/2010/main" val="975638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err="1"/>
              <a:t>Confidence</a:t>
            </a:r>
            <a:r>
              <a:rPr lang="es-MX" b="1" dirty="0"/>
              <a:t> </a:t>
            </a:r>
            <a:r>
              <a:rPr lang="es-MX" b="1" dirty="0" err="1"/>
              <a:t>Scale</a:t>
            </a:r>
            <a:r>
              <a:rPr lang="es-MX" b="1" dirty="0"/>
              <a:t> </a:t>
            </a:r>
            <a:r>
              <a:rPr lang="es-MX" b="1" dirty="0" err="1"/>
              <a:t>task</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spTree>
    <p:extLst>
      <p:ext uri="{BB962C8B-B14F-4D97-AF65-F5344CB8AC3E}">
        <p14:creationId xmlns:p14="http://schemas.microsoft.com/office/powerpoint/2010/main" val="281677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err="1"/>
              <a:t>Confidence</a:t>
            </a:r>
            <a:r>
              <a:rPr lang="es-MX" b="1" dirty="0"/>
              <a:t> </a:t>
            </a:r>
            <a:r>
              <a:rPr lang="es-MX" b="1" dirty="0" err="1"/>
              <a:t>Scale</a:t>
            </a:r>
            <a:r>
              <a:rPr lang="es-MX" b="1" dirty="0"/>
              <a:t> </a:t>
            </a:r>
            <a:r>
              <a:rPr lang="es-MX" b="1" dirty="0" err="1"/>
              <a:t>task</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pic>
        <p:nvPicPr>
          <p:cNvPr id="6" name="Imagen 5"/>
          <p:cNvPicPr>
            <a:picLocks noChangeAspect="1"/>
          </p:cNvPicPr>
          <p:nvPr/>
        </p:nvPicPr>
        <p:blipFill>
          <a:blip r:embed="rId4"/>
          <a:stretch>
            <a:fillRect/>
          </a:stretch>
        </p:blipFill>
        <p:spPr>
          <a:xfrm>
            <a:off x="2862262" y="1154202"/>
            <a:ext cx="6467475" cy="1819275"/>
          </a:xfrm>
          <a:prstGeom prst="rect">
            <a:avLst/>
          </a:prstGeom>
        </p:spPr>
      </p:pic>
      <p:sp>
        <p:nvSpPr>
          <p:cNvPr id="4" name="Rectángulo 3"/>
          <p:cNvSpPr/>
          <p:nvPr/>
        </p:nvSpPr>
        <p:spPr>
          <a:xfrm>
            <a:off x="2353733" y="1667933"/>
            <a:ext cx="7188200" cy="1274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25663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err="1" smtClean="0">
                <a:effectLst>
                  <a:outerShdw blurRad="38100" dist="38100" dir="2700000" algn="tl">
                    <a:srgbClr val="000000">
                      <a:alpha val="43137"/>
                    </a:srgbClr>
                  </a:outerShdw>
                </a:effectLst>
              </a:rPr>
              <a:t>Why</a:t>
            </a:r>
            <a:r>
              <a:rPr lang="es-MX" b="1" dirty="0" smtClean="0">
                <a:effectLst>
                  <a:outerShdw blurRad="38100" dist="38100" dir="2700000" algn="tl">
                    <a:srgbClr val="000000">
                      <a:alpha val="43137"/>
                    </a:srgbClr>
                  </a:outerShdw>
                </a:effectLst>
              </a:rPr>
              <a:t> </a:t>
            </a:r>
            <a:r>
              <a:rPr lang="es-MX" b="1" dirty="0" err="1" smtClean="0">
                <a:effectLst>
                  <a:outerShdw blurRad="38100" dist="38100" dir="2700000" algn="tl">
                    <a:srgbClr val="000000">
                      <a:alpha val="43137"/>
                    </a:srgbClr>
                  </a:outerShdw>
                </a:effectLst>
              </a:rPr>
              <a:t>is</a:t>
            </a:r>
            <a:r>
              <a:rPr lang="es-MX" b="1" dirty="0" smtClean="0">
                <a:effectLst>
                  <a:outerShdw blurRad="38100" dist="38100" dir="2700000" algn="tl">
                    <a:srgbClr val="000000">
                      <a:alpha val="43137"/>
                    </a:srgbClr>
                  </a:outerShdw>
                </a:effectLst>
              </a:rPr>
              <a:t> </a:t>
            </a:r>
            <a:r>
              <a:rPr lang="es-MX" b="1" dirty="0" err="1" smtClean="0">
                <a:effectLst>
                  <a:outerShdw blurRad="38100" dist="38100" dir="2700000" algn="tl">
                    <a:srgbClr val="000000">
                      <a:alpha val="43137"/>
                    </a:srgbClr>
                  </a:outerShdw>
                </a:effectLst>
              </a:rPr>
              <a:t>it</a:t>
            </a:r>
            <a:r>
              <a:rPr lang="es-MX" b="1" dirty="0" smtClean="0">
                <a:effectLst>
                  <a:outerShdw blurRad="38100" dist="38100" dir="2700000" algn="tl">
                    <a:srgbClr val="000000">
                      <a:alpha val="43137"/>
                    </a:srgbClr>
                  </a:outerShdw>
                </a:effectLst>
              </a:rPr>
              <a:t> </a:t>
            </a:r>
            <a:r>
              <a:rPr lang="es-MX" b="1" dirty="0" err="1" smtClean="0">
                <a:effectLst>
                  <a:outerShdw blurRad="38100" dist="38100" dir="2700000" algn="tl">
                    <a:srgbClr val="000000">
                      <a:alpha val="43137"/>
                    </a:srgbClr>
                  </a:outerShdw>
                </a:effectLst>
              </a:rPr>
              <a:t>important</a:t>
            </a:r>
            <a:r>
              <a:rPr lang="es-MX" b="1" dirty="0" smtClean="0">
                <a:effectLst>
                  <a:outerShdw blurRad="38100" dist="38100" dir="2700000" algn="tl">
                    <a:srgbClr val="000000">
                      <a:alpha val="43137"/>
                    </a:srgbClr>
                  </a:outerShdw>
                </a:effectLst>
              </a:rPr>
              <a:t>?</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err="1" smtClean="0"/>
              <a:t>Why</a:t>
            </a:r>
            <a:r>
              <a:rPr lang="es-MX" dirty="0" smtClean="0"/>
              <a:t> are </a:t>
            </a:r>
            <a:r>
              <a:rPr lang="es-MX" dirty="0" err="1" smtClean="0"/>
              <a:t>there</a:t>
            </a:r>
            <a:r>
              <a:rPr lang="es-MX" dirty="0" smtClean="0"/>
              <a:t> </a:t>
            </a:r>
            <a:r>
              <a:rPr lang="es-MX" dirty="0" err="1" smtClean="0"/>
              <a:t>two</a:t>
            </a:r>
            <a:r>
              <a:rPr lang="es-MX" dirty="0" smtClean="0"/>
              <a:t> “</a:t>
            </a:r>
            <a:r>
              <a:rPr lang="es-MX" dirty="0" err="1" smtClean="0"/>
              <a:t>Noise</a:t>
            </a:r>
            <a:r>
              <a:rPr lang="es-MX" dirty="0" smtClean="0"/>
              <a:t>” </a:t>
            </a:r>
            <a:r>
              <a:rPr lang="es-MX" dirty="0" err="1" smtClean="0"/>
              <a:t>distributions</a:t>
            </a:r>
            <a:r>
              <a:rPr lang="es-MX" dirty="0" smtClean="0"/>
              <a:t>?</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err="1" smtClean="0"/>
              <a:t>Is</a:t>
            </a:r>
            <a:r>
              <a:rPr lang="es-MX" dirty="0" smtClean="0"/>
              <a:t> </a:t>
            </a:r>
            <a:r>
              <a:rPr lang="es-MX" dirty="0" err="1" smtClean="0"/>
              <a:t>it</a:t>
            </a:r>
            <a:r>
              <a:rPr lang="es-MX" dirty="0" smtClean="0"/>
              <a:t> ok </a:t>
            </a:r>
            <a:r>
              <a:rPr lang="es-MX" dirty="0" err="1" smtClean="0"/>
              <a:t>to</a:t>
            </a:r>
            <a:r>
              <a:rPr lang="es-MX" dirty="0" smtClean="0"/>
              <a:t> use SDT </a:t>
            </a:r>
            <a:r>
              <a:rPr lang="es-MX" dirty="0" err="1" smtClean="0"/>
              <a:t>to</a:t>
            </a:r>
            <a:r>
              <a:rPr lang="es-MX" dirty="0" smtClean="0"/>
              <a:t> </a:t>
            </a:r>
            <a:r>
              <a:rPr lang="es-MX" dirty="0" err="1" smtClean="0"/>
              <a:t>study</a:t>
            </a:r>
            <a:r>
              <a:rPr lang="es-MX" dirty="0" smtClean="0"/>
              <a:t> </a:t>
            </a:r>
            <a:r>
              <a:rPr lang="es-MX" dirty="0" err="1" smtClean="0"/>
              <a:t>memory</a:t>
            </a:r>
            <a:r>
              <a:rPr lang="es-MX" dirty="0" smtClean="0"/>
              <a:t> </a:t>
            </a:r>
            <a:r>
              <a:rPr lang="es-MX" dirty="0" err="1" smtClean="0"/>
              <a:t>tasks</a:t>
            </a:r>
            <a:r>
              <a:rPr lang="es-MX" dirty="0" smtClean="0"/>
              <a:t>?</a:t>
            </a:r>
            <a:endParaRPr lang="es-MX" dirty="0" smtClean="0"/>
          </a:p>
          <a:p>
            <a:pPr marL="0" indent="0">
              <a:buNone/>
            </a:pPr>
            <a:endParaRPr lang="es-MX" dirty="0" smtClean="0"/>
          </a:p>
          <a:p>
            <a:r>
              <a:rPr lang="es-MX" dirty="0" err="1" smtClean="0"/>
              <a:t>What</a:t>
            </a:r>
            <a:r>
              <a:rPr lang="es-MX" dirty="0" smtClean="0"/>
              <a:t> </a:t>
            </a:r>
            <a:r>
              <a:rPr lang="es-MX" dirty="0" err="1" smtClean="0"/>
              <a:t>is</a:t>
            </a:r>
            <a:r>
              <a:rPr lang="es-MX" dirty="0" smtClean="0"/>
              <a:t> </a:t>
            </a:r>
            <a:r>
              <a:rPr lang="es-MX" dirty="0" err="1" smtClean="0"/>
              <a:t>the</a:t>
            </a:r>
            <a:r>
              <a:rPr lang="es-MX" dirty="0" smtClean="0"/>
              <a:t> </a:t>
            </a:r>
            <a:r>
              <a:rPr lang="es-MX" dirty="0" err="1" smtClean="0"/>
              <a:t>Mirror</a:t>
            </a:r>
            <a:r>
              <a:rPr lang="es-MX" dirty="0" smtClean="0"/>
              <a:t> </a:t>
            </a:r>
            <a:r>
              <a:rPr lang="es-MX" dirty="0" err="1" smtClean="0"/>
              <a:t>Effect</a:t>
            </a:r>
            <a:r>
              <a:rPr lang="es-MX" dirty="0" smtClean="0"/>
              <a:t> </a:t>
            </a:r>
            <a:r>
              <a:rPr lang="es-MX" dirty="0" err="1" smtClean="0"/>
              <a:t>saying</a:t>
            </a:r>
            <a:r>
              <a:rPr lang="es-MX" dirty="0" smtClean="0"/>
              <a:t> </a:t>
            </a:r>
            <a:r>
              <a:rPr lang="es-MX" dirty="0" err="1" smtClean="0"/>
              <a:t>about</a:t>
            </a:r>
            <a:r>
              <a:rPr lang="es-MX" dirty="0" smtClean="0"/>
              <a:t> </a:t>
            </a:r>
            <a:r>
              <a:rPr lang="es-MX" dirty="0" err="1" smtClean="0"/>
              <a:t>recognition</a:t>
            </a:r>
            <a:r>
              <a:rPr lang="es-MX" dirty="0" smtClean="0"/>
              <a:t> </a:t>
            </a:r>
            <a:r>
              <a:rPr lang="es-MX" dirty="0" err="1" smtClean="0"/>
              <a:t>memory</a:t>
            </a:r>
            <a:r>
              <a:rPr lang="es-MX" dirty="0" smtClean="0"/>
              <a:t> </a:t>
            </a:r>
            <a:r>
              <a:rPr lang="es-MX" dirty="0" err="1" smtClean="0"/>
              <a:t>cognitive</a:t>
            </a:r>
            <a:r>
              <a:rPr lang="es-MX" dirty="0" smtClean="0"/>
              <a:t> </a:t>
            </a:r>
            <a:r>
              <a:rPr lang="es-MX" dirty="0" err="1" smtClean="0"/>
              <a:t>processes</a:t>
            </a:r>
            <a:r>
              <a:rPr lang="es-MX" dirty="0" smtClean="0"/>
              <a:t>?</a:t>
            </a:r>
            <a:endParaRPr lang="es-MX" dirty="0"/>
          </a:p>
        </p:txBody>
      </p:sp>
    </p:spTree>
    <p:extLst>
      <p:ext uri="{BB962C8B-B14F-4D97-AF65-F5344CB8AC3E}">
        <p14:creationId xmlns:p14="http://schemas.microsoft.com/office/powerpoint/2010/main" val="2149100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err="1" smtClean="0">
                <a:solidFill>
                  <a:schemeClr val="bg1"/>
                </a:solidFill>
              </a:rPr>
              <a:t>Method</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74110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a:bodyPr>
          <a:lstStyle/>
          <a:p>
            <a:r>
              <a:rPr lang="es-MX" sz="4800" b="1" dirty="0" smtClean="0"/>
              <a:t>OBJETIVE: </a:t>
            </a:r>
            <a:r>
              <a:rPr lang="es-MX" sz="4800" dirty="0" err="1" smtClean="0"/>
              <a:t>To</a:t>
            </a:r>
            <a:r>
              <a:rPr lang="es-MX" sz="4800" dirty="0" smtClean="0"/>
              <a:t> test </a:t>
            </a:r>
            <a:r>
              <a:rPr lang="es-MX" sz="4800" dirty="0" err="1" smtClean="0"/>
              <a:t>the</a:t>
            </a:r>
            <a:r>
              <a:rPr lang="es-MX" sz="4800" dirty="0" smtClean="0"/>
              <a:t> </a:t>
            </a:r>
            <a:r>
              <a:rPr lang="es-MX" sz="4800" dirty="0" err="1" smtClean="0"/>
              <a:t>generalizability</a:t>
            </a:r>
            <a:r>
              <a:rPr lang="es-MX" sz="4800" dirty="0" smtClean="0"/>
              <a:t> of </a:t>
            </a:r>
            <a:r>
              <a:rPr lang="es-MX" sz="4800" dirty="0" err="1" smtClean="0"/>
              <a:t>the</a:t>
            </a:r>
            <a:r>
              <a:rPr lang="es-MX" sz="4800" dirty="0" smtClean="0"/>
              <a:t> </a:t>
            </a:r>
            <a:r>
              <a:rPr lang="es-MX" sz="4800" dirty="0" err="1" smtClean="0"/>
              <a:t>Mirror</a:t>
            </a:r>
            <a:r>
              <a:rPr lang="es-MX" sz="4800" dirty="0" smtClean="0"/>
              <a:t> </a:t>
            </a:r>
            <a:r>
              <a:rPr lang="es-MX" sz="4800" dirty="0" err="1" smtClean="0"/>
              <a:t>Effect</a:t>
            </a:r>
            <a:r>
              <a:rPr lang="es-MX" sz="4800" dirty="0" smtClean="0"/>
              <a:t> </a:t>
            </a:r>
            <a:r>
              <a:rPr lang="es-MX" sz="4800" dirty="0" err="1" smtClean="0"/>
              <a:t>to</a:t>
            </a:r>
            <a:r>
              <a:rPr lang="es-MX" sz="4800" dirty="0" smtClean="0"/>
              <a:t> </a:t>
            </a:r>
            <a:r>
              <a:rPr lang="es-MX" sz="4800" dirty="0" err="1" smtClean="0"/>
              <a:t>other</a:t>
            </a:r>
            <a:r>
              <a:rPr lang="es-MX" sz="4800" dirty="0" smtClean="0"/>
              <a:t> </a:t>
            </a:r>
            <a:r>
              <a:rPr lang="es-MX" sz="4800" dirty="0" err="1" smtClean="0"/>
              <a:t>domains</a:t>
            </a:r>
            <a:r>
              <a:rPr lang="es-MX" sz="4800" dirty="0" smtClean="0"/>
              <a:t> (</a:t>
            </a:r>
            <a:r>
              <a:rPr lang="es-MX" sz="4800" dirty="0" err="1" smtClean="0"/>
              <a:t>a.k.a</a:t>
            </a:r>
            <a:r>
              <a:rPr lang="es-MX" sz="4800" dirty="0" smtClean="0"/>
              <a:t>. a </a:t>
            </a:r>
            <a:r>
              <a:rPr lang="es-MX" sz="4800" b="1" dirty="0" smtClean="0"/>
              <a:t>perceptual </a:t>
            </a:r>
            <a:r>
              <a:rPr lang="es-MX" sz="4800" b="1" dirty="0" err="1" smtClean="0"/>
              <a:t>task</a:t>
            </a:r>
            <a:r>
              <a:rPr lang="es-MX" sz="4800" dirty="0" smtClean="0"/>
              <a:t>).</a:t>
            </a:r>
            <a:endParaRPr lang="es-MX" sz="4800" dirty="0" smtClean="0"/>
          </a:p>
          <a:p>
            <a:endParaRPr lang="es-MX" sz="4800" dirty="0" smtClean="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4063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35139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982" y="651452"/>
            <a:ext cx="10515600" cy="4351338"/>
          </a:xfrm>
        </p:spPr>
        <p:txBody>
          <a:bodyPr>
            <a:normAutofit/>
          </a:bodyPr>
          <a:lstStyle/>
          <a:p>
            <a:pPr marL="0" indent="0" algn="ctr">
              <a:buNone/>
            </a:pPr>
            <a:r>
              <a:rPr lang="es-MX" sz="3200" b="1" dirty="0" smtClean="0"/>
              <a:t>TAREA:</a:t>
            </a:r>
          </a:p>
          <a:p>
            <a:pPr marL="0" indent="0" algn="ctr">
              <a:buNone/>
            </a:pPr>
            <a:r>
              <a:rPr lang="es-MX" sz="3200" dirty="0" smtClean="0"/>
              <a:t> ¿Los círculos centrales son del mismo tamaño?</a:t>
            </a:r>
          </a:p>
          <a:p>
            <a:pPr marL="0" indent="0" algn="ctr">
              <a:buNone/>
            </a:pPr>
            <a:r>
              <a:rPr lang="es-MX" sz="3200" b="1" dirty="0" smtClean="0"/>
              <a:t>Sí (señal)    No (Ruido)</a:t>
            </a:r>
          </a:p>
        </p:txBody>
      </p:sp>
      <p:sp>
        <p:nvSpPr>
          <p:cNvPr id="6" name="CuadroTexto 5"/>
          <p:cNvSpPr txBox="1"/>
          <p:nvPr/>
        </p:nvSpPr>
        <p:spPr>
          <a:xfrm>
            <a:off x="914398" y="3284322"/>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7047467" y="3217995"/>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980300"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7129846"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378775" y="3891249"/>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476367" y="4019785"/>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197963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a:t>
            </a:r>
          </a:p>
          <a:p>
            <a:pPr marL="0" indent="0">
              <a:buNone/>
            </a:pPr>
            <a:endParaRPr lang="es-MX" dirty="0" smtClean="0"/>
          </a:p>
        </p:txBody>
      </p:sp>
    </p:spTree>
    <p:extLst>
      <p:ext uri="{BB962C8B-B14F-4D97-AF65-F5344CB8AC3E}">
        <p14:creationId xmlns:p14="http://schemas.microsoft.com/office/powerpoint/2010/main" val="3533371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Diseño Factorial 5x2x2</a:t>
            </a:r>
          </a:p>
          <a:p>
            <a:pPr lvl="1"/>
            <a:r>
              <a:rPr lang="es-MX" dirty="0" smtClean="0"/>
              <a:t>5 tamaños de Círculo Central</a:t>
            </a:r>
          </a:p>
          <a:p>
            <a:pPr lvl="1"/>
            <a:r>
              <a:rPr lang="es-MX" dirty="0" smtClean="0"/>
              <a:t>2 tamaños de Círculo Externo</a:t>
            </a:r>
          </a:p>
          <a:p>
            <a:pPr lvl="2"/>
            <a:r>
              <a:rPr lang="es-MX" dirty="0" smtClean="0"/>
              <a:t>Sobrestimación</a:t>
            </a:r>
          </a:p>
          <a:p>
            <a:pPr lvl="2"/>
            <a:r>
              <a:rPr lang="es-MX" dirty="0" smtClean="0"/>
              <a:t>Subestimación</a:t>
            </a:r>
          </a:p>
          <a:p>
            <a:pPr lvl="1"/>
            <a:r>
              <a:rPr lang="es-MX" dirty="0" smtClean="0"/>
              <a:t>2 niveles de Círculos Externos por clase</a:t>
            </a:r>
          </a:p>
          <a:p>
            <a:pPr lvl="2"/>
            <a:r>
              <a:rPr lang="es-MX" dirty="0" smtClean="0"/>
              <a:t>Clase A: 2 o 3</a:t>
            </a:r>
          </a:p>
          <a:p>
            <a:pPr lvl="2"/>
            <a:r>
              <a:rPr lang="es-MX" dirty="0" smtClean="0"/>
              <a:t>Clase B: 7 u 8</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58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16 estímulos con Ruido</a:t>
            </a:r>
          </a:p>
          <a:p>
            <a:pPr lvl="1"/>
            <a:r>
              <a:rPr lang="es-MX" dirty="0" smtClean="0"/>
              <a:t>Presentados 10 veces</a:t>
            </a:r>
          </a:p>
          <a:p>
            <a:pPr marL="457200" lvl="1" indent="0" algn="r">
              <a:buNone/>
            </a:pPr>
            <a:r>
              <a:rPr lang="es-MX" dirty="0" smtClean="0"/>
              <a:t>(160 en total)</a:t>
            </a:r>
          </a:p>
          <a:p>
            <a:r>
              <a:rPr lang="es-MX" dirty="0" smtClean="0"/>
              <a:t>4 estímulos con Señal</a:t>
            </a:r>
          </a:p>
          <a:p>
            <a:pPr lvl="1"/>
            <a:r>
              <a:rPr lang="es-MX" dirty="0" smtClean="0"/>
              <a:t>Presentados 40 veces cada uno</a:t>
            </a:r>
          </a:p>
          <a:p>
            <a:pPr marL="457200" lvl="1" indent="0" algn="r">
              <a:buNone/>
            </a:pPr>
            <a:r>
              <a:rPr lang="es-MX" dirty="0" smtClean="0"/>
              <a:t>(160 en total)</a:t>
            </a:r>
          </a:p>
          <a:p>
            <a:pPr marL="457200" lvl="1" indent="0" algn="r">
              <a:buNone/>
            </a:pPr>
            <a:endParaRPr lang="es-MX" dirty="0"/>
          </a:p>
          <a:p>
            <a:pPr marL="457200" lvl="1" indent="0">
              <a:buNone/>
            </a:pPr>
            <a:r>
              <a:rPr lang="es-MX" dirty="0" smtClean="0"/>
              <a:t>320 estímulos por Clase</a:t>
            </a:r>
          </a:p>
          <a:p>
            <a:pPr marL="457200" lvl="1" indent="0">
              <a:buNone/>
            </a:pPr>
            <a:endParaRPr lang="es-MX" dirty="0"/>
          </a:p>
          <a:p>
            <a:pPr marL="457200" lvl="1" indent="0">
              <a:buNone/>
            </a:pPr>
            <a:r>
              <a:rPr lang="es-MX" dirty="0" smtClean="0"/>
              <a:t>640 estímulos en total</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87036" y="2712027"/>
            <a:ext cx="4966855" cy="139238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699110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2</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10 parejas de círculos centrales</a:t>
            </a:r>
          </a:p>
          <a:p>
            <a:pPr lvl="1"/>
            <a:r>
              <a:rPr lang="es-MX" dirty="0" smtClean="0"/>
              <a:t>5 parejas-Señal</a:t>
            </a:r>
          </a:p>
          <a:p>
            <a:pPr lvl="1"/>
            <a:r>
              <a:rPr lang="es-MX" dirty="0" smtClean="0"/>
              <a:t>5 parejas-Ruido arbitrarias</a:t>
            </a:r>
          </a:p>
          <a:p>
            <a:r>
              <a:rPr lang="es-MX" dirty="0"/>
              <a:t>4</a:t>
            </a:r>
            <a:r>
              <a:rPr lang="es-MX" dirty="0" smtClean="0"/>
              <a:t> combinaciones posibles de Niveles de Círculos Externo por pareja.</a:t>
            </a:r>
          </a:p>
          <a:p>
            <a:endParaRPr lang="es-MX" dirty="0"/>
          </a:p>
          <a:p>
            <a:r>
              <a:rPr lang="es-MX" dirty="0" smtClean="0"/>
              <a:t>En cada pareja se incluye una figura con Sobrestimación y Subestimación.</a:t>
            </a:r>
          </a:p>
          <a:p>
            <a:endParaRPr lang="es-MX"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512185"/>
            <a:ext cx="5278582" cy="601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22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41 estudiantes de la Facultad de Psicología</a:t>
            </a:r>
          </a:p>
          <a:p>
            <a:pPr lvl="1"/>
            <a:r>
              <a:rPr lang="es-MX" dirty="0" smtClean="0"/>
              <a:t>(20 y 21 en los Experimentos 1 y 2, respectivamente)</a:t>
            </a:r>
          </a:p>
          <a:p>
            <a:pPr lvl="1"/>
            <a:endParaRPr lang="es-MX" dirty="0"/>
          </a:p>
          <a:p>
            <a:r>
              <a:rPr lang="es-MX" dirty="0" smtClean="0"/>
              <a:t>Tarea programada en </a:t>
            </a:r>
            <a:r>
              <a:rPr lang="es-MX" dirty="0" err="1" smtClean="0"/>
              <a:t>Psychopy</a:t>
            </a:r>
            <a:r>
              <a:rPr lang="es-MX" dirty="0" smtClean="0"/>
              <a:t> v.12</a:t>
            </a:r>
          </a:p>
          <a:p>
            <a:endParaRPr lang="es-MX" dirty="0"/>
          </a:p>
          <a:p>
            <a:r>
              <a:rPr lang="es-MX" dirty="0" smtClean="0"/>
              <a:t>Cubículo dentro del Laboratorio 25</a:t>
            </a:r>
          </a:p>
          <a:p>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Materiales y Participantes</a:t>
            </a:r>
            <a:endParaRPr lang="es-MX" dirty="0"/>
          </a:p>
        </p:txBody>
      </p:sp>
    </p:spTree>
    <p:extLst>
      <p:ext uri="{BB962C8B-B14F-4D97-AF65-F5344CB8AC3E}">
        <p14:creationId xmlns:p14="http://schemas.microsoft.com/office/powerpoint/2010/main" val="3496540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54500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46809"/>
            <a:ext cx="10515600" cy="5730154"/>
          </a:xfrm>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358146" y="1946213"/>
            <a:ext cx="5267325" cy="3095625"/>
          </a:xfrm>
          <a:prstGeom prst="rect">
            <a:avLst/>
          </a:prstGeom>
        </p:spPr>
      </p:pic>
    </p:spTree>
    <p:extLst>
      <p:ext uri="{BB962C8B-B14F-4D97-AF65-F5344CB8AC3E}">
        <p14:creationId xmlns:p14="http://schemas.microsoft.com/office/powerpoint/2010/main" val="863232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103221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551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2" y="2100790"/>
            <a:ext cx="6440691" cy="339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244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1192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err="1" smtClean="0"/>
              <a:t>The</a:t>
            </a:r>
            <a:r>
              <a:rPr lang="es-MX" b="1" dirty="0" smtClean="0"/>
              <a:t> </a:t>
            </a:r>
            <a:r>
              <a:rPr lang="es-MX" b="1" dirty="0" err="1" smtClean="0"/>
              <a:t>world</a:t>
            </a:r>
            <a:r>
              <a:rPr lang="es-MX" b="1" dirty="0" smtClean="0"/>
              <a:t> </a:t>
            </a:r>
            <a:r>
              <a:rPr lang="es-MX" b="1" dirty="0" err="1" smtClean="0"/>
              <a:t>is</a:t>
            </a:r>
            <a:r>
              <a:rPr lang="es-MX" b="1" dirty="0" smtClean="0"/>
              <a:t> full of </a:t>
            </a:r>
            <a:r>
              <a:rPr lang="es-MX" b="1" dirty="0" err="1" smtClean="0"/>
              <a:t>noise</a:t>
            </a:r>
            <a:r>
              <a:rPr lang="es-MX" b="1" dirty="0" smtClean="0"/>
              <a:t> and </a:t>
            </a:r>
            <a:r>
              <a:rPr lang="es-MX" b="1" dirty="0" err="1" smtClean="0"/>
              <a:t>uncertainty</a:t>
            </a:r>
            <a:r>
              <a:rPr lang="es-MX" b="1" dirty="0" smtClean="0"/>
              <a:t>….</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9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898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smtClean="0">
                <a:effectLst>
                  <a:outerShdw blurRad="38100" dist="38100" dir="2700000" algn="tl">
                    <a:srgbClr val="000000">
                      <a:alpha val="43137"/>
                    </a:srgbClr>
                  </a:outerShdw>
                </a:effectLst>
              </a:rPr>
              <a:t>1.- Verificar que nuestro experimento sea comparable con las tareas de reconocimiento reportadas en la literatura.</a:t>
            </a:r>
          </a:p>
          <a:p>
            <a:pPr marL="0" indent="0">
              <a:buNone/>
            </a:pPr>
            <a:r>
              <a:rPr lang="es-MX" b="1" dirty="0">
                <a:effectLst>
                  <a:outerShdw blurRad="38100" dist="38100" dir="2700000" algn="tl">
                    <a:srgbClr val="000000">
                      <a:alpha val="43137"/>
                    </a:srgbClr>
                  </a:outerShdw>
                </a:effectLst>
              </a:rPr>
              <a:t>	</a:t>
            </a:r>
            <a:r>
              <a:rPr lang="es-MX" b="1" dirty="0" smtClean="0">
                <a:effectLst>
                  <a:outerShdw blurRad="38100" dist="38100" dir="2700000" algn="tl">
                    <a:srgbClr val="000000">
                      <a:alpha val="43137"/>
                    </a:srgbClr>
                  </a:outerShdw>
                </a:effectLst>
              </a:rPr>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10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1097107" y="363272"/>
            <a:ext cx="9636702" cy="6230960"/>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8877900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07007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61018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b="1" dirty="0" smtClean="0">
                <a:effectLst>
                  <a:outerShdw blurRad="38100" dist="38100" dir="2700000" algn="tl">
                    <a:srgbClr val="000000">
                      <a:alpha val="43137"/>
                    </a:srgbClr>
                  </a:outerShdw>
                </a:effectLst>
              </a:rPr>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80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endParaRPr lang="es-MX" b="1" dirty="0" smtClean="0"/>
          </a:p>
          <a:p>
            <a:pPr marL="0" indent="0">
              <a:buNone/>
            </a:pPr>
            <a:endParaRPr lang="es-MX" b="1" dirty="0"/>
          </a:p>
        </p:txBody>
      </p:sp>
      <p:sp>
        <p:nvSpPr>
          <p:cNvPr id="11" name="Título 10"/>
          <p:cNvSpPr>
            <a:spLocks noGrp="1"/>
          </p:cNvSpPr>
          <p:nvPr>
            <p:ph type="title"/>
          </p:nvPr>
        </p:nvSpPr>
        <p:spPr/>
        <p:txBody>
          <a:bodyPr/>
          <a:lstStyle/>
          <a:p>
            <a:r>
              <a:rPr lang="es-MX" dirty="0" smtClean="0"/>
              <a:t/>
            </a:r>
            <a:br>
              <a:rPr lang="es-MX" dirty="0" smtClean="0"/>
            </a:b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 y="352859"/>
            <a:ext cx="5307832" cy="25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7" y="3536471"/>
            <a:ext cx="4991533"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45689"/>
            <a:ext cx="551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3393931"/>
            <a:ext cx="5534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552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252780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18255858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9716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
        <p:nvSpPr>
          <p:cNvPr id="8" name="Título 1"/>
          <p:cNvSpPr txBox="1">
            <a:spLocks/>
          </p:cNvSpPr>
          <p:nvPr/>
        </p:nvSpPr>
        <p:spPr>
          <a:xfrm>
            <a:off x="0" y="158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err="1" smtClean="0"/>
              <a:t>The</a:t>
            </a:r>
            <a:r>
              <a:rPr lang="es-MX" b="1" dirty="0" smtClean="0"/>
              <a:t> </a:t>
            </a:r>
            <a:r>
              <a:rPr lang="es-MX" b="1" dirty="0" err="1" smtClean="0"/>
              <a:t>world</a:t>
            </a:r>
            <a:r>
              <a:rPr lang="es-MX" b="1" dirty="0" smtClean="0"/>
              <a:t> </a:t>
            </a:r>
            <a:r>
              <a:rPr lang="es-MX" b="1" dirty="0" err="1" smtClean="0"/>
              <a:t>is</a:t>
            </a:r>
            <a:r>
              <a:rPr lang="es-MX" b="1" dirty="0" smtClean="0"/>
              <a:t> full of </a:t>
            </a:r>
            <a:r>
              <a:rPr lang="es-MX" b="1" dirty="0" err="1" smtClean="0"/>
              <a:t>noise</a:t>
            </a:r>
            <a:r>
              <a:rPr lang="es-MX" b="1" dirty="0" smtClean="0"/>
              <a:t> and </a:t>
            </a:r>
            <a:r>
              <a:rPr lang="es-MX" b="1" dirty="0" err="1" smtClean="0"/>
              <a:t>uncertainty</a:t>
            </a:r>
            <a:r>
              <a:rPr lang="es-MX" b="1" dirty="0" smtClean="0"/>
              <a:t>….</a:t>
            </a:r>
            <a:endParaRPr lang="es-MX" b="1" dirty="0"/>
          </a:p>
        </p:txBody>
      </p:sp>
    </p:spTree>
    <p:extLst>
      <p:ext uri="{BB962C8B-B14F-4D97-AF65-F5344CB8AC3E}">
        <p14:creationId xmlns:p14="http://schemas.microsoft.com/office/powerpoint/2010/main" val="18279739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b="1" dirty="0" smtClean="0"/>
              <a:t>3.- Comprobar que el promedio de los puntajes de confianza registrados sean consistentes con el Efecto Espejo.</a:t>
            </a:r>
            <a:endParaRPr lang="es-MX"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0" y="5741100"/>
            <a:ext cx="9655180" cy="84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247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1" y="571068"/>
            <a:ext cx="5857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559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66" y="80962"/>
            <a:ext cx="3642184"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493" y="669780"/>
            <a:ext cx="521760" cy="628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618" y="80962"/>
            <a:ext cx="3952875"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1095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9148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8143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26849701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spTree>
    <p:extLst>
      <p:ext uri="{BB962C8B-B14F-4D97-AF65-F5344CB8AC3E}">
        <p14:creationId xmlns:p14="http://schemas.microsoft.com/office/powerpoint/2010/main" val="33262279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pic>
        <p:nvPicPr>
          <p:cNvPr id="13" name="Imagen 9"/>
          <p:cNvPicPr>
            <a:picLocks noChangeAspect="1"/>
          </p:cNvPicPr>
          <p:nvPr/>
        </p:nvPicPr>
        <p:blipFill>
          <a:blip r:embed="rId2"/>
          <a:stretch>
            <a:fillRect/>
          </a:stretch>
        </p:blipFill>
        <p:spPr>
          <a:xfrm>
            <a:off x="3200400" y="146024"/>
            <a:ext cx="4781348" cy="3577652"/>
          </a:xfrm>
          <a:prstGeom prst="rect">
            <a:avLst/>
          </a:prstGeom>
        </p:spPr>
      </p:pic>
    </p:spTree>
    <p:extLst>
      <p:ext uri="{BB962C8B-B14F-4D97-AF65-F5344CB8AC3E}">
        <p14:creationId xmlns:p14="http://schemas.microsoft.com/office/powerpoint/2010/main" val="8450728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4636976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741090" cy="5811837"/>
          </a:xfrm>
        </p:spPr>
        <p:txBody>
          <a:bodyPr>
            <a:normAutofit/>
          </a:bodyPr>
          <a:lstStyle/>
          <a:p>
            <a:r>
              <a:rPr lang="es-MX" b="1" dirty="0" smtClean="0"/>
              <a:t>Explicaciones como la propuesta por la TA/V dependen de la interacción que tiene el sujeto con los estímulos en la fase de estudio</a:t>
            </a:r>
            <a:r>
              <a:rPr lang="es-MX" dirty="0" smtClean="0"/>
              <a:t>.</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39818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err="1" smtClean="0"/>
              <a:t>The</a:t>
            </a:r>
            <a:r>
              <a:rPr lang="es-MX" b="1" dirty="0" smtClean="0"/>
              <a:t> </a:t>
            </a:r>
            <a:r>
              <a:rPr lang="es-MX" b="1" dirty="0" err="1" smtClean="0"/>
              <a:t>world</a:t>
            </a:r>
            <a:r>
              <a:rPr lang="es-MX" b="1" dirty="0" smtClean="0"/>
              <a:t> </a:t>
            </a:r>
            <a:r>
              <a:rPr lang="es-MX" b="1" dirty="0" err="1" smtClean="0"/>
              <a:t>is</a:t>
            </a:r>
            <a:r>
              <a:rPr lang="es-MX" b="1" dirty="0" smtClean="0"/>
              <a:t> full of </a:t>
            </a:r>
            <a:r>
              <a:rPr lang="es-MX" b="1" dirty="0" err="1" smtClean="0"/>
              <a:t>noise</a:t>
            </a:r>
            <a:r>
              <a:rPr lang="es-MX" b="1" dirty="0" smtClean="0"/>
              <a:t> and </a:t>
            </a:r>
            <a:r>
              <a:rPr lang="es-MX" b="1" dirty="0" err="1" smtClean="0"/>
              <a:t>uncertainty</a:t>
            </a:r>
            <a:r>
              <a:rPr lang="es-MX" b="1" dirty="0" smtClean="0"/>
              <a:t>….</a:t>
            </a:r>
            <a:endParaRPr lang="es-MX" b="1" dirty="0"/>
          </a:p>
        </p:txBody>
      </p:sp>
    </p:spTree>
    <p:extLst>
      <p:ext uri="{BB962C8B-B14F-4D97-AF65-F5344CB8AC3E}">
        <p14:creationId xmlns:p14="http://schemas.microsoft.com/office/powerpoint/2010/main" val="676816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b="1"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41434653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b="1"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1143289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b="1" dirty="0" smtClean="0"/>
              <a:t>¿Qué distingue los modelos bayesianos de SDT de la teoría clásica?</a:t>
            </a:r>
          </a:p>
        </p:txBody>
      </p:sp>
    </p:spTree>
    <p:extLst>
      <p:ext uri="{BB962C8B-B14F-4D97-AF65-F5344CB8AC3E}">
        <p14:creationId xmlns:p14="http://schemas.microsoft.com/office/powerpoint/2010/main" val="26147833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663217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6">
                    <a:lumMod val="75000"/>
                  </a:schemeClr>
                </a:solidFill>
                <a:effectLst>
                  <a:outerShdw blurRad="38100" dist="38100" dir="2700000" algn="tl">
                    <a:srgbClr val="000000">
                      <a:alpha val="43137"/>
                    </a:srgbClr>
                  </a:outerShdw>
                </a:effectLst>
              </a:rPr>
              <a:t>Primero</a:t>
            </a:r>
            <a:r>
              <a:rPr lang="es-MX" sz="3200" dirty="0" smtClean="0"/>
              <a:t>, como evidencia de que </a:t>
            </a:r>
            <a:r>
              <a:rPr lang="es-MX" sz="3200" b="1" dirty="0" smtClean="0">
                <a:effectLst>
                  <a:outerShdw blurRad="38100" dist="38100" dir="2700000" algn="tl">
                    <a:srgbClr val="000000">
                      <a:alpha val="43137"/>
                    </a:srgbClr>
                  </a:outerShdw>
                </a:effectLst>
              </a:rPr>
              <a:t>el Efecto Espejo no es un fenómeno exclusivo de la Memoria de Reconocimiento sino de la aplicación de la Teoría de Detección de Señales</a:t>
            </a:r>
            <a:r>
              <a:rPr lang="es-MX" sz="3200" dirty="0" smtClean="0"/>
              <a:t> al estudio de tareas con más de un nivel de d’. </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1976182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1">
                    <a:lumMod val="75000"/>
                  </a:schemeClr>
                </a:solidFill>
                <a:effectLst>
                  <a:outerShdw blurRad="38100" dist="38100" dir="2700000" algn="tl">
                    <a:srgbClr val="000000">
                      <a:alpha val="43137"/>
                    </a:srgbClr>
                  </a:outerShdw>
                </a:effectLst>
              </a:rPr>
              <a:t>Segundo</a:t>
            </a:r>
            <a:r>
              <a:rPr lang="es-MX" sz="3200" dirty="0" smtClean="0"/>
              <a:t>, como un precedente empírico de las ventajas que tiene la aplicación de </a:t>
            </a:r>
            <a:r>
              <a:rPr lang="es-MX" sz="3200" b="1" dirty="0" smtClean="0">
                <a:effectLst>
                  <a:outerShdw blurRad="38100" dist="38100" dir="2700000" algn="tl">
                    <a:srgbClr val="000000">
                      <a:alpha val="43137"/>
                    </a:srgbClr>
                  </a:outerShdw>
                </a:effectLst>
              </a:rPr>
              <a:t>métodos bayesianos en el estudio de fenómenos donde se asuma una estructura probabilística</a:t>
            </a:r>
            <a:r>
              <a:rPr lang="es-MX" sz="3200" dirty="0" smtClean="0"/>
              <a:t>.</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8421123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pPr algn="r"/>
            <a:endParaRPr lang="es-MX" dirty="0" smtClean="0"/>
          </a:p>
          <a:p>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910572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Material Extra</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26146616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a:xfrm>
            <a:off x="838200" y="467591"/>
            <a:ext cx="5760027" cy="5709372"/>
          </a:xfrm>
        </p:spPr>
        <p:txBody>
          <a:bodyPr>
            <a:normAutofit/>
          </a:bodyPr>
          <a:lstStyle/>
          <a:p>
            <a:pPr marL="0" indent="0">
              <a:buNone/>
            </a:pPr>
            <a:r>
              <a:rPr lang="es-MX" b="1" dirty="0" smtClean="0"/>
              <a:t>Teoría de Atención Verosimilitud</a:t>
            </a:r>
          </a:p>
          <a:p>
            <a:pPr marL="0" indent="0">
              <a:buNone/>
            </a:pPr>
            <a:endParaRPr lang="es-MX" dirty="0"/>
          </a:p>
          <a:p>
            <a:r>
              <a:rPr lang="es-MX" dirty="0" smtClean="0"/>
              <a:t>N rasgos</a:t>
            </a:r>
          </a:p>
          <a:p>
            <a:r>
              <a:rPr lang="es-MX" dirty="0" smtClean="0"/>
              <a:t>p(new) marcados</a:t>
            </a:r>
          </a:p>
          <a:p>
            <a:r>
              <a:rPr lang="es-MX" dirty="0" smtClean="0"/>
              <a:t>n(i) elementos muestreados</a:t>
            </a:r>
          </a:p>
          <a:p>
            <a:r>
              <a:rPr lang="es-MX" dirty="0" err="1"/>
              <a:t>a</a:t>
            </a:r>
            <a:r>
              <a:rPr lang="es-MX" dirty="0" err="1" smtClean="0"/>
              <a:t>lpha</a:t>
            </a:r>
            <a:r>
              <a:rPr lang="es-MX" dirty="0" smtClean="0"/>
              <a:t>(i) tasa de muestreo </a:t>
            </a:r>
          </a:p>
          <a:p>
            <a:r>
              <a:rPr lang="es-MX" dirty="0" smtClean="0"/>
              <a:t>Tasa de marcaje:</a:t>
            </a:r>
          </a:p>
          <a:p>
            <a:endParaRPr lang="es-MX" dirty="0"/>
          </a:p>
          <a:p>
            <a:r>
              <a:rPr lang="es-MX" dirty="0" smtClean="0"/>
              <a:t>El número de </a:t>
            </a:r>
            <a:r>
              <a:rPr lang="es-MX" dirty="0" err="1" smtClean="0"/>
              <a:t>items</a:t>
            </a:r>
            <a:r>
              <a:rPr lang="es-MX" dirty="0" smtClean="0"/>
              <a:t> marcados es el resultado de un proceso binomial donde</a:t>
            </a:r>
          </a:p>
          <a:p>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176645"/>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4027777"/>
            <a:ext cx="5267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60" y="5787737"/>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158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0"/>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9" y="1011266"/>
            <a:ext cx="6052271" cy="50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721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0" y="17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err="1" smtClean="0"/>
              <a:t>The</a:t>
            </a:r>
            <a:r>
              <a:rPr lang="es-MX" b="1" dirty="0" smtClean="0"/>
              <a:t> </a:t>
            </a:r>
            <a:r>
              <a:rPr lang="es-MX" b="1" dirty="0" err="1" smtClean="0"/>
              <a:t>world</a:t>
            </a:r>
            <a:r>
              <a:rPr lang="es-MX" b="1" dirty="0" smtClean="0"/>
              <a:t> </a:t>
            </a:r>
            <a:r>
              <a:rPr lang="es-MX" b="1" dirty="0" err="1" smtClean="0"/>
              <a:t>is</a:t>
            </a:r>
            <a:r>
              <a:rPr lang="es-MX" b="1" dirty="0" smtClean="0"/>
              <a:t> full of </a:t>
            </a:r>
            <a:r>
              <a:rPr lang="es-MX" b="1" dirty="0" err="1" smtClean="0"/>
              <a:t>noise</a:t>
            </a:r>
            <a:r>
              <a:rPr lang="es-MX" b="1" dirty="0" smtClean="0"/>
              <a:t> and </a:t>
            </a:r>
            <a:r>
              <a:rPr lang="es-MX" b="1" dirty="0" err="1" smtClean="0"/>
              <a:t>uncertainty</a:t>
            </a:r>
            <a:r>
              <a:rPr lang="es-MX" b="1" dirty="0" smtClean="0"/>
              <a:t>….</a:t>
            </a:r>
            <a:endParaRPr lang="es-MX" b="1" dirty="0"/>
          </a:p>
        </p:txBody>
      </p:sp>
    </p:spTree>
    <p:extLst>
      <p:ext uri="{BB962C8B-B14F-4D97-AF65-F5344CB8AC3E}">
        <p14:creationId xmlns:p14="http://schemas.microsoft.com/office/powerpoint/2010/main" val="35559239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5845" y="996804"/>
            <a:ext cx="10515600" cy="1325563"/>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Rectángulo"/>
          <p:cNvSpPr/>
          <p:nvPr/>
        </p:nvSpPr>
        <p:spPr>
          <a:xfrm>
            <a:off x="2665389" y="245998"/>
            <a:ext cx="6702136" cy="550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effectLst>
                  <a:outerShdw blurRad="38100" dist="38100" dir="2700000" algn="tl">
                    <a:srgbClr val="000000">
                      <a:alpha val="43137"/>
                    </a:srgbClr>
                  </a:outerShdw>
                </a:effectLst>
              </a:rPr>
              <a:t>¿Los círculos centrales son del mismo tamaño?</a:t>
            </a:r>
            <a:endParaRPr lang="es-MX" sz="2400" b="1" dirty="0">
              <a:effectLst>
                <a:outerShdw blurRad="38100" dist="38100" dir="2700000" algn="tl">
                  <a:srgbClr val="000000">
                    <a:alpha val="43137"/>
                  </a:srgbClr>
                </a:outerShdw>
              </a:effectLst>
            </a:endParaRPr>
          </a:p>
        </p:txBody>
      </p:sp>
      <p:sp>
        <p:nvSpPr>
          <p:cNvPr id="6" name="5 Elipse"/>
          <p:cNvSpPr/>
          <p:nvPr/>
        </p:nvSpPr>
        <p:spPr>
          <a:xfrm>
            <a:off x="9671278" y="1098295"/>
            <a:ext cx="162049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endParaRPr lang="es-MX" dirty="0"/>
          </a:p>
        </p:txBody>
      </p:sp>
      <p:sp>
        <p:nvSpPr>
          <p:cNvPr id="7" name="6 Elipse"/>
          <p:cNvSpPr/>
          <p:nvPr/>
        </p:nvSpPr>
        <p:spPr>
          <a:xfrm>
            <a:off x="967000" y="1098295"/>
            <a:ext cx="169838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840690"/>
            <a:ext cx="3518622"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a:off x="2286000" y="796717"/>
            <a:ext cx="379390"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67526" y="796717"/>
            <a:ext cx="452608"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Imagen 3"/>
          <p:cNvPicPr>
            <a:picLocks noChangeAspect="1"/>
          </p:cNvPicPr>
          <p:nvPr/>
        </p:nvPicPr>
        <p:blipFill>
          <a:blip r:embed="rId3"/>
          <a:stretch>
            <a:fillRect/>
          </a:stretch>
        </p:blipFill>
        <p:spPr>
          <a:xfrm>
            <a:off x="370449" y="2466753"/>
            <a:ext cx="2608619" cy="1533094"/>
          </a:xfrm>
          <a:prstGeom prst="rect">
            <a:avLst/>
          </a:prstGeom>
        </p:spPr>
      </p:pic>
      <p:pic>
        <p:nvPicPr>
          <p:cNvPr id="18" name="Imagen 3"/>
          <p:cNvPicPr>
            <a:picLocks noChangeAspect="1"/>
          </p:cNvPicPr>
          <p:nvPr/>
        </p:nvPicPr>
        <p:blipFill>
          <a:blip r:embed="rId3"/>
          <a:stretch>
            <a:fillRect/>
          </a:stretch>
        </p:blipFill>
        <p:spPr>
          <a:xfrm>
            <a:off x="9177217" y="2466753"/>
            <a:ext cx="2608619" cy="1533094"/>
          </a:xfrm>
          <a:prstGeom prst="rect">
            <a:avLst/>
          </a:prstGeom>
        </p:spPr>
      </p:pic>
      <p:sp>
        <p:nvSpPr>
          <p:cNvPr id="14" name="13 Flecha abajo"/>
          <p:cNvSpPr/>
          <p:nvPr/>
        </p:nvSpPr>
        <p:spPr>
          <a:xfrm>
            <a:off x="1536535" y="2115879"/>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abajo"/>
          <p:cNvSpPr/>
          <p:nvPr/>
        </p:nvSpPr>
        <p:spPr>
          <a:xfrm>
            <a:off x="10268875" y="2126512"/>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20 Conector recto de flecha"/>
          <p:cNvCxnSpPr/>
          <p:nvPr/>
        </p:nvCxnSpPr>
        <p:spPr>
          <a:xfrm>
            <a:off x="648586" y="3840690"/>
            <a:ext cx="5367871" cy="4867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961837" y="3732028"/>
            <a:ext cx="3630889" cy="10738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551814" y="3732028"/>
            <a:ext cx="2647507" cy="173310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6496494" y="3636335"/>
            <a:ext cx="2680723" cy="691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6985592" y="3840690"/>
            <a:ext cx="3125971" cy="71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506586" y="3840690"/>
            <a:ext cx="3476847" cy="125230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7251405" y="3981893"/>
            <a:ext cx="585450" cy="229131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Rectángulo"/>
          <p:cNvSpPr/>
          <p:nvPr/>
        </p:nvSpPr>
        <p:spPr>
          <a:xfrm>
            <a:off x="4795284" y="3981893"/>
            <a:ext cx="563525" cy="2291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823274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lstStyle/>
          <a:p>
            <a:r>
              <a:rPr lang="es-MX" dirty="0" smtClean="0"/>
              <a:t>1. </a:t>
            </a:r>
            <a:r>
              <a:rPr lang="es-MX" dirty="0" err="1" smtClean="0"/>
              <a:t>Making</a:t>
            </a:r>
            <a:r>
              <a:rPr lang="es-MX" dirty="0" smtClean="0"/>
              <a:t> </a:t>
            </a:r>
            <a:r>
              <a:rPr lang="es-MX" dirty="0" err="1" smtClean="0"/>
              <a:t>sure</a:t>
            </a:r>
            <a:r>
              <a:rPr lang="es-MX" dirty="0" smtClean="0"/>
              <a:t> d’(A) &gt; d’(B)</a:t>
            </a:r>
            <a:endParaRPr lang="es-MX" dirty="0"/>
          </a:p>
        </p:txBody>
      </p:sp>
      <p:sp>
        <p:nvSpPr>
          <p:cNvPr id="3" name="Subtítulo 2"/>
          <p:cNvSpPr>
            <a:spLocks noGrp="1"/>
          </p:cNvSpPr>
          <p:nvPr>
            <p:ph type="subTitle" idx="1"/>
          </p:nvPr>
        </p:nvSpPr>
        <p:spPr/>
        <p:txBody>
          <a:bodyPr/>
          <a:lstStyle/>
          <a:p>
            <a:r>
              <a:rPr lang="es-MX" dirty="0" smtClean="0"/>
              <a:t>In </a:t>
            </a:r>
            <a:r>
              <a:rPr lang="es-MX" dirty="0" err="1" smtClean="0"/>
              <a:t>order</a:t>
            </a:r>
            <a:r>
              <a:rPr lang="es-MX" dirty="0" smtClean="0"/>
              <a:t> </a:t>
            </a:r>
            <a:r>
              <a:rPr lang="es-MX" dirty="0" err="1" smtClean="0"/>
              <a:t>to</a:t>
            </a:r>
            <a:r>
              <a:rPr lang="es-MX" dirty="0" smtClean="0"/>
              <a:t> </a:t>
            </a:r>
            <a:r>
              <a:rPr lang="es-MX" dirty="0" err="1" smtClean="0"/>
              <a:t>make</a:t>
            </a:r>
            <a:r>
              <a:rPr lang="es-MX" dirty="0" smtClean="0"/>
              <a:t> </a:t>
            </a:r>
            <a:r>
              <a:rPr lang="es-MX" dirty="0" err="1" smtClean="0"/>
              <a:t>our</a:t>
            </a:r>
            <a:r>
              <a:rPr lang="es-MX" dirty="0" smtClean="0"/>
              <a:t> </a:t>
            </a:r>
            <a:r>
              <a:rPr lang="es-MX" dirty="0" err="1" smtClean="0"/>
              <a:t>results</a:t>
            </a:r>
            <a:r>
              <a:rPr lang="es-MX" dirty="0" smtClean="0"/>
              <a:t> comparable </a:t>
            </a:r>
            <a:r>
              <a:rPr lang="es-MX" dirty="0" err="1" smtClean="0"/>
              <a:t>to</a:t>
            </a:r>
            <a:r>
              <a:rPr lang="es-MX" dirty="0" smtClean="0"/>
              <a:t> </a:t>
            </a:r>
            <a:r>
              <a:rPr lang="es-MX" dirty="0" err="1" smtClean="0"/>
              <a:t>what</a:t>
            </a:r>
            <a:r>
              <a:rPr lang="es-MX" dirty="0" smtClean="0"/>
              <a:t> has </a:t>
            </a:r>
            <a:r>
              <a:rPr lang="es-MX" dirty="0" err="1" smtClean="0"/>
              <a:t>been</a:t>
            </a:r>
            <a:r>
              <a:rPr lang="es-MX" dirty="0" smtClean="0"/>
              <a:t> </a:t>
            </a:r>
            <a:r>
              <a:rPr lang="es-MX" dirty="0" err="1" smtClean="0"/>
              <a:t>reported</a:t>
            </a:r>
            <a:r>
              <a:rPr lang="es-MX" dirty="0" smtClean="0"/>
              <a:t> </a:t>
            </a:r>
            <a:r>
              <a:rPr lang="es-MX" dirty="0" err="1" smtClean="0"/>
              <a:t>on</a:t>
            </a:r>
            <a:r>
              <a:rPr lang="es-MX" dirty="0" smtClean="0"/>
              <a:t> </a:t>
            </a:r>
            <a:r>
              <a:rPr lang="es-MX" dirty="0" err="1" smtClean="0"/>
              <a:t>the</a:t>
            </a:r>
            <a:r>
              <a:rPr lang="es-MX" dirty="0" smtClean="0"/>
              <a:t> </a:t>
            </a:r>
            <a:r>
              <a:rPr lang="es-MX" dirty="0" err="1" smtClean="0"/>
              <a:t>literature</a:t>
            </a:r>
            <a:r>
              <a:rPr lang="es-MX" dirty="0" smtClean="0"/>
              <a:t> of </a:t>
            </a:r>
            <a:r>
              <a:rPr lang="es-MX" dirty="0" err="1" smtClean="0"/>
              <a:t>the</a:t>
            </a:r>
            <a:r>
              <a:rPr lang="es-MX" dirty="0" smtClean="0"/>
              <a:t> </a:t>
            </a:r>
            <a:r>
              <a:rPr lang="es-MX" dirty="0" err="1" smtClean="0"/>
              <a:t>Mirror</a:t>
            </a:r>
            <a:r>
              <a:rPr lang="es-MX" dirty="0" smtClean="0"/>
              <a:t> </a:t>
            </a:r>
            <a:r>
              <a:rPr lang="es-MX" dirty="0" err="1" smtClean="0"/>
              <a:t>Effect</a:t>
            </a:r>
            <a:r>
              <a:rPr lang="es-MX" dirty="0" smtClean="0"/>
              <a:t> </a:t>
            </a:r>
            <a:r>
              <a:rPr lang="es-MX" dirty="0" err="1" smtClean="0"/>
              <a:t>withing</a:t>
            </a:r>
            <a:r>
              <a:rPr lang="es-MX" dirty="0" smtClean="0"/>
              <a:t> </a:t>
            </a:r>
            <a:r>
              <a:rPr lang="es-MX" dirty="0" err="1" smtClean="0"/>
              <a:t>Recognition</a:t>
            </a:r>
            <a:r>
              <a:rPr lang="es-MX" dirty="0" smtClean="0"/>
              <a:t> </a:t>
            </a:r>
            <a:r>
              <a:rPr lang="es-MX" dirty="0" err="1" smtClean="0"/>
              <a:t>Memory</a:t>
            </a:r>
            <a:r>
              <a:rPr lang="es-MX" dirty="0" smtClean="0"/>
              <a:t>, </a:t>
            </a:r>
            <a:r>
              <a:rPr lang="es-MX" dirty="0" err="1" smtClean="0"/>
              <a:t>we</a:t>
            </a:r>
            <a:r>
              <a:rPr lang="es-MX" dirty="0" smtClean="0"/>
              <a:t> </a:t>
            </a:r>
            <a:r>
              <a:rPr lang="es-MX" dirty="0" err="1" smtClean="0"/>
              <a:t>have</a:t>
            </a:r>
            <a:r>
              <a:rPr lang="es-MX" dirty="0" smtClean="0"/>
              <a:t> </a:t>
            </a:r>
            <a:r>
              <a:rPr lang="es-MX" dirty="0" err="1" smtClean="0"/>
              <a:t>to</a:t>
            </a:r>
            <a:r>
              <a:rPr lang="es-MX" dirty="0" smtClean="0"/>
              <a:t> be </a:t>
            </a:r>
            <a:r>
              <a:rPr lang="es-MX" dirty="0" err="1" smtClean="0"/>
              <a:t>able</a:t>
            </a:r>
            <a:r>
              <a:rPr lang="es-MX" dirty="0" smtClean="0"/>
              <a:t> </a:t>
            </a:r>
            <a:r>
              <a:rPr lang="es-MX" dirty="0" err="1" smtClean="0"/>
              <a:t>to</a:t>
            </a:r>
            <a:r>
              <a:rPr lang="es-MX" dirty="0" smtClean="0"/>
              <a:t> </a:t>
            </a:r>
            <a:r>
              <a:rPr lang="es-MX" dirty="0" err="1" smtClean="0"/>
              <a:t>guarantee</a:t>
            </a:r>
            <a:r>
              <a:rPr lang="es-MX" dirty="0" smtClean="0"/>
              <a:t> </a:t>
            </a:r>
            <a:r>
              <a:rPr lang="es-MX" dirty="0" err="1" smtClean="0"/>
              <a:t>that</a:t>
            </a:r>
            <a:r>
              <a:rPr lang="es-MX" dirty="0" smtClean="0"/>
              <a:t> </a:t>
            </a:r>
            <a:r>
              <a:rPr lang="es-MX" dirty="0" err="1" smtClean="0"/>
              <a:t>our</a:t>
            </a:r>
            <a:r>
              <a:rPr lang="es-MX" dirty="0" smtClean="0"/>
              <a:t> </a:t>
            </a:r>
            <a:r>
              <a:rPr lang="es-MX" dirty="0" err="1" smtClean="0"/>
              <a:t>two</a:t>
            </a:r>
            <a:r>
              <a:rPr lang="es-MX" dirty="0" smtClean="0"/>
              <a:t> clases of </a:t>
            </a:r>
            <a:r>
              <a:rPr lang="es-MX" dirty="0" err="1" smtClean="0"/>
              <a:t>stimuli</a:t>
            </a:r>
            <a:r>
              <a:rPr lang="es-MX" dirty="0" smtClean="0"/>
              <a:t> are </a:t>
            </a:r>
            <a:r>
              <a:rPr lang="es-MX" dirty="0" err="1" smtClean="0"/>
              <a:t>indeed</a:t>
            </a:r>
            <a:r>
              <a:rPr lang="es-MX" dirty="0" smtClean="0"/>
              <a:t> </a:t>
            </a:r>
            <a:r>
              <a:rPr lang="es-MX" dirty="0" err="1" smtClean="0"/>
              <a:t>different</a:t>
            </a:r>
            <a:r>
              <a:rPr lang="es-MX" dirty="0" smtClean="0"/>
              <a:t> in </a:t>
            </a:r>
            <a:r>
              <a:rPr lang="es-MX" dirty="0" err="1" smtClean="0"/>
              <a:t>terms</a:t>
            </a:r>
            <a:r>
              <a:rPr lang="es-MX" dirty="0" smtClean="0"/>
              <a:t> of </a:t>
            </a:r>
            <a:r>
              <a:rPr lang="es-MX" dirty="0" err="1" smtClean="0"/>
              <a:t>how</a:t>
            </a:r>
            <a:r>
              <a:rPr lang="es-MX" dirty="0" smtClean="0"/>
              <a:t> “</a:t>
            </a:r>
            <a:r>
              <a:rPr lang="es-MX" dirty="0" err="1" smtClean="0"/>
              <a:t>difficult</a:t>
            </a:r>
            <a:r>
              <a:rPr lang="es-MX" dirty="0" smtClean="0"/>
              <a:t>” </a:t>
            </a:r>
            <a:r>
              <a:rPr lang="es-MX" dirty="0" err="1" smtClean="0"/>
              <a:t>they</a:t>
            </a:r>
            <a:r>
              <a:rPr lang="es-MX" dirty="0" smtClean="0"/>
              <a:t> are.</a:t>
            </a:r>
            <a:endParaRPr lang="es-MX" dirty="0"/>
          </a:p>
        </p:txBody>
      </p:sp>
    </p:spTree>
    <p:extLst>
      <p:ext uri="{BB962C8B-B14F-4D97-AF65-F5344CB8AC3E}">
        <p14:creationId xmlns:p14="http://schemas.microsoft.com/office/powerpoint/2010/main" val="4133085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
        <p:nvSpPr>
          <p:cNvPr id="5" name="Rectángulo 4"/>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a:stretch>
            <a:fillRect/>
          </a:stretch>
        </p:blipFill>
        <p:spPr>
          <a:xfrm>
            <a:off x="1865492" y="209071"/>
            <a:ext cx="7845180" cy="6439857"/>
          </a:xfrm>
          <a:prstGeom prst="rect">
            <a:avLst/>
          </a:prstGeom>
        </p:spPr>
      </p:pic>
    </p:spTree>
    <p:extLst>
      <p:ext uri="{BB962C8B-B14F-4D97-AF65-F5344CB8AC3E}">
        <p14:creationId xmlns:p14="http://schemas.microsoft.com/office/powerpoint/2010/main" val="9335235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9400" y="195792"/>
            <a:ext cx="10515600" cy="1325563"/>
          </a:xfrm>
        </p:spPr>
        <p:txBody>
          <a:bodyPr/>
          <a:lstStyle/>
          <a:p>
            <a:r>
              <a:rPr lang="es-MX" dirty="0" err="1" smtClean="0"/>
              <a:t>Plot</a:t>
            </a:r>
            <a:r>
              <a:rPr lang="es-MX" dirty="0" smtClean="0"/>
              <a:t> 1</a:t>
            </a:r>
            <a:endParaRPr lang="es-MX" dirty="0"/>
          </a:p>
        </p:txBody>
      </p:sp>
      <p:sp>
        <p:nvSpPr>
          <p:cNvPr id="3" name="Marcador de contenido 2"/>
          <p:cNvSpPr>
            <a:spLocks noGrp="1"/>
          </p:cNvSpPr>
          <p:nvPr>
            <p:ph idx="1"/>
          </p:nvPr>
        </p:nvSpPr>
        <p:spPr>
          <a:xfrm>
            <a:off x="347133" y="1521355"/>
            <a:ext cx="4004734" cy="4351338"/>
          </a:xfrm>
        </p:spPr>
        <p:txBody>
          <a:bodyPr/>
          <a:lstStyle/>
          <a:p>
            <a:pPr marL="0" indent="0">
              <a:buNone/>
            </a:pPr>
            <a:r>
              <a:rPr lang="es-MX" b="1" dirty="0" err="1" smtClean="0"/>
              <a:t>What’s</a:t>
            </a:r>
            <a:r>
              <a:rPr lang="es-MX" b="1" dirty="0" smtClean="0"/>
              <a:t> </a:t>
            </a:r>
            <a:r>
              <a:rPr lang="es-MX" b="1" dirty="0" err="1" smtClean="0"/>
              <a:t>important</a:t>
            </a:r>
            <a:r>
              <a:rPr lang="es-MX" b="1" dirty="0" smtClean="0"/>
              <a:t> </a:t>
            </a:r>
            <a:r>
              <a:rPr lang="es-MX" b="1" dirty="0" err="1" smtClean="0"/>
              <a:t>about</a:t>
            </a:r>
            <a:r>
              <a:rPr lang="es-MX" b="1" dirty="0" smtClean="0"/>
              <a:t> </a:t>
            </a:r>
            <a:r>
              <a:rPr lang="es-MX" b="1" dirty="0" err="1" smtClean="0"/>
              <a:t>this</a:t>
            </a:r>
            <a:r>
              <a:rPr lang="es-MX" b="1" dirty="0" smtClean="0"/>
              <a:t> </a:t>
            </a:r>
            <a:r>
              <a:rPr lang="es-MX" b="1" dirty="0" err="1" smtClean="0"/>
              <a:t>plot</a:t>
            </a:r>
            <a:r>
              <a:rPr lang="es-MX" b="1" dirty="0" smtClean="0"/>
              <a:t>?</a:t>
            </a:r>
          </a:p>
          <a:p>
            <a:pPr marL="0" indent="0">
              <a:buNone/>
            </a:pPr>
            <a:endParaRPr lang="es-MX" b="1" dirty="0"/>
          </a:p>
          <a:p>
            <a:pPr marL="0" indent="0" algn="just">
              <a:buNone/>
            </a:pPr>
            <a:r>
              <a:rPr lang="es-MX" dirty="0" err="1" smtClean="0"/>
              <a:t>For</a:t>
            </a:r>
            <a:r>
              <a:rPr lang="es-MX" dirty="0" smtClean="0"/>
              <a:t> </a:t>
            </a:r>
            <a:r>
              <a:rPr lang="es-MX" dirty="0" err="1" smtClean="0"/>
              <a:t>all</a:t>
            </a:r>
            <a:r>
              <a:rPr lang="es-MX" dirty="0" smtClean="0"/>
              <a:t> </a:t>
            </a:r>
            <a:r>
              <a:rPr lang="es-MX" dirty="0" err="1" smtClean="0"/>
              <a:t>participants</a:t>
            </a:r>
            <a:r>
              <a:rPr lang="es-MX" dirty="0" smtClean="0"/>
              <a:t>, d’ </a:t>
            </a:r>
            <a:r>
              <a:rPr lang="es-MX" dirty="0" err="1" smtClean="0"/>
              <a:t>estimates</a:t>
            </a:r>
            <a:r>
              <a:rPr lang="es-MX" dirty="0" smtClean="0"/>
              <a:t> are </a:t>
            </a:r>
            <a:r>
              <a:rPr lang="es-MX" dirty="0" err="1" smtClean="0"/>
              <a:t>greater</a:t>
            </a:r>
            <a:r>
              <a:rPr lang="es-MX" dirty="0" smtClean="0"/>
              <a:t> </a:t>
            </a:r>
            <a:r>
              <a:rPr lang="es-MX" dirty="0" err="1" smtClean="0"/>
              <a:t>for</a:t>
            </a:r>
            <a:r>
              <a:rPr lang="es-MX" dirty="0" smtClean="0"/>
              <a:t> A </a:t>
            </a:r>
            <a:r>
              <a:rPr lang="es-MX" dirty="0" err="1" smtClean="0"/>
              <a:t>class</a:t>
            </a:r>
            <a:r>
              <a:rPr lang="es-MX" dirty="0" smtClean="0"/>
              <a:t> </a:t>
            </a:r>
            <a:r>
              <a:rPr lang="es-MX" dirty="0" err="1" smtClean="0"/>
              <a:t>stimuli</a:t>
            </a:r>
            <a:r>
              <a:rPr lang="es-MX" dirty="0" smtClean="0"/>
              <a:t> </a:t>
            </a:r>
            <a:r>
              <a:rPr lang="es-MX" dirty="0" err="1" smtClean="0"/>
              <a:t>than</a:t>
            </a:r>
            <a:r>
              <a:rPr lang="es-MX" dirty="0" smtClean="0"/>
              <a:t> </a:t>
            </a:r>
            <a:r>
              <a:rPr lang="es-MX" dirty="0" err="1" smtClean="0"/>
              <a:t>for</a:t>
            </a:r>
            <a:r>
              <a:rPr lang="es-MX" dirty="0" smtClean="0"/>
              <a:t> B </a:t>
            </a:r>
            <a:r>
              <a:rPr lang="es-MX" dirty="0" err="1" smtClean="0"/>
              <a:t>class</a:t>
            </a:r>
            <a:r>
              <a:rPr lang="es-MX" dirty="0" smtClean="0"/>
              <a:t>.</a:t>
            </a:r>
          </a:p>
        </p:txBody>
      </p:sp>
      <p:pic>
        <p:nvPicPr>
          <p:cNvPr id="6" name="Imagen 5"/>
          <p:cNvPicPr>
            <a:picLocks noChangeAspect="1"/>
          </p:cNvPicPr>
          <p:nvPr/>
        </p:nvPicPr>
        <p:blipFill>
          <a:blip r:embed="rId3"/>
          <a:stretch>
            <a:fillRect/>
          </a:stretch>
        </p:blipFill>
        <p:spPr>
          <a:xfrm>
            <a:off x="4351867" y="388995"/>
            <a:ext cx="7817154" cy="6080009"/>
          </a:xfrm>
          <a:prstGeom prst="rect">
            <a:avLst/>
          </a:prstGeom>
        </p:spPr>
      </p:pic>
      <p:sp>
        <p:nvSpPr>
          <p:cNvPr id="7" name="Rectángulo 6"/>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108217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9400" y="195792"/>
            <a:ext cx="10515600" cy="1325563"/>
          </a:xfrm>
        </p:spPr>
        <p:txBody>
          <a:bodyPr/>
          <a:lstStyle/>
          <a:p>
            <a:r>
              <a:rPr lang="es-MX" dirty="0" err="1" smtClean="0"/>
              <a:t>Plot</a:t>
            </a:r>
            <a:r>
              <a:rPr lang="es-MX" dirty="0" smtClean="0"/>
              <a:t> 2</a:t>
            </a:r>
            <a:endParaRPr lang="es-MX" dirty="0"/>
          </a:p>
        </p:txBody>
      </p:sp>
      <p:sp>
        <p:nvSpPr>
          <p:cNvPr id="3" name="Marcador de contenido 2"/>
          <p:cNvSpPr>
            <a:spLocks noGrp="1"/>
          </p:cNvSpPr>
          <p:nvPr>
            <p:ph idx="1"/>
          </p:nvPr>
        </p:nvSpPr>
        <p:spPr>
          <a:xfrm>
            <a:off x="402325" y="1521355"/>
            <a:ext cx="4216400" cy="4351338"/>
          </a:xfrm>
        </p:spPr>
        <p:txBody>
          <a:bodyPr>
            <a:normAutofit lnSpcReduction="10000"/>
          </a:bodyPr>
          <a:lstStyle/>
          <a:p>
            <a:pPr marL="0" indent="0">
              <a:buNone/>
            </a:pPr>
            <a:r>
              <a:rPr lang="es-MX" b="1" dirty="0" err="1" smtClean="0"/>
              <a:t>What’s</a:t>
            </a:r>
            <a:r>
              <a:rPr lang="es-MX" b="1" dirty="0" smtClean="0"/>
              <a:t> </a:t>
            </a:r>
            <a:r>
              <a:rPr lang="es-MX" b="1" dirty="0" err="1" smtClean="0"/>
              <a:t>important</a:t>
            </a:r>
            <a:r>
              <a:rPr lang="es-MX" b="1" dirty="0" smtClean="0"/>
              <a:t> </a:t>
            </a:r>
            <a:r>
              <a:rPr lang="es-MX" b="1" dirty="0" err="1" smtClean="0"/>
              <a:t>about</a:t>
            </a:r>
            <a:r>
              <a:rPr lang="es-MX" b="1" dirty="0" smtClean="0"/>
              <a:t> </a:t>
            </a:r>
            <a:r>
              <a:rPr lang="es-MX" b="1" dirty="0" err="1" smtClean="0"/>
              <a:t>this</a:t>
            </a:r>
            <a:r>
              <a:rPr lang="es-MX" b="1" dirty="0" smtClean="0"/>
              <a:t> </a:t>
            </a:r>
            <a:r>
              <a:rPr lang="es-MX" b="1" dirty="0" err="1" smtClean="0"/>
              <a:t>plot</a:t>
            </a:r>
            <a:r>
              <a:rPr lang="es-MX" b="1" dirty="0" smtClean="0"/>
              <a:t>?</a:t>
            </a:r>
          </a:p>
          <a:p>
            <a:pPr marL="0" indent="0">
              <a:buNone/>
            </a:pPr>
            <a:endParaRPr lang="es-MX" b="1" dirty="0"/>
          </a:p>
          <a:p>
            <a:pPr marL="0" indent="0" algn="just">
              <a:buNone/>
            </a:pPr>
            <a:r>
              <a:rPr lang="es-MX" dirty="0" err="1" smtClean="0"/>
              <a:t>According</a:t>
            </a:r>
            <a:r>
              <a:rPr lang="es-MX" dirty="0" smtClean="0"/>
              <a:t> </a:t>
            </a:r>
            <a:r>
              <a:rPr lang="es-MX" dirty="0" err="1" smtClean="0"/>
              <a:t>to</a:t>
            </a:r>
            <a:r>
              <a:rPr lang="es-MX" dirty="0" smtClean="0"/>
              <a:t> </a:t>
            </a:r>
            <a:r>
              <a:rPr lang="es-MX" dirty="0" err="1" smtClean="0"/>
              <a:t>the</a:t>
            </a:r>
            <a:r>
              <a:rPr lang="es-MX" dirty="0" smtClean="0"/>
              <a:t> </a:t>
            </a:r>
            <a:r>
              <a:rPr lang="es-MX" dirty="0" err="1" smtClean="0"/>
              <a:t>Bayes</a:t>
            </a:r>
            <a:r>
              <a:rPr lang="es-MX" dirty="0" smtClean="0"/>
              <a:t> Factor, </a:t>
            </a:r>
            <a:r>
              <a:rPr lang="es-MX" dirty="0" err="1" smtClean="0"/>
              <a:t>the</a:t>
            </a:r>
            <a:r>
              <a:rPr lang="es-MX" dirty="0" smtClean="0"/>
              <a:t> posterior </a:t>
            </a:r>
            <a:r>
              <a:rPr lang="es-MX" dirty="0" err="1" smtClean="0"/>
              <a:t>estimates</a:t>
            </a:r>
            <a:r>
              <a:rPr lang="es-MX" dirty="0" smtClean="0"/>
              <a:t> </a:t>
            </a:r>
            <a:r>
              <a:rPr lang="es-MX" dirty="0" err="1" smtClean="0"/>
              <a:t>suggest</a:t>
            </a:r>
            <a:r>
              <a:rPr lang="es-MX" dirty="0" smtClean="0"/>
              <a:t> </a:t>
            </a:r>
            <a:r>
              <a:rPr lang="es-MX" dirty="0" err="1" smtClean="0"/>
              <a:t>that</a:t>
            </a:r>
            <a:r>
              <a:rPr lang="es-MX" dirty="0" smtClean="0"/>
              <a:t> </a:t>
            </a:r>
            <a:r>
              <a:rPr lang="es-MX" dirty="0" err="1" smtClean="0"/>
              <a:t>it’s</a:t>
            </a:r>
            <a:r>
              <a:rPr lang="es-MX" dirty="0" smtClean="0"/>
              <a:t> 13 times lees </a:t>
            </a:r>
            <a:r>
              <a:rPr lang="es-MX" dirty="0" err="1" smtClean="0"/>
              <a:t>likely</a:t>
            </a:r>
            <a:r>
              <a:rPr lang="es-MX" dirty="0" smtClean="0"/>
              <a:t> </a:t>
            </a:r>
            <a:r>
              <a:rPr lang="es-MX" dirty="0" err="1" smtClean="0"/>
              <a:t>that</a:t>
            </a:r>
            <a:r>
              <a:rPr lang="es-MX" dirty="0" smtClean="0"/>
              <a:t> </a:t>
            </a:r>
            <a:r>
              <a:rPr lang="es-MX" dirty="0" err="1" smtClean="0"/>
              <a:t>the</a:t>
            </a:r>
            <a:r>
              <a:rPr lang="es-MX" dirty="0" smtClean="0"/>
              <a:t> </a:t>
            </a:r>
            <a:r>
              <a:rPr lang="es-MX" dirty="0" err="1" smtClean="0"/>
              <a:t>difference</a:t>
            </a:r>
            <a:r>
              <a:rPr lang="es-MX" dirty="0" smtClean="0"/>
              <a:t> </a:t>
            </a:r>
            <a:r>
              <a:rPr lang="es-MX" dirty="0" err="1" smtClean="0"/>
              <a:t>between</a:t>
            </a:r>
            <a:r>
              <a:rPr lang="es-MX" dirty="0" smtClean="0"/>
              <a:t> d’ </a:t>
            </a:r>
            <a:r>
              <a:rPr lang="es-MX" dirty="0" err="1" smtClean="0"/>
              <a:t>across</a:t>
            </a:r>
            <a:r>
              <a:rPr lang="es-MX" dirty="0" smtClean="0"/>
              <a:t> </a:t>
            </a:r>
            <a:r>
              <a:rPr lang="es-MX" dirty="0" err="1" smtClean="0"/>
              <a:t>each</a:t>
            </a:r>
            <a:r>
              <a:rPr lang="es-MX" dirty="0" smtClean="0"/>
              <a:t> </a:t>
            </a:r>
            <a:r>
              <a:rPr lang="es-MX" dirty="0" err="1" smtClean="0"/>
              <a:t>class</a:t>
            </a:r>
            <a:r>
              <a:rPr lang="es-MX" dirty="0" smtClean="0"/>
              <a:t> of </a:t>
            </a:r>
            <a:r>
              <a:rPr lang="es-MX" dirty="0" err="1" smtClean="0"/>
              <a:t>stimuli</a:t>
            </a:r>
            <a:r>
              <a:rPr lang="es-MX" dirty="0" smtClean="0"/>
              <a:t> </a:t>
            </a:r>
            <a:r>
              <a:rPr lang="es-MX" dirty="0" err="1" smtClean="0"/>
              <a:t>is</a:t>
            </a:r>
            <a:r>
              <a:rPr lang="es-MX" dirty="0" smtClean="0"/>
              <a:t> 0, </a:t>
            </a:r>
            <a:r>
              <a:rPr lang="es-MX" dirty="0" err="1" smtClean="0"/>
              <a:t>than</a:t>
            </a:r>
            <a:r>
              <a:rPr lang="es-MX" dirty="0" smtClean="0"/>
              <a:t>/</a:t>
            </a:r>
            <a:r>
              <a:rPr lang="es-MX" dirty="0" err="1" smtClean="0"/>
              <a:t>from</a:t>
            </a:r>
            <a:r>
              <a:rPr lang="es-MX" dirty="0" smtClean="0"/>
              <a:t> </a:t>
            </a:r>
            <a:r>
              <a:rPr lang="es-MX" dirty="0" err="1" smtClean="0"/>
              <a:t>what</a:t>
            </a:r>
            <a:r>
              <a:rPr lang="es-MX" dirty="0" smtClean="0"/>
              <a:t> </a:t>
            </a:r>
            <a:r>
              <a:rPr lang="es-MX" dirty="0" err="1" smtClean="0"/>
              <a:t>had</a:t>
            </a:r>
            <a:r>
              <a:rPr lang="es-MX" dirty="0" smtClean="0"/>
              <a:t> </a:t>
            </a:r>
            <a:r>
              <a:rPr lang="es-MX" dirty="0" err="1" smtClean="0"/>
              <a:t>been</a:t>
            </a:r>
            <a:r>
              <a:rPr lang="es-MX" dirty="0" smtClean="0"/>
              <a:t> </a:t>
            </a:r>
            <a:r>
              <a:rPr lang="es-MX" dirty="0" err="1" smtClean="0"/>
              <a:t>stated</a:t>
            </a:r>
            <a:r>
              <a:rPr lang="es-MX" dirty="0" smtClean="0"/>
              <a:t> </a:t>
            </a:r>
            <a:r>
              <a:rPr lang="es-MX" dirty="0" err="1" smtClean="0"/>
              <a:t>on</a:t>
            </a:r>
            <a:r>
              <a:rPr lang="es-MX" dirty="0" smtClean="0"/>
              <a:t> </a:t>
            </a:r>
            <a:r>
              <a:rPr lang="es-MX" dirty="0" err="1" smtClean="0"/>
              <a:t>the</a:t>
            </a:r>
            <a:r>
              <a:rPr lang="es-MX" dirty="0" smtClean="0"/>
              <a:t> prior.</a:t>
            </a:r>
          </a:p>
          <a:p>
            <a:pPr marL="0" indent="0">
              <a:buNone/>
            </a:pPr>
            <a:endParaRPr lang="es-MX" b="1" dirty="0"/>
          </a:p>
        </p:txBody>
      </p:sp>
      <p:pic>
        <p:nvPicPr>
          <p:cNvPr id="7" name="Imagen 6"/>
          <p:cNvPicPr>
            <a:picLocks noChangeAspect="1"/>
          </p:cNvPicPr>
          <p:nvPr/>
        </p:nvPicPr>
        <p:blipFill>
          <a:blip r:embed="rId3"/>
          <a:stretch>
            <a:fillRect/>
          </a:stretch>
        </p:blipFill>
        <p:spPr>
          <a:xfrm>
            <a:off x="4914324" y="347133"/>
            <a:ext cx="7071752" cy="6011333"/>
          </a:xfrm>
          <a:prstGeom prst="rect">
            <a:avLst/>
          </a:prstGeom>
        </p:spPr>
      </p:pic>
      <p:sp>
        <p:nvSpPr>
          <p:cNvPr id="8" name="Rectángulo 7"/>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661697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9400" y="195792"/>
            <a:ext cx="10515600" cy="1325563"/>
          </a:xfrm>
        </p:spPr>
        <p:txBody>
          <a:bodyPr/>
          <a:lstStyle/>
          <a:p>
            <a:r>
              <a:rPr lang="es-MX" dirty="0" err="1" smtClean="0"/>
              <a:t>Plot</a:t>
            </a:r>
            <a:r>
              <a:rPr lang="es-MX" dirty="0" smtClean="0"/>
              <a:t> 1</a:t>
            </a:r>
            <a:endParaRPr lang="es-MX" dirty="0"/>
          </a:p>
        </p:txBody>
      </p:sp>
      <p:sp>
        <p:nvSpPr>
          <p:cNvPr id="3" name="Marcador de contenido 2"/>
          <p:cNvSpPr>
            <a:spLocks noGrp="1"/>
          </p:cNvSpPr>
          <p:nvPr>
            <p:ph idx="1"/>
          </p:nvPr>
        </p:nvSpPr>
        <p:spPr>
          <a:xfrm>
            <a:off x="347133" y="1521355"/>
            <a:ext cx="4004734" cy="4351338"/>
          </a:xfrm>
        </p:spPr>
        <p:txBody>
          <a:bodyPr>
            <a:normAutofit/>
          </a:bodyPr>
          <a:lstStyle/>
          <a:p>
            <a:pPr marL="0" indent="0">
              <a:buNone/>
            </a:pPr>
            <a:r>
              <a:rPr lang="es-MX" b="1" u="sng" dirty="0" err="1" smtClean="0"/>
              <a:t>Same</a:t>
            </a:r>
            <a:r>
              <a:rPr lang="es-MX" b="1" u="sng" dirty="0" smtClean="0"/>
              <a:t> </a:t>
            </a:r>
            <a:r>
              <a:rPr lang="es-MX" b="1" u="sng" dirty="0" err="1" smtClean="0"/>
              <a:t>things</a:t>
            </a:r>
            <a:r>
              <a:rPr lang="es-MX" b="1" u="sng" dirty="0" smtClean="0"/>
              <a:t> </a:t>
            </a:r>
            <a:r>
              <a:rPr lang="es-MX" b="1" u="sng" dirty="0" err="1" smtClean="0"/>
              <a:t>happen</a:t>
            </a:r>
            <a:r>
              <a:rPr lang="es-MX" b="1" u="sng" dirty="0" smtClean="0"/>
              <a:t> in </a:t>
            </a:r>
            <a:r>
              <a:rPr lang="es-MX" b="1" u="sng" dirty="0" err="1" smtClean="0"/>
              <a:t>Experiment</a:t>
            </a:r>
            <a:r>
              <a:rPr lang="es-MX" b="1" u="sng" dirty="0" smtClean="0"/>
              <a:t> 2</a:t>
            </a:r>
          </a:p>
          <a:p>
            <a:pPr marL="0" indent="0">
              <a:buNone/>
            </a:pPr>
            <a:endParaRPr lang="es-MX" b="1" dirty="0"/>
          </a:p>
          <a:p>
            <a:pPr marL="0" indent="0" algn="just">
              <a:buNone/>
            </a:pPr>
            <a:r>
              <a:rPr lang="es-MX" dirty="0" err="1" smtClean="0"/>
              <a:t>For</a:t>
            </a:r>
            <a:r>
              <a:rPr lang="es-MX" dirty="0" smtClean="0"/>
              <a:t> </a:t>
            </a:r>
            <a:r>
              <a:rPr lang="es-MX" dirty="0" err="1" smtClean="0"/>
              <a:t>all</a:t>
            </a:r>
            <a:r>
              <a:rPr lang="es-MX" dirty="0" smtClean="0"/>
              <a:t> </a:t>
            </a:r>
            <a:r>
              <a:rPr lang="es-MX" dirty="0" err="1" smtClean="0"/>
              <a:t>participants</a:t>
            </a:r>
            <a:r>
              <a:rPr lang="es-MX" dirty="0" smtClean="0"/>
              <a:t>, d’ </a:t>
            </a:r>
            <a:r>
              <a:rPr lang="es-MX" dirty="0" err="1" smtClean="0"/>
              <a:t>estimates</a:t>
            </a:r>
            <a:r>
              <a:rPr lang="es-MX" dirty="0" smtClean="0"/>
              <a:t> are </a:t>
            </a:r>
            <a:r>
              <a:rPr lang="es-MX" dirty="0" err="1" smtClean="0"/>
              <a:t>greater</a:t>
            </a:r>
            <a:r>
              <a:rPr lang="es-MX" dirty="0" smtClean="0"/>
              <a:t> </a:t>
            </a:r>
            <a:r>
              <a:rPr lang="es-MX" dirty="0" err="1" smtClean="0"/>
              <a:t>for</a:t>
            </a:r>
            <a:r>
              <a:rPr lang="es-MX" dirty="0" smtClean="0"/>
              <a:t> A </a:t>
            </a:r>
            <a:r>
              <a:rPr lang="es-MX" dirty="0" err="1" smtClean="0"/>
              <a:t>class</a:t>
            </a:r>
            <a:r>
              <a:rPr lang="es-MX" dirty="0" smtClean="0"/>
              <a:t> </a:t>
            </a:r>
            <a:r>
              <a:rPr lang="es-MX" dirty="0" err="1" smtClean="0"/>
              <a:t>stimuli</a:t>
            </a:r>
            <a:r>
              <a:rPr lang="es-MX" dirty="0" smtClean="0"/>
              <a:t> </a:t>
            </a:r>
            <a:r>
              <a:rPr lang="es-MX" dirty="0" err="1" smtClean="0"/>
              <a:t>than</a:t>
            </a:r>
            <a:r>
              <a:rPr lang="es-MX" dirty="0" smtClean="0"/>
              <a:t> </a:t>
            </a:r>
            <a:r>
              <a:rPr lang="es-MX" dirty="0" err="1" smtClean="0"/>
              <a:t>for</a:t>
            </a:r>
            <a:r>
              <a:rPr lang="es-MX" dirty="0" smtClean="0"/>
              <a:t> B </a:t>
            </a:r>
            <a:r>
              <a:rPr lang="es-MX" dirty="0" err="1" smtClean="0"/>
              <a:t>class</a:t>
            </a:r>
            <a:r>
              <a:rPr lang="es-MX" dirty="0" smtClean="0"/>
              <a:t>.</a:t>
            </a:r>
          </a:p>
          <a:p>
            <a:pPr marL="0" indent="0" algn="just">
              <a:buNone/>
            </a:pPr>
            <a:endParaRPr lang="es-MX" dirty="0"/>
          </a:p>
        </p:txBody>
      </p:sp>
      <p:pic>
        <p:nvPicPr>
          <p:cNvPr id="5" name="Imagen 4"/>
          <p:cNvPicPr>
            <a:picLocks noChangeAspect="1"/>
          </p:cNvPicPr>
          <p:nvPr/>
        </p:nvPicPr>
        <p:blipFill>
          <a:blip r:embed="rId3"/>
          <a:stretch>
            <a:fillRect/>
          </a:stretch>
        </p:blipFill>
        <p:spPr>
          <a:xfrm>
            <a:off x="4605866" y="424989"/>
            <a:ext cx="7560734" cy="6008021"/>
          </a:xfrm>
          <a:prstGeom prst="rect">
            <a:avLst/>
          </a:prstGeom>
        </p:spPr>
      </p:pic>
      <p:sp>
        <p:nvSpPr>
          <p:cNvPr id="6" name="Rectángulo 5"/>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650864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5715191" y="567266"/>
            <a:ext cx="6022254" cy="5231870"/>
          </a:xfrm>
          <a:prstGeom prst="rect">
            <a:avLst/>
          </a:prstGeom>
        </p:spPr>
      </p:pic>
      <p:sp>
        <p:nvSpPr>
          <p:cNvPr id="5" name="Título 1"/>
          <p:cNvSpPr txBox="1">
            <a:spLocks/>
          </p:cNvSpPr>
          <p:nvPr/>
        </p:nvSpPr>
        <p:spPr>
          <a:xfrm>
            <a:off x="279400" y="1957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mtClean="0"/>
              <a:t>Plot 2</a:t>
            </a:r>
            <a:endParaRPr lang="es-MX" dirty="0"/>
          </a:p>
        </p:txBody>
      </p:sp>
      <p:sp>
        <p:nvSpPr>
          <p:cNvPr id="6" name="Marcador de contenido 2"/>
          <p:cNvSpPr txBox="1">
            <a:spLocks/>
          </p:cNvSpPr>
          <p:nvPr/>
        </p:nvSpPr>
        <p:spPr>
          <a:xfrm>
            <a:off x="347132" y="1521355"/>
            <a:ext cx="49844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MX" dirty="0" err="1" smtClean="0"/>
              <a:t>According</a:t>
            </a:r>
            <a:r>
              <a:rPr lang="es-MX" dirty="0" smtClean="0"/>
              <a:t> </a:t>
            </a:r>
            <a:r>
              <a:rPr lang="es-MX" dirty="0" err="1" smtClean="0"/>
              <a:t>to</a:t>
            </a:r>
            <a:r>
              <a:rPr lang="es-MX" dirty="0" smtClean="0"/>
              <a:t> </a:t>
            </a:r>
            <a:r>
              <a:rPr lang="es-MX" dirty="0" err="1" smtClean="0"/>
              <a:t>the</a:t>
            </a:r>
            <a:r>
              <a:rPr lang="es-MX" dirty="0" smtClean="0"/>
              <a:t> </a:t>
            </a:r>
            <a:r>
              <a:rPr lang="es-MX" dirty="0" err="1" smtClean="0"/>
              <a:t>Bayes</a:t>
            </a:r>
            <a:r>
              <a:rPr lang="es-MX" dirty="0" smtClean="0"/>
              <a:t> Factor, </a:t>
            </a:r>
            <a:r>
              <a:rPr lang="es-MX" dirty="0" err="1" smtClean="0"/>
              <a:t>the</a:t>
            </a:r>
            <a:r>
              <a:rPr lang="es-MX" dirty="0" smtClean="0"/>
              <a:t> posterior </a:t>
            </a:r>
            <a:r>
              <a:rPr lang="es-MX" dirty="0" err="1" smtClean="0"/>
              <a:t>estimates</a:t>
            </a:r>
            <a:r>
              <a:rPr lang="es-MX" dirty="0" smtClean="0"/>
              <a:t> </a:t>
            </a:r>
            <a:r>
              <a:rPr lang="es-MX" dirty="0" err="1" smtClean="0"/>
              <a:t>suggest</a:t>
            </a:r>
            <a:r>
              <a:rPr lang="es-MX" dirty="0" smtClean="0"/>
              <a:t> </a:t>
            </a:r>
            <a:r>
              <a:rPr lang="es-MX" dirty="0" err="1" smtClean="0"/>
              <a:t>that</a:t>
            </a:r>
            <a:r>
              <a:rPr lang="es-MX" dirty="0" smtClean="0"/>
              <a:t> </a:t>
            </a:r>
            <a:r>
              <a:rPr lang="es-MX" dirty="0" err="1" smtClean="0"/>
              <a:t>it’s</a:t>
            </a:r>
            <a:r>
              <a:rPr lang="es-MX" dirty="0" smtClean="0"/>
              <a:t> 41.5 times lees </a:t>
            </a:r>
            <a:r>
              <a:rPr lang="es-MX" dirty="0" err="1" smtClean="0"/>
              <a:t>likely</a:t>
            </a:r>
            <a:r>
              <a:rPr lang="es-MX" dirty="0" smtClean="0"/>
              <a:t> </a:t>
            </a:r>
            <a:r>
              <a:rPr lang="es-MX" dirty="0" err="1" smtClean="0"/>
              <a:t>that</a:t>
            </a:r>
            <a:r>
              <a:rPr lang="es-MX" dirty="0" smtClean="0"/>
              <a:t> </a:t>
            </a:r>
            <a:r>
              <a:rPr lang="es-MX" dirty="0" err="1" smtClean="0"/>
              <a:t>the</a:t>
            </a:r>
            <a:r>
              <a:rPr lang="es-MX" dirty="0" smtClean="0"/>
              <a:t> </a:t>
            </a:r>
            <a:r>
              <a:rPr lang="es-MX" dirty="0" err="1" smtClean="0"/>
              <a:t>difference</a:t>
            </a:r>
            <a:r>
              <a:rPr lang="es-MX" dirty="0" smtClean="0"/>
              <a:t> </a:t>
            </a:r>
            <a:r>
              <a:rPr lang="es-MX" dirty="0" err="1" smtClean="0"/>
              <a:t>between</a:t>
            </a:r>
            <a:r>
              <a:rPr lang="es-MX" dirty="0" smtClean="0"/>
              <a:t> d’ </a:t>
            </a:r>
            <a:r>
              <a:rPr lang="es-MX" dirty="0" err="1" smtClean="0"/>
              <a:t>across</a:t>
            </a:r>
            <a:r>
              <a:rPr lang="es-MX" dirty="0" smtClean="0"/>
              <a:t> </a:t>
            </a:r>
            <a:r>
              <a:rPr lang="es-MX" dirty="0" err="1" smtClean="0"/>
              <a:t>each</a:t>
            </a:r>
            <a:r>
              <a:rPr lang="es-MX" dirty="0" smtClean="0"/>
              <a:t> </a:t>
            </a:r>
            <a:r>
              <a:rPr lang="es-MX" dirty="0" err="1" smtClean="0"/>
              <a:t>class</a:t>
            </a:r>
            <a:r>
              <a:rPr lang="es-MX" dirty="0" smtClean="0"/>
              <a:t> of </a:t>
            </a:r>
            <a:r>
              <a:rPr lang="es-MX" dirty="0" err="1" smtClean="0"/>
              <a:t>stimuli</a:t>
            </a:r>
            <a:r>
              <a:rPr lang="es-MX" dirty="0" smtClean="0"/>
              <a:t> </a:t>
            </a:r>
            <a:r>
              <a:rPr lang="es-MX" dirty="0" err="1" smtClean="0"/>
              <a:t>is</a:t>
            </a:r>
            <a:r>
              <a:rPr lang="es-MX" dirty="0" smtClean="0"/>
              <a:t> 0, </a:t>
            </a:r>
            <a:r>
              <a:rPr lang="es-MX" dirty="0" err="1" smtClean="0"/>
              <a:t>than</a:t>
            </a:r>
            <a:r>
              <a:rPr lang="es-MX" dirty="0" smtClean="0"/>
              <a:t>/</a:t>
            </a:r>
            <a:r>
              <a:rPr lang="es-MX" dirty="0" err="1" smtClean="0"/>
              <a:t>from</a:t>
            </a:r>
            <a:r>
              <a:rPr lang="es-MX" dirty="0" smtClean="0"/>
              <a:t> </a:t>
            </a:r>
            <a:r>
              <a:rPr lang="es-MX" dirty="0" err="1" smtClean="0"/>
              <a:t>what</a:t>
            </a:r>
            <a:r>
              <a:rPr lang="es-MX" dirty="0" smtClean="0"/>
              <a:t> </a:t>
            </a:r>
            <a:r>
              <a:rPr lang="es-MX" dirty="0" err="1" smtClean="0"/>
              <a:t>had</a:t>
            </a:r>
            <a:r>
              <a:rPr lang="es-MX" dirty="0" smtClean="0"/>
              <a:t> </a:t>
            </a:r>
            <a:r>
              <a:rPr lang="es-MX" dirty="0" err="1" smtClean="0"/>
              <a:t>been</a:t>
            </a:r>
            <a:r>
              <a:rPr lang="es-MX" dirty="0" smtClean="0"/>
              <a:t> </a:t>
            </a:r>
            <a:r>
              <a:rPr lang="es-MX" dirty="0" err="1" smtClean="0"/>
              <a:t>stated</a:t>
            </a:r>
            <a:r>
              <a:rPr lang="es-MX" dirty="0" smtClean="0"/>
              <a:t> </a:t>
            </a:r>
            <a:r>
              <a:rPr lang="es-MX" dirty="0" err="1" smtClean="0"/>
              <a:t>on</a:t>
            </a:r>
            <a:r>
              <a:rPr lang="es-MX" dirty="0" smtClean="0"/>
              <a:t> </a:t>
            </a:r>
            <a:r>
              <a:rPr lang="es-MX" dirty="0" err="1" smtClean="0"/>
              <a:t>the</a:t>
            </a:r>
            <a:r>
              <a:rPr lang="es-MX" dirty="0" smtClean="0"/>
              <a:t> prior.</a:t>
            </a:r>
          </a:p>
          <a:p>
            <a:pPr marL="0" indent="0">
              <a:buFont typeface="Arial" panose="020B0604020202020204" pitchFamily="34" charset="0"/>
              <a:buNone/>
            </a:pPr>
            <a:endParaRPr lang="es-MX" b="1" dirty="0"/>
          </a:p>
        </p:txBody>
      </p:sp>
      <p:sp>
        <p:nvSpPr>
          <p:cNvPr id="7" name="Rectángulo 6"/>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36781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lstStyle/>
          <a:p>
            <a:r>
              <a:rPr lang="es-MX" dirty="0"/>
              <a:t>2</a:t>
            </a:r>
            <a:r>
              <a:rPr lang="es-MX" dirty="0" smtClean="0"/>
              <a:t>. </a:t>
            </a:r>
            <a:r>
              <a:rPr lang="es-MX" dirty="0" err="1" smtClean="0"/>
              <a:t>Contaminant</a:t>
            </a:r>
            <a:r>
              <a:rPr lang="es-MX" dirty="0" smtClean="0"/>
              <a:t> </a:t>
            </a:r>
            <a:r>
              <a:rPr lang="es-MX" dirty="0" err="1" smtClean="0"/>
              <a:t>Bayesian</a:t>
            </a:r>
            <a:r>
              <a:rPr lang="es-MX" dirty="0" smtClean="0"/>
              <a:t> </a:t>
            </a:r>
            <a:r>
              <a:rPr lang="es-MX" dirty="0" err="1" smtClean="0"/>
              <a:t>modeling</a:t>
            </a:r>
            <a:endParaRPr lang="es-MX" dirty="0"/>
          </a:p>
        </p:txBody>
      </p:sp>
      <p:sp>
        <p:nvSpPr>
          <p:cNvPr id="3" name="Subtítulo 2"/>
          <p:cNvSpPr>
            <a:spLocks noGrp="1"/>
          </p:cNvSpPr>
          <p:nvPr>
            <p:ph type="subTitle" idx="1"/>
          </p:nvPr>
        </p:nvSpPr>
        <p:spPr/>
        <p:txBody>
          <a:bodyPr/>
          <a:lstStyle/>
          <a:p>
            <a:r>
              <a:rPr lang="es-MX" dirty="0" smtClean="0"/>
              <a:t>In </a:t>
            </a:r>
            <a:r>
              <a:rPr lang="es-MX" dirty="0" err="1" smtClean="0"/>
              <a:t>order</a:t>
            </a:r>
            <a:r>
              <a:rPr lang="es-MX" dirty="0" smtClean="0"/>
              <a:t> </a:t>
            </a:r>
            <a:r>
              <a:rPr lang="es-MX" dirty="0" err="1" smtClean="0"/>
              <a:t>to</a:t>
            </a:r>
            <a:r>
              <a:rPr lang="es-MX" dirty="0" smtClean="0"/>
              <a:t> </a:t>
            </a:r>
            <a:r>
              <a:rPr lang="es-MX" dirty="0" err="1" smtClean="0"/>
              <a:t>make</a:t>
            </a:r>
            <a:r>
              <a:rPr lang="es-MX" dirty="0" smtClean="0"/>
              <a:t> </a:t>
            </a:r>
            <a:r>
              <a:rPr lang="es-MX" dirty="0" err="1" smtClean="0"/>
              <a:t>our</a:t>
            </a:r>
            <a:r>
              <a:rPr lang="es-MX" dirty="0" smtClean="0"/>
              <a:t> </a:t>
            </a:r>
            <a:r>
              <a:rPr lang="es-MX" dirty="0" err="1" smtClean="0"/>
              <a:t>results</a:t>
            </a:r>
            <a:r>
              <a:rPr lang="es-MX" dirty="0" smtClean="0"/>
              <a:t> comparable </a:t>
            </a:r>
            <a:r>
              <a:rPr lang="es-MX" dirty="0" err="1" smtClean="0"/>
              <a:t>to</a:t>
            </a:r>
            <a:r>
              <a:rPr lang="es-MX" dirty="0" smtClean="0"/>
              <a:t> </a:t>
            </a:r>
            <a:r>
              <a:rPr lang="es-MX" dirty="0" err="1" smtClean="0"/>
              <a:t>what</a:t>
            </a:r>
            <a:r>
              <a:rPr lang="es-MX" dirty="0" smtClean="0"/>
              <a:t> has </a:t>
            </a:r>
            <a:r>
              <a:rPr lang="es-MX" dirty="0" err="1" smtClean="0"/>
              <a:t>been</a:t>
            </a:r>
            <a:r>
              <a:rPr lang="es-MX" dirty="0" smtClean="0"/>
              <a:t> </a:t>
            </a:r>
            <a:r>
              <a:rPr lang="es-MX" dirty="0" err="1" smtClean="0"/>
              <a:t>reported</a:t>
            </a:r>
            <a:r>
              <a:rPr lang="es-MX" dirty="0" smtClean="0"/>
              <a:t> </a:t>
            </a:r>
            <a:r>
              <a:rPr lang="es-MX" dirty="0" err="1" smtClean="0"/>
              <a:t>on</a:t>
            </a:r>
            <a:r>
              <a:rPr lang="es-MX" dirty="0" smtClean="0"/>
              <a:t> </a:t>
            </a:r>
            <a:r>
              <a:rPr lang="es-MX" dirty="0" err="1" smtClean="0"/>
              <a:t>the</a:t>
            </a:r>
            <a:r>
              <a:rPr lang="es-MX" dirty="0" smtClean="0"/>
              <a:t> literatura of </a:t>
            </a:r>
            <a:r>
              <a:rPr lang="es-MX" dirty="0" err="1" smtClean="0"/>
              <a:t>the</a:t>
            </a:r>
            <a:r>
              <a:rPr lang="es-MX" dirty="0" smtClean="0"/>
              <a:t> </a:t>
            </a:r>
            <a:r>
              <a:rPr lang="es-MX" dirty="0" err="1" smtClean="0"/>
              <a:t>Mirror</a:t>
            </a:r>
            <a:r>
              <a:rPr lang="es-MX" dirty="0" smtClean="0"/>
              <a:t> </a:t>
            </a:r>
            <a:r>
              <a:rPr lang="es-MX" dirty="0" err="1" smtClean="0"/>
              <a:t>Effect</a:t>
            </a:r>
            <a:r>
              <a:rPr lang="es-MX" dirty="0" smtClean="0"/>
              <a:t> </a:t>
            </a:r>
            <a:r>
              <a:rPr lang="es-MX" dirty="0" err="1" smtClean="0"/>
              <a:t>withing</a:t>
            </a:r>
            <a:r>
              <a:rPr lang="es-MX" dirty="0" smtClean="0"/>
              <a:t> </a:t>
            </a:r>
            <a:r>
              <a:rPr lang="es-MX" dirty="0" err="1" smtClean="0"/>
              <a:t>Recognition</a:t>
            </a:r>
            <a:r>
              <a:rPr lang="es-MX" dirty="0" smtClean="0"/>
              <a:t> </a:t>
            </a:r>
            <a:r>
              <a:rPr lang="es-MX" dirty="0" err="1" smtClean="0"/>
              <a:t>Memory</a:t>
            </a:r>
            <a:r>
              <a:rPr lang="es-MX" dirty="0" smtClean="0"/>
              <a:t>, </a:t>
            </a:r>
            <a:r>
              <a:rPr lang="es-MX" dirty="0" err="1" smtClean="0"/>
              <a:t>we</a:t>
            </a:r>
            <a:r>
              <a:rPr lang="es-MX" dirty="0" smtClean="0"/>
              <a:t> </a:t>
            </a:r>
            <a:r>
              <a:rPr lang="es-MX" dirty="0" err="1" smtClean="0"/>
              <a:t>have</a:t>
            </a:r>
            <a:r>
              <a:rPr lang="es-MX" dirty="0" smtClean="0"/>
              <a:t> </a:t>
            </a:r>
            <a:r>
              <a:rPr lang="es-MX" dirty="0" err="1" smtClean="0"/>
              <a:t>to</a:t>
            </a:r>
            <a:r>
              <a:rPr lang="es-MX" dirty="0" smtClean="0"/>
              <a:t> be </a:t>
            </a:r>
            <a:r>
              <a:rPr lang="es-MX" dirty="0" err="1" smtClean="0"/>
              <a:t>able</a:t>
            </a:r>
            <a:r>
              <a:rPr lang="es-MX" dirty="0" smtClean="0"/>
              <a:t> </a:t>
            </a:r>
            <a:r>
              <a:rPr lang="es-MX" dirty="0" err="1" smtClean="0"/>
              <a:t>to</a:t>
            </a:r>
            <a:r>
              <a:rPr lang="es-MX" dirty="0" smtClean="0"/>
              <a:t> </a:t>
            </a:r>
            <a:r>
              <a:rPr lang="es-MX" dirty="0" err="1" smtClean="0"/>
              <a:t>guarantee</a:t>
            </a:r>
            <a:r>
              <a:rPr lang="es-MX" dirty="0" smtClean="0"/>
              <a:t> </a:t>
            </a:r>
            <a:r>
              <a:rPr lang="es-MX" dirty="0" err="1" smtClean="0"/>
              <a:t>that</a:t>
            </a:r>
            <a:r>
              <a:rPr lang="es-MX" dirty="0" smtClean="0"/>
              <a:t> </a:t>
            </a:r>
            <a:r>
              <a:rPr lang="es-MX" dirty="0" err="1" smtClean="0"/>
              <a:t>our</a:t>
            </a:r>
            <a:r>
              <a:rPr lang="es-MX" dirty="0" smtClean="0"/>
              <a:t> </a:t>
            </a:r>
            <a:r>
              <a:rPr lang="es-MX" dirty="0" err="1" smtClean="0"/>
              <a:t>two</a:t>
            </a:r>
            <a:r>
              <a:rPr lang="es-MX" dirty="0" smtClean="0"/>
              <a:t> clases of </a:t>
            </a:r>
            <a:r>
              <a:rPr lang="es-MX" dirty="0" err="1" smtClean="0"/>
              <a:t>stimuli</a:t>
            </a:r>
            <a:r>
              <a:rPr lang="es-MX" dirty="0" smtClean="0"/>
              <a:t> are </a:t>
            </a:r>
            <a:r>
              <a:rPr lang="es-MX" dirty="0" err="1" smtClean="0"/>
              <a:t>indeed</a:t>
            </a:r>
            <a:r>
              <a:rPr lang="es-MX" dirty="0" smtClean="0"/>
              <a:t> </a:t>
            </a:r>
            <a:r>
              <a:rPr lang="es-MX" dirty="0" err="1" smtClean="0"/>
              <a:t>different</a:t>
            </a:r>
            <a:r>
              <a:rPr lang="es-MX" dirty="0" smtClean="0"/>
              <a:t> in </a:t>
            </a:r>
            <a:r>
              <a:rPr lang="es-MX" dirty="0" err="1" smtClean="0"/>
              <a:t>terms</a:t>
            </a:r>
            <a:r>
              <a:rPr lang="es-MX" dirty="0" smtClean="0"/>
              <a:t> of </a:t>
            </a:r>
            <a:r>
              <a:rPr lang="es-MX" dirty="0" err="1" smtClean="0"/>
              <a:t>how</a:t>
            </a:r>
            <a:r>
              <a:rPr lang="es-MX" dirty="0" smtClean="0"/>
              <a:t> “</a:t>
            </a:r>
            <a:r>
              <a:rPr lang="es-MX" dirty="0" err="1" smtClean="0"/>
              <a:t>difficult</a:t>
            </a:r>
            <a:r>
              <a:rPr lang="es-MX" dirty="0" smtClean="0"/>
              <a:t>” </a:t>
            </a:r>
            <a:r>
              <a:rPr lang="es-MX" dirty="0" err="1" smtClean="0"/>
              <a:t>they</a:t>
            </a:r>
            <a:r>
              <a:rPr lang="es-MX" dirty="0" smtClean="0"/>
              <a:t> are.</a:t>
            </a:r>
            <a:endParaRPr lang="es-MX" dirty="0"/>
          </a:p>
        </p:txBody>
      </p:sp>
      <p:sp>
        <p:nvSpPr>
          <p:cNvPr id="5" name="Rectángulo 4"/>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Tree>
    <p:extLst>
      <p:ext uri="{BB962C8B-B14F-4D97-AF65-F5344CB8AC3E}">
        <p14:creationId xmlns:p14="http://schemas.microsoft.com/office/powerpoint/2010/main" val="3686076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2.1 A “</a:t>
            </a:r>
            <a:r>
              <a:rPr lang="es-MX" b="1" dirty="0" smtClean="0"/>
              <a:t>simple</a:t>
            </a:r>
            <a:r>
              <a:rPr lang="es-MX" dirty="0" smtClean="0"/>
              <a:t>” </a:t>
            </a:r>
            <a:r>
              <a:rPr lang="es-MX" dirty="0" err="1" smtClean="0"/>
              <a:t>contaminant</a:t>
            </a:r>
            <a:r>
              <a:rPr lang="es-MX" dirty="0" smtClean="0"/>
              <a:t> </a:t>
            </a:r>
            <a:r>
              <a:rPr lang="es-MX" dirty="0" err="1" smtClean="0"/>
              <a:t>model</a:t>
            </a:r>
            <a:r>
              <a:rPr lang="es-MX" dirty="0" smtClean="0"/>
              <a:t> </a:t>
            </a:r>
            <a:endParaRPr lang="es-MX" dirty="0"/>
          </a:p>
        </p:txBody>
      </p:sp>
      <p:sp>
        <p:nvSpPr>
          <p:cNvPr id="3" name="Subtítulo 2"/>
          <p:cNvSpPr>
            <a:spLocks noGrp="1"/>
          </p:cNvSpPr>
          <p:nvPr>
            <p:ph type="subTitle" idx="1"/>
          </p:nvPr>
        </p:nvSpPr>
        <p:spPr/>
        <p:txBody>
          <a:bodyPr/>
          <a:lstStyle/>
          <a:p>
            <a:r>
              <a:rPr lang="es-MX" dirty="0" smtClean="0"/>
              <a:t>A mixture </a:t>
            </a:r>
            <a:r>
              <a:rPr lang="es-MX" dirty="0" err="1" smtClean="0"/>
              <a:t>model</a:t>
            </a:r>
            <a:r>
              <a:rPr lang="es-MX" dirty="0" smtClean="0"/>
              <a:t> </a:t>
            </a:r>
            <a:r>
              <a:rPr lang="es-MX" dirty="0" err="1" smtClean="0"/>
              <a:t>based</a:t>
            </a:r>
            <a:r>
              <a:rPr lang="es-MX" dirty="0" smtClean="0"/>
              <a:t> </a:t>
            </a:r>
            <a:r>
              <a:rPr lang="es-MX" dirty="0" err="1" smtClean="0"/>
              <a:t>on</a:t>
            </a:r>
            <a:r>
              <a:rPr lang="es-MX" dirty="0" smtClean="0"/>
              <a:t> a  </a:t>
            </a:r>
            <a:endParaRPr lang="es-MX" dirty="0"/>
          </a:p>
        </p:txBody>
      </p:sp>
      <p:sp>
        <p:nvSpPr>
          <p:cNvPr id="6" name="Rectángulo 5"/>
          <p:cNvSpPr/>
          <p:nvPr/>
        </p:nvSpPr>
        <p:spPr>
          <a:xfrm>
            <a:off x="0" y="0"/>
            <a:ext cx="12192000" cy="11620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Tree>
    <p:extLst>
      <p:ext uri="{BB962C8B-B14F-4D97-AF65-F5344CB8AC3E}">
        <p14:creationId xmlns:p14="http://schemas.microsoft.com/office/powerpoint/2010/main" val="2144039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rgbClr val="EEF7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lstStyle/>
          <a:p>
            <a:r>
              <a:rPr lang="es-MX" dirty="0" smtClean="0"/>
              <a:t>2.1 A “</a:t>
            </a:r>
            <a:r>
              <a:rPr lang="es-MX" b="1" dirty="0" err="1" smtClean="0"/>
              <a:t>cognitive</a:t>
            </a:r>
            <a:r>
              <a:rPr lang="es-MX" dirty="0" smtClean="0"/>
              <a:t>” </a:t>
            </a:r>
            <a:r>
              <a:rPr lang="es-MX" dirty="0" err="1" smtClean="0"/>
              <a:t>contaminant</a:t>
            </a:r>
            <a:r>
              <a:rPr lang="es-MX" dirty="0" smtClean="0"/>
              <a:t> </a:t>
            </a:r>
            <a:r>
              <a:rPr lang="es-MX" dirty="0" err="1" smtClean="0"/>
              <a:t>model</a:t>
            </a:r>
            <a:r>
              <a:rPr lang="es-MX" dirty="0" smtClean="0"/>
              <a:t> </a:t>
            </a:r>
            <a:endParaRPr lang="es-MX" dirty="0"/>
          </a:p>
        </p:txBody>
      </p:sp>
      <p:sp>
        <p:nvSpPr>
          <p:cNvPr id="3" name="Subtítulo 2"/>
          <p:cNvSpPr>
            <a:spLocks noGrp="1"/>
          </p:cNvSpPr>
          <p:nvPr>
            <p:ph type="subTitle" idx="1"/>
          </p:nvPr>
        </p:nvSpPr>
        <p:spPr/>
        <p:txBody>
          <a:bodyPr/>
          <a:lstStyle/>
          <a:p>
            <a:r>
              <a:rPr lang="es-MX" dirty="0" smtClean="0"/>
              <a:t>A Mixture </a:t>
            </a:r>
            <a:r>
              <a:rPr lang="es-MX" dirty="0" err="1" smtClean="0"/>
              <a:t>Model</a:t>
            </a:r>
            <a:r>
              <a:rPr lang="es-MX" dirty="0" smtClean="0"/>
              <a:t> </a:t>
            </a:r>
            <a:endParaRPr lang="es-MX" dirty="0"/>
          </a:p>
        </p:txBody>
      </p:sp>
      <p:sp>
        <p:nvSpPr>
          <p:cNvPr id="4" name="Rectángulo 3"/>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rot="20196926">
            <a:off x="991800" y="2777065"/>
            <a:ext cx="10346266" cy="13038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6500" b="1" dirty="0" smtClean="0">
                <a:solidFill>
                  <a:schemeClr val="tx1"/>
                </a:solidFill>
              </a:rPr>
              <a:t>PENDING</a:t>
            </a:r>
            <a:endParaRPr lang="es-MX" sz="6500" b="1" dirty="0">
              <a:solidFill>
                <a:schemeClr val="tx1"/>
              </a:solidFill>
            </a:endParaRPr>
          </a:p>
        </p:txBody>
      </p:sp>
    </p:spTree>
    <p:extLst>
      <p:ext uri="{BB962C8B-B14F-4D97-AF65-F5344CB8AC3E}">
        <p14:creationId xmlns:p14="http://schemas.microsoft.com/office/powerpoint/2010/main" val="193091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The world is full of noise and uncertainty….</a:t>
            </a:r>
            <a:endParaRPr lang="es-MX" b="1" dirty="0"/>
          </a:p>
        </p:txBody>
      </p:sp>
    </p:spTree>
    <p:extLst>
      <p:ext uri="{BB962C8B-B14F-4D97-AF65-F5344CB8AC3E}">
        <p14:creationId xmlns:p14="http://schemas.microsoft.com/office/powerpoint/2010/main" val="18758168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lstStyle/>
          <a:p>
            <a:r>
              <a:rPr lang="es-MX" dirty="0" smtClean="0"/>
              <a:t>3. </a:t>
            </a:r>
            <a:r>
              <a:rPr lang="es-MX" dirty="0" err="1" smtClean="0"/>
              <a:t>Looking</a:t>
            </a:r>
            <a:r>
              <a:rPr lang="es-MX" dirty="0" smtClean="0"/>
              <a:t> </a:t>
            </a:r>
            <a:r>
              <a:rPr lang="es-MX" dirty="0" err="1" smtClean="0"/>
              <a:t>for</a:t>
            </a:r>
            <a:r>
              <a:rPr lang="es-MX" dirty="0" smtClean="0"/>
              <a:t> </a:t>
            </a:r>
            <a:r>
              <a:rPr lang="es-MX" dirty="0" err="1" smtClean="0"/>
              <a:t>the</a:t>
            </a:r>
            <a:r>
              <a:rPr lang="es-MX" dirty="0" smtClean="0"/>
              <a:t> </a:t>
            </a:r>
            <a:r>
              <a:rPr lang="es-MX" dirty="0" err="1" smtClean="0"/>
              <a:t>Mirror</a:t>
            </a:r>
            <a:r>
              <a:rPr lang="es-MX" dirty="0" smtClean="0"/>
              <a:t> </a:t>
            </a:r>
            <a:r>
              <a:rPr lang="es-MX" dirty="0" err="1" smtClean="0"/>
              <a:t>Effect</a:t>
            </a:r>
            <a:endParaRPr lang="es-MX" dirty="0"/>
          </a:p>
        </p:txBody>
      </p:sp>
      <p:sp>
        <p:nvSpPr>
          <p:cNvPr id="3" name="Subtítulo 2"/>
          <p:cNvSpPr>
            <a:spLocks noGrp="1"/>
          </p:cNvSpPr>
          <p:nvPr>
            <p:ph type="subTitle" idx="1"/>
          </p:nvPr>
        </p:nvSpPr>
        <p:spPr>
          <a:xfrm>
            <a:off x="1523999" y="3602037"/>
            <a:ext cx="9643533" cy="2477029"/>
          </a:xfrm>
        </p:spPr>
        <p:txBody>
          <a:bodyPr>
            <a:normAutofit/>
          </a:bodyPr>
          <a:lstStyle/>
          <a:p>
            <a:r>
              <a:rPr lang="es-MX" dirty="0" err="1" smtClean="0"/>
              <a:t>Comparing</a:t>
            </a:r>
            <a:r>
              <a:rPr lang="es-MX" dirty="0" smtClean="0"/>
              <a:t> </a:t>
            </a:r>
            <a:r>
              <a:rPr lang="es-MX" dirty="0" err="1" smtClean="0"/>
              <a:t>the</a:t>
            </a:r>
            <a:r>
              <a:rPr lang="es-MX" dirty="0" smtClean="0"/>
              <a:t> Hit and F.A. </a:t>
            </a:r>
            <a:r>
              <a:rPr lang="es-MX" dirty="0" err="1" smtClean="0"/>
              <a:t>rates</a:t>
            </a:r>
            <a:r>
              <a:rPr lang="es-MX" dirty="0" smtClean="0"/>
              <a:t> </a:t>
            </a:r>
            <a:r>
              <a:rPr lang="es-MX" dirty="0" err="1" smtClean="0"/>
              <a:t>across</a:t>
            </a:r>
            <a:r>
              <a:rPr lang="es-MX" dirty="0" smtClean="0"/>
              <a:t> clases of </a:t>
            </a:r>
            <a:r>
              <a:rPr lang="es-MX" dirty="0" err="1" smtClean="0"/>
              <a:t>stimuli</a:t>
            </a:r>
            <a:r>
              <a:rPr lang="es-MX" dirty="0" smtClean="0"/>
              <a:t> </a:t>
            </a:r>
            <a:r>
              <a:rPr lang="es-MX" dirty="0" err="1" smtClean="0"/>
              <a:t>to</a:t>
            </a:r>
            <a:r>
              <a:rPr lang="es-MX" dirty="0" smtClean="0"/>
              <a:t> </a:t>
            </a:r>
            <a:r>
              <a:rPr lang="es-MX" dirty="0" err="1" smtClean="0"/>
              <a:t>see</a:t>
            </a:r>
            <a:r>
              <a:rPr lang="es-MX" dirty="0" smtClean="0"/>
              <a:t> </a:t>
            </a:r>
            <a:r>
              <a:rPr lang="es-MX" dirty="0" err="1" smtClean="0"/>
              <a:t>if</a:t>
            </a:r>
            <a:r>
              <a:rPr lang="es-MX" dirty="0" smtClean="0"/>
              <a:t> </a:t>
            </a:r>
            <a:r>
              <a:rPr lang="es-MX" dirty="0" err="1" smtClean="0"/>
              <a:t>we</a:t>
            </a:r>
            <a:r>
              <a:rPr lang="es-MX" dirty="0" smtClean="0"/>
              <a:t> can </a:t>
            </a:r>
            <a:r>
              <a:rPr lang="es-MX" dirty="0" err="1" smtClean="0"/>
              <a:t>find</a:t>
            </a:r>
            <a:r>
              <a:rPr lang="es-MX" dirty="0" smtClean="0"/>
              <a:t> </a:t>
            </a:r>
            <a:r>
              <a:rPr lang="es-MX" dirty="0" err="1" smtClean="0"/>
              <a:t>the</a:t>
            </a:r>
            <a:r>
              <a:rPr lang="es-MX" dirty="0" smtClean="0"/>
              <a:t> </a:t>
            </a:r>
            <a:r>
              <a:rPr lang="es-MX" dirty="0" err="1" smtClean="0"/>
              <a:t>same</a:t>
            </a:r>
            <a:r>
              <a:rPr lang="es-MX" dirty="0" smtClean="0"/>
              <a:t> </a:t>
            </a:r>
            <a:r>
              <a:rPr lang="es-MX" dirty="0" err="1" smtClean="0"/>
              <a:t>pattern</a:t>
            </a:r>
            <a:r>
              <a:rPr lang="es-MX" dirty="0" smtClean="0"/>
              <a:t> as </a:t>
            </a:r>
            <a:r>
              <a:rPr lang="es-MX" dirty="0" err="1" smtClean="0"/>
              <a:t>the</a:t>
            </a:r>
            <a:r>
              <a:rPr lang="es-MX" dirty="0" smtClean="0"/>
              <a:t> </a:t>
            </a:r>
            <a:r>
              <a:rPr lang="es-MX" dirty="0" err="1" smtClean="0"/>
              <a:t>one</a:t>
            </a:r>
            <a:r>
              <a:rPr lang="es-MX" dirty="0" smtClean="0"/>
              <a:t> </a:t>
            </a:r>
            <a:r>
              <a:rPr lang="es-MX" dirty="0" err="1" smtClean="0"/>
              <a:t>reported</a:t>
            </a:r>
            <a:r>
              <a:rPr lang="es-MX" dirty="0" smtClean="0"/>
              <a:t> in </a:t>
            </a:r>
            <a:r>
              <a:rPr lang="es-MX" dirty="0" err="1" smtClean="0"/>
              <a:t>the</a:t>
            </a:r>
            <a:r>
              <a:rPr lang="es-MX" dirty="0" smtClean="0"/>
              <a:t> literatura </a:t>
            </a:r>
            <a:r>
              <a:rPr lang="es-MX" dirty="0" err="1" smtClean="0"/>
              <a:t>under</a:t>
            </a:r>
            <a:r>
              <a:rPr lang="es-MX" dirty="0" smtClean="0"/>
              <a:t> </a:t>
            </a:r>
            <a:r>
              <a:rPr lang="es-MX" dirty="0" err="1" smtClean="0"/>
              <a:t>the</a:t>
            </a:r>
            <a:r>
              <a:rPr lang="es-MX" dirty="0" smtClean="0"/>
              <a:t> </a:t>
            </a:r>
            <a:r>
              <a:rPr lang="es-MX" dirty="0" err="1" smtClean="0"/>
              <a:t>name</a:t>
            </a:r>
            <a:r>
              <a:rPr lang="es-MX" dirty="0" smtClean="0"/>
              <a:t> of “</a:t>
            </a:r>
            <a:r>
              <a:rPr lang="es-MX" dirty="0" err="1" smtClean="0"/>
              <a:t>the</a:t>
            </a:r>
            <a:r>
              <a:rPr lang="es-MX" dirty="0" smtClean="0"/>
              <a:t> </a:t>
            </a:r>
            <a:r>
              <a:rPr lang="es-MX" dirty="0" err="1" smtClean="0"/>
              <a:t>Mirror</a:t>
            </a:r>
            <a:r>
              <a:rPr lang="es-MX" dirty="0" smtClean="0"/>
              <a:t> </a:t>
            </a:r>
            <a:r>
              <a:rPr lang="es-MX" dirty="0" err="1" smtClean="0"/>
              <a:t>Effect</a:t>
            </a:r>
            <a:r>
              <a:rPr lang="es-MX" dirty="0" smtClean="0"/>
              <a:t>”</a:t>
            </a:r>
          </a:p>
          <a:p>
            <a:endParaRPr lang="es-MX" dirty="0"/>
          </a:p>
          <a:p>
            <a:r>
              <a:rPr lang="es-MX" dirty="0" smtClean="0"/>
              <a:t>FA(A) &lt; FA(B) &lt; H(B) &lt; H(A)</a:t>
            </a:r>
            <a:endParaRPr lang="es-MX" dirty="0"/>
          </a:p>
        </p:txBody>
      </p:sp>
    </p:spTree>
    <p:extLst>
      <p:ext uri="{BB962C8B-B14F-4D97-AF65-F5344CB8AC3E}">
        <p14:creationId xmlns:p14="http://schemas.microsoft.com/office/powerpoint/2010/main" val="26606907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3.1 </a:t>
            </a:r>
            <a:r>
              <a:rPr lang="es-MX" dirty="0" err="1" smtClean="0"/>
              <a:t>Comparing</a:t>
            </a:r>
            <a:r>
              <a:rPr lang="es-MX" dirty="0" smtClean="0"/>
              <a:t> binomial response </a:t>
            </a:r>
            <a:r>
              <a:rPr lang="es-MX" dirty="0" err="1" smtClean="0"/>
              <a:t>rates</a:t>
            </a:r>
            <a:endParaRPr lang="es-MX" dirty="0"/>
          </a:p>
        </p:txBody>
      </p:sp>
      <p:sp>
        <p:nvSpPr>
          <p:cNvPr id="3" name="Subtítulo 2"/>
          <p:cNvSpPr>
            <a:spLocks noGrp="1"/>
          </p:cNvSpPr>
          <p:nvPr>
            <p:ph type="subTitle" idx="1"/>
          </p:nvPr>
        </p:nvSpPr>
        <p:spPr/>
        <p:txBody>
          <a:bodyPr/>
          <a:lstStyle/>
          <a:p>
            <a:endParaRPr lang="es-MX" dirty="0"/>
          </a:p>
        </p:txBody>
      </p:sp>
      <p:sp>
        <p:nvSpPr>
          <p:cNvPr id="5" name="Rectángulo 4"/>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20234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727199" y="116204"/>
            <a:ext cx="8285385" cy="6683694"/>
          </a:xfrm>
          <a:prstGeom prst="rect">
            <a:avLst/>
          </a:prstGeom>
        </p:spPr>
      </p:pic>
      <p:sp>
        <p:nvSpPr>
          <p:cNvPr id="5" name="Rectángulo 4"/>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2277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rgbClr val="EBF0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p:txBody>
          <a:bodyPr>
            <a:normAutofit fontScale="90000"/>
          </a:bodyPr>
          <a:lstStyle/>
          <a:p>
            <a:r>
              <a:rPr lang="es-MX" dirty="0" smtClean="0"/>
              <a:t>3.2 </a:t>
            </a:r>
            <a:r>
              <a:rPr lang="es-MX" dirty="0" err="1" smtClean="0"/>
              <a:t>Comparing</a:t>
            </a:r>
            <a:r>
              <a:rPr lang="es-MX" dirty="0" smtClean="0"/>
              <a:t> Hit </a:t>
            </a:r>
            <a:r>
              <a:rPr lang="es-MX" dirty="0" err="1" smtClean="0"/>
              <a:t>rates</a:t>
            </a:r>
            <a:r>
              <a:rPr lang="es-MX" dirty="0" smtClean="0"/>
              <a:t> and F.A. </a:t>
            </a:r>
            <a:r>
              <a:rPr lang="es-MX" dirty="0" err="1" smtClean="0"/>
              <a:t>rates</a:t>
            </a:r>
            <a:r>
              <a:rPr lang="es-MX" dirty="0" smtClean="0"/>
              <a:t> in </a:t>
            </a:r>
            <a:r>
              <a:rPr lang="es-MX" dirty="0" err="1" smtClean="0"/>
              <a:t>the</a:t>
            </a:r>
            <a:r>
              <a:rPr lang="es-MX" dirty="0" smtClean="0"/>
              <a:t> </a:t>
            </a:r>
            <a:r>
              <a:rPr lang="es-MX" dirty="0" err="1" smtClean="0"/>
              <a:t>context</a:t>
            </a:r>
            <a:r>
              <a:rPr lang="es-MX" dirty="0" smtClean="0"/>
              <a:t> of a </a:t>
            </a:r>
            <a:r>
              <a:rPr lang="es-MX" dirty="0" err="1" smtClean="0"/>
              <a:t>Bayesian</a:t>
            </a:r>
            <a:r>
              <a:rPr lang="es-MX" dirty="0" smtClean="0"/>
              <a:t> </a:t>
            </a:r>
            <a:r>
              <a:rPr lang="es-MX" b="1" dirty="0" err="1" smtClean="0"/>
              <a:t>cognitive</a:t>
            </a:r>
            <a:r>
              <a:rPr lang="es-MX" dirty="0" smtClean="0"/>
              <a:t> </a:t>
            </a:r>
            <a:r>
              <a:rPr lang="es-MX" dirty="0" err="1" smtClean="0"/>
              <a:t>model</a:t>
            </a:r>
            <a:endParaRPr lang="es-MX" dirty="0"/>
          </a:p>
        </p:txBody>
      </p:sp>
      <p:sp>
        <p:nvSpPr>
          <p:cNvPr id="3" name="Subtítulo 2"/>
          <p:cNvSpPr>
            <a:spLocks noGrp="1"/>
          </p:cNvSpPr>
          <p:nvPr>
            <p:ph type="subTitle" idx="1"/>
          </p:nvPr>
        </p:nvSpPr>
        <p:spPr/>
        <p:txBody>
          <a:bodyPr/>
          <a:lstStyle/>
          <a:p>
            <a:r>
              <a:rPr lang="es-MX" dirty="0" err="1" smtClean="0"/>
              <a:t>Using</a:t>
            </a:r>
            <a:r>
              <a:rPr lang="es-MX" dirty="0" smtClean="0"/>
              <a:t> a </a:t>
            </a:r>
            <a:r>
              <a:rPr lang="es-MX" dirty="0" err="1" smtClean="0"/>
              <a:t>Bayesian</a:t>
            </a:r>
            <a:r>
              <a:rPr lang="es-MX" dirty="0"/>
              <a:t> </a:t>
            </a:r>
            <a:r>
              <a:rPr lang="es-MX" dirty="0" err="1" smtClean="0"/>
              <a:t>cognitive</a:t>
            </a:r>
            <a:r>
              <a:rPr lang="es-MX" dirty="0" smtClean="0"/>
              <a:t> SDT </a:t>
            </a:r>
            <a:r>
              <a:rPr lang="es-MX" dirty="0" err="1" smtClean="0"/>
              <a:t>model</a:t>
            </a:r>
            <a:r>
              <a:rPr lang="es-MX" dirty="0" smtClean="0"/>
              <a:t> </a:t>
            </a:r>
            <a:r>
              <a:rPr lang="es-MX" dirty="0" err="1" smtClean="0"/>
              <a:t>to</a:t>
            </a:r>
            <a:r>
              <a:rPr lang="es-MX" dirty="0" smtClean="0"/>
              <a:t> look </a:t>
            </a:r>
            <a:r>
              <a:rPr lang="es-MX" dirty="0" err="1" smtClean="0"/>
              <a:t>through</a:t>
            </a:r>
            <a:r>
              <a:rPr lang="es-MX" dirty="0" smtClean="0"/>
              <a:t> </a:t>
            </a:r>
            <a:r>
              <a:rPr lang="es-MX" dirty="0" err="1" smtClean="0"/>
              <a:t>the</a:t>
            </a:r>
            <a:r>
              <a:rPr lang="es-MX" dirty="0" smtClean="0"/>
              <a:t> </a:t>
            </a:r>
            <a:r>
              <a:rPr lang="es-MX" dirty="0" err="1" smtClean="0"/>
              <a:t>differences</a:t>
            </a:r>
            <a:r>
              <a:rPr lang="es-MX" dirty="0" smtClean="0"/>
              <a:t> </a:t>
            </a:r>
            <a:r>
              <a:rPr lang="es-MX" dirty="0" err="1" smtClean="0"/>
              <a:t>observed</a:t>
            </a:r>
            <a:r>
              <a:rPr lang="es-MX" dirty="0" smtClean="0"/>
              <a:t> </a:t>
            </a:r>
            <a:r>
              <a:rPr lang="es-MX" dirty="0" err="1" smtClean="0"/>
              <a:t>between</a:t>
            </a:r>
            <a:r>
              <a:rPr lang="es-MX" dirty="0" smtClean="0"/>
              <a:t> </a:t>
            </a:r>
            <a:r>
              <a:rPr lang="es-MX" dirty="0" err="1" smtClean="0"/>
              <a:t>the</a:t>
            </a:r>
            <a:r>
              <a:rPr lang="es-MX" dirty="0" smtClean="0"/>
              <a:t> Hit and F.A. </a:t>
            </a:r>
            <a:r>
              <a:rPr lang="es-MX" dirty="0" err="1" smtClean="0"/>
              <a:t>rates</a:t>
            </a:r>
            <a:r>
              <a:rPr lang="es-MX" dirty="0" smtClean="0"/>
              <a:t> </a:t>
            </a:r>
            <a:r>
              <a:rPr lang="es-MX" dirty="0" err="1" smtClean="0"/>
              <a:t>across</a:t>
            </a:r>
            <a:r>
              <a:rPr lang="es-MX" dirty="0" smtClean="0"/>
              <a:t> clases of </a:t>
            </a:r>
            <a:r>
              <a:rPr lang="es-MX" dirty="0" err="1" smtClean="0"/>
              <a:t>stimuli</a:t>
            </a:r>
            <a:endParaRPr lang="es-MX" dirty="0"/>
          </a:p>
        </p:txBody>
      </p:sp>
      <p:sp>
        <p:nvSpPr>
          <p:cNvPr id="4" name="Rectángulo 3"/>
          <p:cNvSpPr/>
          <p:nvPr/>
        </p:nvSpPr>
        <p:spPr>
          <a:xfrm>
            <a:off x="0" y="0"/>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741796"/>
            <a:ext cx="12192000" cy="1162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36157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0"/>
            <a:ext cx="12192000" cy="68580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stretch>
            <a:fillRect/>
          </a:stretch>
        </p:blipFill>
        <p:spPr>
          <a:xfrm>
            <a:off x="1811867" y="116203"/>
            <a:ext cx="9196973" cy="6625592"/>
          </a:xfrm>
          <a:prstGeom prst="rect">
            <a:avLst/>
          </a:prstGeom>
        </p:spPr>
      </p:pic>
    </p:spTree>
    <p:extLst>
      <p:ext uri="{BB962C8B-B14F-4D97-AF65-F5344CB8AC3E}">
        <p14:creationId xmlns:p14="http://schemas.microsoft.com/office/powerpoint/2010/main" val="4884600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Plot</a:t>
            </a:r>
            <a:r>
              <a:rPr lang="es-MX" dirty="0" smtClean="0"/>
              <a:t> 1</a:t>
            </a:r>
            <a:endParaRPr lang="es-MX" dirty="0"/>
          </a:p>
        </p:txBody>
      </p:sp>
      <p:sp>
        <p:nvSpPr>
          <p:cNvPr id="3" name="Marcador de contenido 2"/>
          <p:cNvSpPr>
            <a:spLocks noGrp="1"/>
          </p:cNvSpPr>
          <p:nvPr>
            <p:ph idx="1"/>
          </p:nvPr>
        </p:nvSpPr>
        <p:spPr>
          <a:xfrm>
            <a:off x="255387" y="1905028"/>
            <a:ext cx="5257800" cy="4351338"/>
          </a:xfrm>
        </p:spPr>
        <p:txBody>
          <a:bodyPr/>
          <a:lstStyle/>
          <a:p>
            <a:pPr marL="0" indent="0">
              <a:buNone/>
            </a:pPr>
            <a:r>
              <a:rPr lang="es-MX" dirty="0" err="1" smtClean="0"/>
              <a:t>Based</a:t>
            </a:r>
            <a:r>
              <a:rPr lang="es-MX" dirty="0" smtClean="0"/>
              <a:t> </a:t>
            </a:r>
            <a:r>
              <a:rPr lang="es-MX" dirty="0" err="1" smtClean="0"/>
              <a:t>on</a:t>
            </a:r>
            <a:r>
              <a:rPr lang="es-MX" dirty="0" smtClean="0"/>
              <a:t> </a:t>
            </a:r>
            <a:r>
              <a:rPr lang="es-MX" dirty="0" err="1" smtClean="0"/>
              <a:t>the</a:t>
            </a:r>
            <a:r>
              <a:rPr lang="es-MX" dirty="0" smtClean="0"/>
              <a:t> individual Tau-H and Tau-F posterior </a:t>
            </a:r>
            <a:r>
              <a:rPr lang="es-MX" dirty="0" err="1" smtClean="0"/>
              <a:t>distributions</a:t>
            </a:r>
            <a:r>
              <a:rPr lang="es-MX" dirty="0" smtClean="0"/>
              <a:t> </a:t>
            </a:r>
            <a:r>
              <a:rPr lang="es-MX" dirty="0" err="1" smtClean="0"/>
              <a:t>being</a:t>
            </a:r>
            <a:r>
              <a:rPr lang="es-MX" dirty="0" smtClean="0"/>
              <a:t> </a:t>
            </a:r>
            <a:r>
              <a:rPr lang="es-MX" dirty="0" err="1" smtClean="0"/>
              <a:t>shown</a:t>
            </a:r>
            <a:r>
              <a:rPr lang="es-MX" dirty="0" smtClean="0"/>
              <a:t>, </a:t>
            </a:r>
            <a:r>
              <a:rPr lang="es-MX" dirty="0" err="1" smtClean="0"/>
              <a:t>it’s</a:t>
            </a:r>
            <a:r>
              <a:rPr lang="es-MX" dirty="0" smtClean="0"/>
              <a:t> </a:t>
            </a:r>
            <a:r>
              <a:rPr lang="es-MX" dirty="0" err="1" smtClean="0"/>
              <a:t>clear</a:t>
            </a:r>
            <a:r>
              <a:rPr lang="es-MX" dirty="0" smtClean="0"/>
              <a:t> </a:t>
            </a:r>
            <a:r>
              <a:rPr lang="es-MX" dirty="0" err="1" smtClean="0"/>
              <a:t>that</a:t>
            </a:r>
            <a:r>
              <a:rPr lang="es-MX" dirty="0" smtClean="0"/>
              <a:t> </a:t>
            </a:r>
            <a:r>
              <a:rPr lang="es-MX" dirty="0" err="1" smtClean="0"/>
              <a:t>there’s</a:t>
            </a:r>
            <a:r>
              <a:rPr lang="es-MX" dirty="0" smtClean="0"/>
              <a:t> a </a:t>
            </a:r>
            <a:r>
              <a:rPr lang="es-MX" dirty="0" err="1" smtClean="0"/>
              <a:t>lot</a:t>
            </a:r>
            <a:r>
              <a:rPr lang="es-MX" dirty="0" smtClean="0"/>
              <a:t> of </a:t>
            </a:r>
            <a:r>
              <a:rPr lang="es-MX" dirty="0" err="1" smtClean="0"/>
              <a:t>variability</a:t>
            </a:r>
            <a:r>
              <a:rPr lang="es-MX" dirty="0" smtClean="0"/>
              <a:t> (</a:t>
            </a:r>
            <a:r>
              <a:rPr lang="es-MX" dirty="0" err="1" smtClean="0"/>
              <a:t>even</a:t>
            </a:r>
            <a:r>
              <a:rPr lang="es-MX" dirty="0" smtClean="0"/>
              <a:t> </a:t>
            </a:r>
            <a:r>
              <a:rPr lang="es-MX" dirty="0" err="1" smtClean="0"/>
              <a:t>if</a:t>
            </a:r>
            <a:r>
              <a:rPr lang="es-MX" dirty="0" smtClean="0"/>
              <a:t> “at </a:t>
            </a:r>
            <a:r>
              <a:rPr lang="es-MX" dirty="0" err="1" smtClean="0"/>
              <a:t>first</a:t>
            </a:r>
            <a:r>
              <a:rPr lang="es-MX" dirty="0" smtClean="0"/>
              <a:t> </a:t>
            </a:r>
            <a:r>
              <a:rPr lang="es-MX" dirty="0" err="1" smtClean="0"/>
              <a:t>glance</a:t>
            </a:r>
            <a:r>
              <a:rPr lang="es-MX" dirty="0" smtClean="0"/>
              <a:t>” </a:t>
            </a:r>
            <a:r>
              <a:rPr lang="es-MX" dirty="0" err="1" smtClean="0"/>
              <a:t>one</a:t>
            </a:r>
            <a:r>
              <a:rPr lang="es-MX" dirty="0" smtClean="0"/>
              <a:t> </a:t>
            </a:r>
            <a:r>
              <a:rPr lang="es-MX" dirty="0" err="1" smtClean="0"/>
              <a:t>might</a:t>
            </a:r>
            <a:r>
              <a:rPr lang="es-MX" dirty="0" smtClean="0"/>
              <a:t> be </a:t>
            </a:r>
            <a:r>
              <a:rPr lang="es-MX" dirty="0" err="1" smtClean="0"/>
              <a:t>tempted</a:t>
            </a:r>
            <a:r>
              <a:rPr lang="es-MX" dirty="0" smtClean="0"/>
              <a:t> </a:t>
            </a:r>
            <a:r>
              <a:rPr lang="es-MX" dirty="0" err="1" smtClean="0"/>
              <a:t>to</a:t>
            </a:r>
            <a:r>
              <a:rPr lang="es-MX" dirty="0" smtClean="0"/>
              <a:t> </a:t>
            </a:r>
            <a:r>
              <a:rPr lang="es-MX" dirty="0" err="1" smtClean="0"/>
              <a:t>say</a:t>
            </a:r>
            <a:r>
              <a:rPr lang="es-MX" dirty="0" smtClean="0"/>
              <a:t>  </a:t>
            </a:r>
            <a:r>
              <a:rPr lang="es-MX" dirty="0" err="1" smtClean="0"/>
              <a:t>that</a:t>
            </a:r>
            <a:r>
              <a:rPr lang="es-MX" dirty="0" smtClean="0"/>
              <a:t> </a:t>
            </a:r>
            <a:r>
              <a:rPr lang="es-MX" dirty="0" err="1" smtClean="0"/>
              <a:t>the</a:t>
            </a:r>
            <a:r>
              <a:rPr lang="es-MX" dirty="0" smtClean="0"/>
              <a:t> </a:t>
            </a:r>
            <a:r>
              <a:rPr lang="es-MX" dirty="0" err="1" smtClean="0"/>
              <a:t>majority</a:t>
            </a:r>
            <a:r>
              <a:rPr lang="es-MX" dirty="0" smtClean="0"/>
              <a:t> of </a:t>
            </a:r>
            <a:r>
              <a:rPr lang="es-MX" dirty="0" err="1" smtClean="0"/>
              <a:t>the</a:t>
            </a:r>
            <a:r>
              <a:rPr lang="es-MX" dirty="0" smtClean="0"/>
              <a:t> posterior </a:t>
            </a:r>
            <a:r>
              <a:rPr lang="es-MX" dirty="0" err="1" smtClean="0"/>
              <a:t>density</a:t>
            </a:r>
            <a:r>
              <a:rPr lang="es-MX" dirty="0" smtClean="0"/>
              <a:t> </a:t>
            </a:r>
            <a:r>
              <a:rPr lang="es-MX" dirty="0" err="1" smtClean="0"/>
              <a:t>lies</a:t>
            </a:r>
            <a:r>
              <a:rPr lang="es-MX" dirty="0" smtClean="0"/>
              <a:t> </a:t>
            </a:r>
            <a:r>
              <a:rPr lang="es-MX" dirty="0" err="1" smtClean="0"/>
              <a:t>to</a:t>
            </a:r>
            <a:r>
              <a:rPr lang="es-MX" dirty="0" smtClean="0"/>
              <a:t> </a:t>
            </a:r>
            <a:r>
              <a:rPr lang="es-MX" dirty="0" err="1" smtClean="0"/>
              <a:t>the</a:t>
            </a:r>
            <a:r>
              <a:rPr lang="es-MX" dirty="0" smtClean="0"/>
              <a:t> </a:t>
            </a:r>
            <a:r>
              <a:rPr lang="es-MX" dirty="0" err="1" smtClean="0"/>
              <a:t>right</a:t>
            </a:r>
            <a:r>
              <a:rPr lang="es-MX" dirty="0" smtClean="0"/>
              <a:t> </a:t>
            </a:r>
            <a:r>
              <a:rPr lang="es-MX" dirty="0" err="1" smtClean="0"/>
              <a:t>side</a:t>
            </a:r>
            <a:r>
              <a:rPr lang="es-MX" dirty="0" smtClean="0"/>
              <a:t> of </a:t>
            </a:r>
            <a:r>
              <a:rPr lang="es-MX" dirty="0" err="1" smtClean="0"/>
              <a:t>the</a:t>
            </a:r>
            <a:r>
              <a:rPr lang="es-MX" dirty="0" smtClean="0"/>
              <a:t> “0 </a:t>
            </a:r>
            <a:r>
              <a:rPr lang="es-MX" dirty="0" err="1" smtClean="0"/>
              <a:t>differences</a:t>
            </a:r>
            <a:r>
              <a:rPr lang="es-MX" dirty="0" smtClean="0"/>
              <a:t> </a:t>
            </a:r>
            <a:r>
              <a:rPr lang="es-MX" dirty="0" err="1" smtClean="0"/>
              <a:t>between</a:t>
            </a:r>
            <a:r>
              <a:rPr lang="es-MX" dirty="0" smtClean="0"/>
              <a:t> </a:t>
            </a:r>
            <a:r>
              <a:rPr lang="es-MX" dirty="0" err="1" smtClean="0"/>
              <a:t>classes</a:t>
            </a:r>
            <a:r>
              <a:rPr lang="es-MX" dirty="0" smtClean="0"/>
              <a:t>” </a:t>
            </a:r>
            <a:r>
              <a:rPr lang="es-MX" dirty="0" err="1" smtClean="0"/>
              <a:t>point</a:t>
            </a:r>
            <a:r>
              <a:rPr lang="es-MX" dirty="0" smtClean="0"/>
              <a:t>).</a:t>
            </a:r>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stretch>
            <a:fillRect/>
          </a:stretch>
        </p:blipFill>
        <p:spPr>
          <a:xfrm>
            <a:off x="5671409" y="473446"/>
            <a:ext cx="6362369" cy="5997260"/>
          </a:xfrm>
          <a:prstGeom prst="rect">
            <a:avLst/>
          </a:prstGeom>
        </p:spPr>
      </p:pic>
    </p:spTree>
    <p:extLst>
      <p:ext uri="{BB962C8B-B14F-4D97-AF65-F5344CB8AC3E}">
        <p14:creationId xmlns:p14="http://schemas.microsoft.com/office/powerpoint/2010/main" val="1169217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2"/>
          <a:stretch>
            <a:fillRect/>
          </a:stretch>
        </p:blipFill>
        <p:spPr>
          <a:xfrm>
            <a:off x="5383097" y="232781"/>
            <a:ext cx="6669730" cy="6509014"/>
          </a:xfrm>
          <a:prstGeom prst="rect">
            <a:avLst/>
          </a:prstGeom>
        </p:spPr>
      </p:pic>
      <p:sp>
        <p:nvSpPr>
          <p:cNvPr id="9" name="Título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mtClean="0"/>
              <a:t>Plot 1</a:t>
            </a:r>
            <a:endParaRPr lang="es-MX" dirty="0"/>
          </a:p>
        </p:txBody>
      </p:sp>
      <p:sp>
        <p:nvSpPr>
          <p:cNvPr id="10" name="Marcador de contenido 2"/>
          <p:cNvSpPr txBox="1">
            <a:spLocks/>
          </p:cNvSpPr>
          <p:nvPr/>
        </p:nvSpPr>
        <p:spPr>
          <a:xfrm>
            <a:off x="255387" y="190502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dirty="0" err="1" smtClean="0"/>
              <a:t>For</a:t>
            </a:r>
            <a:r>
              <a:rPr lang="es-MX" dirty="0" smtClean="0"/>
              <a:t> </a:t>
            </a:r>
            <a:r>
              <a:rPr lang="es-MX" b="1" dirty="0" err="1" smtClean="0"/>
              <a:t>Experiment</a:t>
            </a:r>
            <a:r>
              <a:rPr lang="es-MX" b="1" dirty="0" smtClean="0"/>
              <a:t> 2, </a:t>
            </a:r>
            <a:r>
              <a:rPr lang="es-MX" dirty="0" err="1" smtClean="0"/>
              <a:t>you</a:t>
            </a:r>
            <a:r>
              <a:rPr lang="es-MX" dirty="0" smtClean="0"/>
              <a:t> can </a:t>
            </a:r>
            <a:r>
              <a:rPr lang="es-MX" dirty="0" err="1" smtClean="0"/>
              <a:t>see</a:t>
            </a:r>
            <a:r>
              <a:rPr lang="es-MX" dirty="0" smtClean="0"/>
              <a:t> </a:t>
            </a:r>
            <a:r>
              <a:rPr lang="es-MX" dirty="0" err="1" smtClean="0"/>
              <a:t>that</a:t>
            </a:r>
            <a:r>
              <a:rPr lang="es-MX" dirty="0" smtClean="0"/>
              <a:t> </a:t>
            </a:r>
            <a:r>
              <a:rPr lang="es-MX" dirty="0" err="1" smtClean="0"/>
              <a:t>the</a:t>
            </a:r>
            <a:r>
              <a:rPr lang="es-MX" dirty="0" smtClean="0"/>
              <a:t> </a:t>
            </a:r>
            <a:r>
              <a:rPr lang="es-MX" dirty="0" err="1" smtClean="0"/>
              <a:t>estimates</a:t>
            </a:r>
            <a:r>
              <a:rPr lang="es-MX" dirty="0" smtClean="0"/>
              <a:t> </a:t>
            </a:r>
            <a:r>
              <a:rPr lang="es-MX" dirty="0" err="1" smtClean="0"/>
              <a:t>for</a:t>
            </a:r>
            <a:r>
              <a:rPr lang="es-MX" dirty="0" smtClean="0"/>
              <a:t> </a:t>
            </a:r>
            <a:r>
              <a:rPr lang="es-MX" dirty="0" err="1" smtClean="0"/>
              <a:t>the</a:t>
            </a:r>
            <a:r>
              <a:rPr lang="es-MX" dirty="0" smtClean="0"/>
              <a:t> </a:t>
            </a:r>
            <a:r>
              <a:rPr lang="es-MX" dirty="0" err="1" smtClean="0"/>
              <a:t>differences</a:t>
            </a:r>
            <a:r>
              <a:rPr lang="es-MX" dirty="0" smtClean="0"/>
              <a:t> </a:t>
            </a:r>
            <a:r>
              <a:rPr lang="es-MX" dirty="0" err="1" smtClean="0"/>
              <a:t>between</a:t>
            </a:r>
            <a:r>
              <a:rPr lang="es-MX" dirty="0" smtClean="0"/>
              <a:t> </a:t>
            </a:r>
            <a:r>
              <a:rPr lang="es-MX" dirty="0" err="1" smtClean="0"/>
              <a:t>the</a:t>
            </a:r>
            <a:r>
              <a:rPr lang="es-MX" dirty="0" smtClean="0"/>
              <a:t> Hit </a:t>
            </a:r>
            <a:r>
              <a:rPr lang="es-MX" dirty="0" err="1" smtClean="0"/>
              <a:t>Rates</a:t>
            </a:r>
            <a:r>
              <a:rPr lang="es-MX" dirty="0" smtClean="0"/>
              <a:t> has </a:t>
            </a:r>
            <a:r>
              <a:rPr lang="es-MX" dirty="0" err="1" smtClean="0"/>
              <a:t>clearly</a:t>
            </a:r>
            <a:r>
              <a:rPr lang="es-MX" dirty="0" smtClean="0"/>
              <a:t> </a:t>
            </a:r>
            <a:r>
              <a:rPr lang="es-MX" dirty="0" err="1" smtClean="0"/>
              <a:t>increased</a:t>
            </a:r>
            <a:r>
              <a:rPr lang="es-MX" dirty="0" smtClean="0"/>
              <a:t>, at </a:t>
            </a:r>
            <a:r>
              <a:rPr lang="es-MX" dirty="0" err="1" smtClean="0"/>
              <a:t>the</a:t>
            </a:r>
            <a:r>
              <a:rPr lang="es-MX" dirty="0" smtClean="0"/>
              <a:t> </a:t>
            </a:r>
            <a:r>
              <a:rPr lang="es-MX" dirty="0" err="1" smtClean="0"/>
              <a:t>same</a:t>
            </a:r>
            <a:r>
              <a:rPr lang="es-MX" dirty="0" smtClean="0"/>
              <a:t> time </a:t>
            </a:r>
            <a:r>
              <a:rPr lang="es-MX" dirty="0" err="1" smtClean="0"/>
              <a:t>that</a:t>
            </a:r>
            <a:r>
              <a:rPr lang="es-MX" dirty="0" smtClean="0"/>
              <a:t> </a:t>
            </a:r>
            <a:r>
              <a:rPr lang="es-MX" dirty="0" err="1" smtClean="0"/>
              <a:t>the</a:t>
            </a:r>
            <a:r>
              <a:rPr lang="es-MX" dirty="0" smtClean="0"/>
              <a:t> </a:t>
            </a:r>
            <a:r>
              <a:rPr lang="es-MX" dirty="0" err="1" smtClean="0"/>
              <a:t>estimates</a:t>
            </a:r>
            <a:r>
              <a:rPr lang="es-MX" dirty="0" smtClean="0"/>
              <a:t> </a:t>
            </a:r>
            <a:r>
              <a:rPr lang="es-MX" dirty="0" err="1" smtClean="0"/>
              <a:t>made</a:t>
            </a:r>
            <a:r>
              <a:rPr lang="es-MX" dirty="0" smtClean="0"/>
              <a:t> </a:t>
            </a:r>
            <a:r>
              <a:rPr lang="es-MX" dirty="0" err="1" smtClean="0"/>
              <a:t>for</a:t>
            </a:r>
            <a:r>
              <a:rPr lang="es-MX" dirty="0" smtClean="0"/>
              <a:t> </a:t>
            </a:r>
            <a:r>
              <a:rPr lang="es-MX" dirty="0" err="1" smtClean="0"/>
              <a:t>the</a:t>
            </a:r>
            <a:r>
              <a:rPr lang="es-MX" dirty="0" smtClean="0"/>
              <a:t> </a:t>
            </a:r>
            <a:r>
              <a:rPr lang="es-MX" dirty="0" err="1" smtClean="0"/>
              <a:t>differences</a:t>
            </a:r>
            <a:r>
              <a:rPr lang="es-MX" dirty="0" smtClean="0"/>
              <a:t> </a:t>
            </a:r>
            <a:r>
              <a:rPr lang="es-MX" dirty="0" err="1" smtClean="0"/>
              <a:t>between</a:t>
            </a:r>
            <a:r>
              <a:rPr lang="es-MX" dirty="0" smtClean="0"/>
              <a:t> </a:t>
            </a:r>
            <a:r>
              <a:rPr lang="es-MX" dirty="0" err="1" smtClean="0"/>
              <a:t>the</a:t>
            </a:r>
            <a:r>
              <a:rPr lang="es-MX" dirty="0" smtClean="0"/>
              <a:t> FA </a:t>
            </a:r>
            <a:r>
              <a:rPr lang="es-MX" dirty="0" err="1" smtClean="0"/>
              <a:t>rates</a:t>
            </a:r>
            <a:r>
              <a:rPr lang="es-MX" dirty="0" smtClean="0"/>
              <a:t> </a:t>
            </a:r>
            <a:r>
              <a:rPr lang="es-MX" dirty="0" err="1" smtClean="0"/>
              <a:t>seem</a:t>
            </a:r>
            <a:r>
              <a:rPr lang="es-MX" dirty="0" smtClean="0"/>
              <a:t> </a:t>
            </a:r>
            <a:r>
              <a:rPr lang="es-MX" dirty="0" err="1" smtClean="0"/>
              <a:t>to</a:t>
            </a:r>
            <a:r>
              <a:rPr lang="es-MX" dirty="0" smtClean="0"/>
              <a:t> be a Little bit more </a:t>
            </a:r>
            <a:r>
              <a:rPr lang="es-MX" dirty="0" err="1" smtClean="0"/>
              <a:t>clustered</a:t>
            </a:r>
            <a:r>
              <a:rPr lang="es-MX" dirty="0" smtClean="0"/>
              <a:t> </a:t>
            </a:r>
            <a:r>
              <a:rPr lang="es-MX" dirty="0" err="1" smtClean="0"/>
              <a:t>around</a:t>
            </a:r>
            <a:r>
              <a:rPr lang="es-MX" dirty="0" smtClean="0"/>
              <a:t> 0.</a:t>
            </a:r>
            <a:endParaRPr lang="es-MX" dirty="0"/>
          </a:p>
        </p:txBody>
      </p:sp>
    </p:spTree>
    <p:extLst>
      <p:ext uri="{BB962C8B-B14F-4D97-AF65-F5344CB8AC3E}">
        <p14:creationId xmlns:p14="http://schemas.microsoft.com/office/powerpoint/2010/main" val="37627465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61397" y="474133"/>
                <a:ext cx="6154736" cy="6172199"/>
              </a:xfrm>
            </p:spPr>
            <p:txBody>
              <a:bodyPr/>
              <a:lstStyle/>
              <a:p>
                <a:pPr marL="0" indent="0">
                  <a:buNone/>
                </a:pPr>
                <a:r>
                  <a:rPr lang="es-MX" dirty="0" smtClean="0"/>
                  <a:t>Given </a:t>
                </a:r>
                <a:r>
                  <a:rPr lang="es-MX" dirty="0" err="1" smtClean="0"/>
                  <a:t>that</a:t>
                </a:r>
                <a:r>
                  <a:rPr lang="es-MX" dirty="0" smtClean="0"/>
                  <a:t> </a:t>
                </a:r>
                <a:r>
                  <a:rPr lang="es-MX" dirty="0" err="1" smtClean="0"/>
                  <a:t>this</a:t>
                </a:r>
                <a:r>
                  <a:rPr lang="es-MX" dirty="0" smtClean="0"/>
                  <a:t> particular </a:t>
                </a:r>
                <a:r>
                  <a:rPr lang="es-MX" dirty="0" err="1" smtClean="0"/>
                  <a:t>model</a:t>
                </a:r>
                <a:r>
                  <a:rPr lang="es-MX" dirty="0" smtClean="0"/>
                  <a:t> </a:t>
                </a:r>
                <a:r>
                  <a:rPr lang="es-MX" dirty="0" err="1" smtClean="0"/>
                  <a:t>was</a:t>
                </a:r>
                <a:r>
                  <a:rPr lang="es-MX" dirty="0" smtClean="0"/>
                  <a:t> </a:t>
                </a:r>
                <a:r>
                  <a:rPr lang="es-MX" dirty="0" err="1" smtClean="0"/>
                  <a:t>constructed</a:t>
                </a:r>
                <a:r>
                  <a:rPr lang="es-MX" dirty="0" smtClean="0"/>
                  <a:t> so </a:t>
                </a:r>
                <a:r>
                  <a:rPr lang="es-MX" dirty="0" err="1" smtClean="0"/>
                  <a:t>that</a:t>
                </a:r>
                <a:r>
                  <a:rPr lang="es-MX" dirty="0" smtClean="0"/>
                  <a:t> </a:t>
                </a:r>
                <a:r>
                  <a:rPr lang="es-MX" dirty="0" err="1" smtClean="0"/>
                  <a:t>both</a:t>
                </a:r>
                <a:r>
                  <a:rPr lang="es-MX" dirty="0" smtClean="0"/>
                  <a:t> Taus are </a:t>
                </a:r>
                <a:r>
                  <a:rPr lang="es-MX" dirty="0" err="1" smtClean="0"/>
                  <a:t>deterministically</a:t>
                </a:r>
                <a:r>
                  <a:rPr lang="es-MX" dirty="0" smtClean="0"/>
                  <a:t> </a:t>
                </a:r>
                <a:r>
                  <a:rPr lang="es-MX" dirty="0" err="1" smtClean="0"/>
                  <a:t>estimated</a:t>
                </a:r>
                <a:r>
                  <a:rPr lang="es-MX" dirty="0" smtClean="0"/>
                  <a:t>, </a:t>
                </a:r>
                <a:r>
                  <a:rPr lang="es-MX" dirty="0" err="1" smtClean="0"/>
                  <a:t>based</a:t>
                </a:r>
                <a:r>
                  <a:rPr lang="es-MX" dirty="0" smtClean="0"/>
                  <a:t> </a:t>
                </a:r>
                <a:r>
                  <a:rPr lang="es-MX" dirty="0" err="1" smtClean="0"/>
                  <a:t>on</a:t>
                </a:r>
                <a:r>
                  <a:rPr lang="es-MX" dirty="0" smtClean="0"/>
                  <a:t> </a:t>
                </a:r>
                <a:r>
                  <a:rPr lang="es-MX" dirty="0" err="1" smtClean="0"/>
                  <a:t>the</a:t>
                </a:r>
                <a:r>
                  <a:rPr lang="es-MX" dirty="0" smtClean="0"/>
                  <a:t> </a:t>
                </a:r>
                <a:r>
                  <a:rPr lang="es-MX" dirty="0" err="1" smtClean="0"/>
                  <a:t>indiviual</a:t>
                </a:r>
                <a:r>
                  <a:rPr lang="es-MX" dirty="0" smtClean="0"/>
                  <a:t> </a:t>
                </a:r>
                <a:r>
                  <a:rPr lang="es-MX" dirty="0" err="1" smtClean="0"/>
                  <a:t>estimations</a:t>
                </a:r>
                <a:r>
                  <a:rPr lang="es-MX" dirty="0" smtClean="0"/>
                  <a:t> </a:t>
                </a:r>
                <a:r>
                  <a:rPr lang="es-MX" dirty="0" err="1" smtClean="0"/>
                  <a:t>made</a:t>
                </a:r>
                <a:r>
                  <a:rPr lang="es-MX" dirty="0" smtClean="0"/>
                  <a:t> </a:t>
                </a:r>
                <a:r>
                  <a:rPr lang="es-MX" dirty="0" err="1" smtClean="0"/>
                  <a:t>for</a:t>
                </a:r>
                <a:r>
                  <a:rPr lang="es-MX" dirty="0" smtClean="0"/>
                  <a:t> </a:t>
                </a:r>
                <a14:m>
                  <m:oMath xmlns:m="http://schemas.openxmlformats.org/officeDocument/2006/math">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𝑖𝑗</m:t>
                        </m:r>
                      </m:sub>
                      <m:sup>
                        <m:r>
                          <a:rPr lang="es-MX" b="0" i="1" smtClean="0">
                            <a:latin typeface="Cambria Math" panose="02040503050406030204" pitchFamily="18" charset="0"/>
                          </a:rPr>
                          <m:t>𝐻</m:t>
                        </m:r>
                      </m:sup>
                    </m:sSubSup>
                  </m:oMath>
                </a14:m>
                <a:r>
                  <a:rPr lang="es-MX" dirty="0" smtClean="0"/>
                  <a:t> and </a:t>
                </a:r>
                <a14:m>
                  <m:oMath xmlns:m="http://schemas.openxmlformats.org/officeDocument/2006/math">
                    <m:sSubSup>
                      <m:sSubSupPr>
                        <m:ctrlPr>
                          <a:rPr lang="es-MX" i="1">
                            <a:latin typeface="Cambria Math" panose="02040503050406030204" pitchFamily="18" charset="0"/>
                          </a:rPr>
                        </m:ctrlPr>
                      </m:sSubSupPr>
                      <m:e>
                        <m:r>
                          <a:rPr lang="es-MX" i="1">
                            <a:latin typeface="Cambria Math" panose="02040503050406030204" pitchFamily="18" charset="0"/>
                            <a:ea typeface="Cambria Math" panose="02040503050406030204" pitchFamily="18" charset="0"/>
                          </a:rPr>
                          <m:t>𝜃</m:t>
                        </m:r>
                      </m:e>
                      <m:sub>
                        <m:r>
                          <a:rPr lang="es-MX" i="1">
                            <a:latin typeface="Cambria Math" panose="02040503050406030204" pitchFamily="18" charset="0"/>
                          </a:rPr>
                          <m:t>𝑖𝑗</m:t>
                        </m:r>
                      </m:sub>
                      <m:sup>
                        <m:r>
                          <a:rPr lang="es-MX" b="0" i="1" smtClean="0">
                            <a:latin typeface="Cambria Math" panose="02040503050406030204" pitchFamily="18" charset="0"/>
                          </a:rPr>
                          <m:t>𝐹</m:t>
                        </m:r>
                      </m:sup>
                    </m:sSubSup>
                  </m:oMath>
                </a14:m>
                <a:r>
                  <a:rPr lang="es-MX" dirty="0" smtClean="0"/>
                  <a:t>, </a:t>
                </a:r>
                <a:r>
                  <a:rPr lang="es-MX" dirty="0" err="1" smtClean="0"/>
                  <a:t>conducting</a:t>
                </a:r>
                <a:r>
                  <a:rPr lang="es-MX" dirty="0" smtClean="0"/>
                  <a:t> a </a:t>
                </a:r>
                <a:r>
                  <a:rPr lang="es-MX" dirty="0" err="1" smtClean="0"/>
                  <a:t>Bayes</a:t>
                </a:r>
                <a:r>
                  <a:rPr lang="es-MX" dirty="0" smtClean="0"/>
                  <a:t> Factor </a:t>
                </a:r>
                <a:r>
                  <a:rPr lang="es-MX" dirty="0" err="1" smtClean="0"/>
                  <a:t>or</a:t>
                </a:r>
                <a:r>
                  <a:rPr lang="es-MX" dirty="0" smtClean="0"/>
                  <a:t> </a:t>
                </a:r>
                <a:r>
                  <a:rPr lang="es-MX" dirty="0" err="1" smtClean="0"/>
                  <a:t>any</a:t>
                </a:r>
                <a:r>
                  <a:rPr lang="es-MX" dirty="0" smtClean="0"/>
                  <a:t> </a:t>
                </a:r>
                <a:r>
                  <a:rPr lang="es-MX" dirty="0" err="1" smtClean="0"/>
                  <a:t>other</a:t>
                </a:r>
                <a:r>
                  <a:rPr lang="es-MX" dirty="0" smtClean="0"/>
                  <a:t> </a:t>
                </a:r>
                <a:r>
                  <a:rPr lang="es-MX" dirty="0" err="1" smtClean="0"/>
                  <a:t>density</a:t>
                </a:r>
                <a:r>
                  <a:rPr lang="es-MX" dirty="0" smtClean="0"/>
                  <a:t> ratio </a:t>
                </a:r>
                <a:r>
                  <a:rPr lang="es-MX" dirty="0" err="1" smtClean="0"/>
                  <a:t>measure</a:t>
                </a:r>
                <a:r>
                  <a:rPr lang="es-MX" dirty="0" smtClean="0"/>
                  <a:t> </a:t>
                </a:r>
                <a:r>
                  <a:rPr lang="es-MX" dirty="0" err="1" smtClean="0"/>
                  <a:t>might</a:t>
                </a:r>
                <a:r>
                  <a:rPr lang="es-MX" dirty="0" smtClean="0"/>
                  <a:t> </a:t>
                </a:r>
                <a:r>
                  <a:rPr lang="es-MX" dirty="0" err="1" smtClean="0"/>
                  <a:t>not</a:t>
                </a:r>
                <a:r>
                  <a:rPr lang="es-MX" dirty="0" smtClean="0"/>
                  <a:t> </a:t>
                </a:r>
                <a:r>
                  <a:rPr lang="es-MX" dirty="0" err="1" smtClean="0"/>
                  <a:t>seem</a:t>
                </a:r>
                <a:r>
                  <a:rPr lang="es-MX" dirty="0" smtClean="0"/>
                  <a:t> </a:t>
                </a:r>
                <a:r>
                  <a:rPr lang="es-MX" dirty="0" err="1" smtClean="0"/>
                  <a:t>like</a:t>
                </a:r>
                <a:r>
                  <a:rPr lang="es-MX" dirty="0" smtClean="0"/>
                  <a:t> a </a:t>
                </a:r>
                <a:r>
                  <a:rPr lang="es-MX" dirty="0" err="1" smtClean="0"/>
                  <a:t>straight</a:t>
                </a:r>
                <a:r>
                  <a:rPr lang="es-MX" dirty="0" smtClean="0"/>
                  <a:t>-forward </a:t>
                </a:r>
                <a:r>
                  <a:rPr lang="es-MX" dirty="0" err="1" smtClean="0"/>
                  <a:t>thing</a:t>
                </a:r>
                <a:r>
                  <a:rPr lang="es-MX" dirty="0" smtClean="0"/>
                  <a:t> </a:t>
                </a:r>
                <a:r>
                  <a:rPr lang="es-MX" dirty="0" err="1" smtClean="0"/>
                  <a:t>to</a:t>
                </a:r>
                <a:r>
                  <a:rPr lang="es-MX" dirty="0" smtClean="0"/>
                  <a:t> do.</a:t>
                </a:r>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61397" y="474133"/>
                <a:ext cx="6154736" cy="6172199"/>
              </a:xfrm>
              <a:blipFill rotWithShape="0">
                <a:blip r:embed="rId2"/>
                <a:stretch>
                  <a:fillRect l="-1980" t="-1680" r="-1683"/>
                </a:stretch>
              </a:blipFill>
            </p:spPr>
            <p:txBody>
              <a:bodyPr/>
              <a:lstStyle/>
              <a:p>
                <a:r>
                  <a:rPr lang="es-MX">
                    <a:noFill/>
                  </a:rPr>
                  <a:t> </a:t>
                </a:r>
              </a:p>
            </p:txBody>
          </p:sp>
        </mc:Fallback>
      </mc:AlternateContent>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3"/>
          <a:stretch>
            <a:fillRect/>
          </a:stretch>
        </p:blipFill>
        <p:spPr>
          <a:xfrm>
            <a:off x="6747588" y="211666"/>
            <a:ext cx="5283016" cy="5960533"/>
          </a:xfrm>
          <a:prstGeom prst="rect">
            <a:avLst/>
          </a:prstGeom>
        </p:spPr>
      </p:pic>
    </p:spTree>
    <p:extLst>
      <p:ext uri="{BB962C8B-B14F-4D97-AF65-F5344CB8AC3E}">
        <p14:creationId xmlns:p14="http://schemas.microsoft.com/office/powerpoint/2010/main" val="3816055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61397" y="474133"/>
                <a:ext cx="6154736" cy="6172199"/>
              </a:xfrm>
            </p:spPr>
            <p:txBody>
              <a:bodyPr/>
              <a:lstStyle/>
              <a:p>
                <a:pPr marL="0" indent="0">
                  <a:buNone/>
                </a:pPr>
                <a:r>
                  <a:rPr lang="es-MX" dirty="0" smtClean="0"/>
                  <a:t>Given </a:t>
                </a:r>
                <a:r>
                  <a:rPr lang="es-MX" dirty="0" err="1" smtClean="0"/>
                  <a:t>that</a:t>
                </a:r>
                <a:r>
                  <a:rPr lang="es-MX" dirty="0" smtClean="0"/>
                  <a:t> </a:t>
                </a:r>
                <a:r>
                  <a:rPr lang="es-MX" dirty="0" err="1" smtClean="0"/>
                  <a:t>this</a:t>
                </a:r>
                <a:r>
                  <a:rPr lang="es-MX" dirty="0" smtClean="0"/>
                  <a:t> particular </a:t>
                </a:r>
                <a:r>
                  <a:rPr lang="es-MX" dirty="0" err="1" smtClean="0"/>
                  <a:t>model</a:t>
                </a:r>
                <a:r>
                  <a:rPr lang="es-MX" dirty="0" smtClean="0"/>
                  <a:t> </a:t>
                </a:r>
                <a:r>
                  <a:rPr lang="es-MX" dirty="0" err="1" smtClean="0"/>
                  <a:t>was</a:t>
                </a:r>
                <a:r>
                  <a:rPr lang="es-MX" dirty="0" smtClean="0"/>
                  <a:t> </a:t>
                </a:r>
                <a:r>
                  <a:rPr lang="es-MX" dirty="0" err="1" smtClean="0"/>
                  <a:t>constructed</a:t>
                </a:r>
                <a:r>
                  <a:rPr lang="es-MX" dirty="0" smtClean="0"/>
                  <a:t> so </a:t>
                </a:r>
                <a:r>
                  <a:rPr lang="es-MX" dirty="0" err="1" smtClean="0"/>
                  <a:t>that</a:t>
                </a:r>
                <a:r>
                  <a:rPr lang="es-MX" dirty="0" smtClean="0"/>
                  <a:t> </a:t>
                </a:r>
                <a:r>
                  <a:rPr lang="es-MX" dirty="0" err="1" smtClean="0"/>
                  <a:t>both</a:t>
                </a:r>
                <a:r>
                  <a:rPr lang="es-MX" dirty="0" smtClean="0"/>
                  <a:t> Taus are </a:t>
                </a:r>
                <a:r>
                  <a:rPr lang="es-MX" dirty="0" err="1" smtClean="0"/>
                  <a:t>deterministically</a:t>
                </a:r>
                <a:r>
                  <a:rPr lang="es-MX" dirty="0" smtClean="0"/>
                  <a:t> </a:t>
                </a:r>
                <a:r>
                  <a:rPr lang="es-MX" dirty="0" err="1" smtClean="0"/>
                  <a:t>estimated</a:t>
                </a:r>
                <a:r>
                  <a:rPr lang="es-MX" dirty="0" smtClean="0"/>
                  <a:t>, </a:t>
                </a:r>
                <a:r>
                  <a:rPr lang="es-MX" dirty="0" err="1" smtClean="0"/>
                  <a:t>based</a:t>
                </a:r>
                <a:r>
                  <a:rPr lang="es-MX" dirty="0" smtClean="0"/>
                  <a:t> </a:t>
                </a:r>
                <a:r>
                  <a:rPr lang="es-MX" dirty="0" err="1" smtClean="0"/>
                  <a:t>on</a:t>
                </a:r>
                <a:r>
                  <a:rPr lang="es-MX" dirty="0" smtClean="0"/>
                  <a:t> </a:t>
                </a:r>
                <a:r>
                  <a:rPr lang="es-MX" dirty="0" err="1" smtClean="0"/>
                  <a:t>the</a:t>
                </a:r>
                <a:r>
                  <a:rPr lang="es-MX" dirty="0" smtClean="0"/>
                  <a:t> </a:t>
                </a:r>
                <a:r>
                  <a:rPr lang="es-MX" dirty="0" err="1" smtClean="0"/>
                  <a:t>indiviual</a:t>
                </a:r>
                <a:r>
                  <a:rPr lang="es-MX" dirty="0" smtClean="0"/>
                  <a:t> </a:t>
                </a:r>
                <a:r>
                  <a:rPr lang="es-MX" dirty="0" err="1" smtClean="0"/>
                  <a:t>estimations</a:t>
                </a:r>
                <a:r>
                  <a:rPr lang="es-MX" dirty="0" smtClean="0"/>
                  <a:t> </a:t>
                </a:r>
                <a:r>
                  <a:rPr lang="es-MX" dirty="0" err="1" smtClean="0"/>
                  <a:t>made</a:t>
                </a:r>
                <a:r>
                  <a:rPr lang="es-MX" dirty="0" smtClean="0"/>
                  <a:t> </a:t>
                </a:r>
                <a:r>
                  <a:rPr lang="es-MX" dirty="0" err="1" smtClean="0"/>
                  <a:t>for</a:t>
                </a:r>
                <a:r>
                  <a:rPr lang="es-MX" dirty="0" smtClean="0"/>
                  <a:t> </a:t>
                </a:r>
                <a14:m>
                  <m:oMath xmlns:m="http://schemas.openxmlformats.org/officeDocument/2006/math">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𝑖𝑗</m:t>
                        </m:r>
                      </m:sub>
                      <m:sup>
                        <m:r>
                          <a:rPr lang="es-MX" b="0" i="1" smtClean="0">
                            <a:latin typeface="Cambria Math" panose="02040503050406030204" pitchFamily="18" charset="0"/>
                          </a:rPr>
                          <m:t>𝐻</m:t>
                        </m:r>
                      </m:sup>
                    </m:sSubSup>
                  </m:oMath>
                </a14:m>
                <a:r>
                  <a:rPr lang="es-MX" dirty="0" smtClean="0"/>
                  <a:t> and </a:t>
                </a:r>
                <a14:m>
                  <m:oMath xmlns:m="http://schemas.openxmlformats.org/officeDocument/2006/math">
                    <m:sSubSup>
                      <m:sSubSupPr>
                        <m:ctrlPr>
                          <a:rPr lang="es-MX" i="1">
                            <a:latin typeface="Cambria Math" panose="02040503050406030204" pitchFamily="18" charset="0"/>
                          </a:rPr>
                        </m:ctrlPr>
                      </m:sSubSupPr>
                      <m:e>
                        <m:r>
                          <a:rPr lang="es-MX" i="1">
                            <a:latin typeface="Cambria Math" panose="02040503050406030204" pitchFamily="18" charset="0"/>
                            <a:ea typeface="Cambria Math" panose="02040503050406030204" pitchFamily="18" charset="0"/>
                          </a:rPr>
                          <m:t>𝜃</m:t>
                        </m:r>
                      </m:e>
                      <m:sub>
                        <m:r>
                          <a:rPr lang="es-MX" i="1">
                            <a:latin typeface="Cambria Math" panose="02040503050406030204" pitchFamily="18" charset="0"/>
                          </a:rPr>
                          <m:t>𝑖𝑗</m:t>
                        </m:r>
                      </m:sub>
                      <m:sup>
                        <m:r>
                          <a:rPr lang="es-MX" b="0" i="1" smtClean="0">
                            <a:latin typeface="Cambria Math" panose="02040503050406030204" pitchFamily="18" charset="0"/>
                          </a:rPr>
                          <m:t>𝐹</m:t>
                        </m:r>
                      </m:sup>
                    </m:sSubSup>
                  </m:oMath>
                </a14:m>
                <a:r>
                  <a:rPr lang="es-MX" dirty="0" smtClean="0"/>
                  <a:t>, </a:t>
                </a:r>
                <a:r>
                  <a:rPr lang="es-MX" dirty="0" err="1" smtClean="0"/>
                  <a:t>conducting</a:t>
                </a:r>
                <a:r>
                  <a:rPr lang="es-MX" dirty="0" smtClean="0"/>
                  <a:t> a </a:t>
                </a:r>
                <a:r>
                  <a:rPr lang="es-MX" dirty="0" err="1" smtClean="0"/>
                  <a:t>Bayes</a:t>
                </a:r>
                <a:r>
                  <a:rPr lang="es-MX" dirty="0" smtClean="0"/>
                  <a:t> Factor </a:t>
                </a:r>
                <a:r>
                  <a:rPr lang="es-MX" dirty="0" err="1" smtClean="0"/>
                  <a:t>or</a:t>
                </a:r>
                <a:r>
                  <a:rPr lang="es-MX" dirty="0" smtClean="0"/>
                  <a:t> </a:t>
                </a:r>
                <a:r>
                  <a:rPr lang="es-MX" dirty="0" err="1" smtClean="0"/>
                  <a:t>any</a:t>
                </a:r>
                <a:r>
                  <a:rPr lang="es-MX" dirty="0" smtClean="0"/>
                  <a:t> </a:t>
                </a:r>
                <a:r>
                  <a:rPr lang="es-MX" dirty="0" err="1" smtClean="0"/>
                  <a:t>other</a:t>
                </a:r>
                <a:r>
                  <a:rPr lang="es-MX" dirty="0" smtClean="0"/>
                  <a:t> </a:t>
                </a:r>
                <a:r>
                  <a:rPr lang="es-MX" dirty="0" err="1" smtClean="0"/>
                  <a:t>density</a:t>
                </a:r>
                <a:r>
                  <a:rPr lang="es-MX" dirty="0" smtClean="0"/>
                  <a:t> ratio </a:t>
                </a:r>
                <a:r>
                  <a:rPr lang="es-MX" dirty="0" err="1" smtClean="0"/>
                  <a:t>measure</a:t>
                </a:r>
                <a:r>
                  <a:rPr lang="es-MX" dirty="0" smtClean="0"/>
                  <a:t> </a:t>
                </a:r>
                <a:r>
                  <a:rPr lang="es-MX" dirty="0" err="1" smtClean="0"/>
                  <a:t>might</a:t>
                </a:r>
                <a:r>
                  <a:rPr lang="es-MX" dirty="0" smtClean="0"/>
                  <a:t> </a:t>
                </a:r>
                <a:r>
                  <a:rPr lang="es-MX" dirty="0" err="1" smtClean="0"/>
                  <a:t>not</a:t>
                </a:r>
                <a:r>
                  <a:rPr lang="es-MX" dirty="0" smtClean="0"/>
                  <a:t> </a:t>
                </a:r>
                <a:r>
                  <a:rPr lang="es-MX" dirty="0" err="1" smtClean="0"/>
                  <a:t>seem</a:t>
                </a:r>
                <a:r>
                  <a:rPr lang="es-MX" dirty="0" smtClean="0"/>
                  <a:t> </a:t>
                </a:r>
                <a:r>
                  <a:rPr lang="es-MX" dirty="0" err="1" smtClean="0"/>
                  <a:t>like</a:t>
                </a:r>
                <a:r>
                  <a:rPr lang="es-MX" dirty="0" smtClean="0"/>
                  <a:t> a </a:t>
                </a:r>
                <a:r>
                  <a:rPr lang="es-MX" dirty="0" err="1" smtClean="0"/>
                  <a:t>straight</a:t>
                </a:r>
                <a:r>
                  <a:rPr lang="es-MX" dirty="0" smtClean="0"/>
                  <a:t>-forward </a:t>
                </a:r>
                <a:r>
                  <a:rPr lang="es-MX" dirty="0" err="1" smtClean="0"/>
                  <a:t>thing</a:t>
                </a:r>
                <a:r>
                  <a:rPr lang="es-MX" dirty="0" smtClean="0"/>
                  <a:t> </a:t>
                </a:r>
                <a:r>
                  <a:rPr lang="es-MX" dirty="0" err="1" smtClean="0"/>
                  <a:t>to</a:t>
                </a:r>
                <a:r>
                  <a:rPr lang="es-MX" dirty="0" smtClean="0"/>
                  <a:t> do.</a:t>
                </a:r>
              </a:p>
              <a:p>
                <a:pPr marL="0" indent="0">
                  <a:buNone/>
                </a:pPr>
                <a:endParaRPr lang="es-MX" dirty="0"/>
              </a:p>
              <a:p>
                <a:pPr marL="0" indent="0">
                  <a:buNone/>
                </a:pPr>
                <a:r>
                  <a:rPr lang="es-MX" dirty="0" smtClean="0">
                    <a:solidFill>
                      <a:srgbClr val="FF0000"/>
                    </a:solidFill>
                  </a:rPr>
                  <a:t>It </a:t>
                </a:r>
                <a:r>
                  <a:rPr lang="es-MX" dirty="0" err="1" smtClean="0">
                    <a:solidFill>
                      <a:srgbClr val="FF0000"/>
                    </a:solidFill>
                  </a:rPr>
                  <a:t>is</a:t>
                </a:r>
                <a:r>
                  <a:rPr lang="es-MX" dirty="0" smtClean="0">
                    <a:solidFill>
                      <a:srgbClr val="FF0000"/>
                    </a:solidFill>
                  </a:rPr>
                  <a:t> </a:t>
                </a:r>
                <a:r>
                  <a:rPr lang="es-MX" dirty="0" err="1" smtClean="0">
                    <a:solidFill>
                      <a:srgbClr val="FF0000"/>
                    </a:solidFill>
                  </a:rPr>
                  <a:t>under</a:t>
                </a:r>
                <a:r>
                  <a:rPr lang="es-MX" dirty="0" smtClean="0">
                    <a:solidFill>
                      <a:srgbClr val="FF0000"/>
                    </a:solidFill>
                  </a:rPr>
                  <a:t> </a:t>
                </a:r>
                <a:r>
                  <a:rPr lang="es-MX" dirty="0" err="1" smtClean="0">
                    <a:solidFill>
                      <a:srgbClr val="FF0000"/>
                    </a:solidFill>
                  </a:rPr>
                  <a:t>this</a:t>
                </a:r>
                <a:r>
                  <a:rPr lang="es-MX" dirty="0" smtClean="0">
                    <a:solidFill>
                      <a:srgbClr val="FF0000"/>
                    </a:solidFill>
                  </a:rPr>
                  <a:t> </a:t>
                </a:r>
                <a:r>
                  <a:rPr lang="es-MX" dirty="0" err="1" smtClean="0">
                    <a:solidFill>
                      <a:srgbClr val="FF0000"/>
                    </a:solidFill>
                  </a:rPr>
                  <a:t>disclaimer</a:t>
                </a:r>
                <a:r>
                  <a:rPr lang="es-MX" dirty="0" smtClean="0">
                    <a:solidFill>
                      <a:srgbClr val="FF0000"/>
                    </a:solidFill>
                  </a:rPr>
                  <a:t> </a:t>
                </a:r>
                <a:r>
                  <a:rPr lang="es-MX" dirty="0" err="1" smtClean="0">
                    <a:solidFill>
                      <a:srgbClr val="FF0000"/>
                    </a:solidFill>
                  </a:rPr>
                  <a:t>that</a:t>
                </a:r>
                <a:r>
                  <a:rPr lang="es-MX" dirty="0" smtClean="0">
                    <a:solidFill>
                      <a:srgbClr val="FF0000"/>
                    </a:solidFill>
                  </a:rPr>
                  <a:t> </a:t>
                </a:r>
                <a:r>
                  <a:rPr lang="es-MX" dirty="0" err="1" smtClean="0">
                    <a:solidFill>
                      <a:srgbClr val="FF0000"/>
                    </a:solidFill>
                  </a:rPr>
                  <a:t>we</a:t>
                </a:r>
                <a:r>
                  <a:rPr lang="es-MX" dirty="0" smtClean="0">
                    <a:solidFill>
                      <a:srgbClr val="FF0000"/>
                    </a:solidFill>
                  </a:rPr>
                  <a:t> </a:t>
                </a:r>
                <a:r>
                  <a:rPr lang="es-MX" dirty="0" err="1" smtClean="0">
                    <a:solidFill>
                      <a:srgbClr val="FF0000"/>
                    </a:solidFill>
                  </a:rPr>
                  <a:t>conducted</a:t>
                </a:r>
                <a:r>
                  <a:rPr lang="es-MX" dirty="0" smtClean="0">
                    <a:solidFill>
                      <a:srgbClr val="FF0000"/>
                    </a:solidFill>
                  </a:rPr>
                  <a:t> a </a:t>
                </a:r>
                <a:r>
                  <a:rPr lang="es-MX" dirty="0" err="1" smtClean="0">
                    <a:solidFill>
                      <a:srgbClr val="FF0000"/>
                    </a:solidFill>
                  </a:rPr>
                  <a:t>Bayes</a:t>
                </a:r>
                <a:r>
                  <a:rPr lang="es-MX" dirty="0" smtClean="0">
                    <a:solidFill>
                      <a:srgbClr val="FF0000"/>
                    </a:solidFill>
                  </a:rPr>
                  <a:t> Factor </a:t>
                </a:r>
                <a:r>
                  <a:rPr lang="es-MX" dirty="0" err="1" smtClean="0">
                    <a:solidFill>
                      <a:srgbClr val="FF0000"/>
                    </a:solidFill>
                  </a:rPr>
                  <a:t>for</a:t>
                </a:r>
                <a:r>
                  <a:rPr lang="es-MX" dirty="0" smtClean="0">
                    <a:solidFill>
                      <a:srgbClr val="FF0000"/>
                    </a:solidFill>
                  </a:rPr>
                  <a:t> </a:t>
                </a:r>
                <a:r>
                  <a:rPr lang="es-MX" dirty="0" err="1" smtClean="0">
                    <a:solidFill>
                      <a:srgbClr val="FF0000"/>
                    </a:solidFill>
                  </a:rPr>
                  <a:t>every</a:t>
                </a:r>
                <a:r>
                  <a:rPr lang="es-MX" dirty="0" smtClean="0">
                    <a:solidFill>
                      <a:srgbClr val="FF0000"/>
                    </a:solidFill>
                  </a:rPr>
                  <a:t> individual Tau </a:t>
                </a:r>
                <a:r>
                  <a:rPr lang="es-MX" dirty="0" err="1" smtClean="0">
                    <a:solidFill>
                      <a:srgbClr val="FF0000"/>
                    </a:solidFill>
                  </a:rPr>
                  <a:t>taking</a:t>
                </a:r>
                <a:r>
                  <a:rPr lang="es-MX" dirty="0" smtClean="0">
                    <a:solidFill>
                      <a:srgbClr val="FF0000"/>
                    </a:solidFill>
                  </a:rPr>
                  <a:t> as a </a:t>
                </a:r>
                <a:r>
                  <a:rPr lang="es-MX" dirty="0" err="1" smtClean="0">
                    <a:solidFill>
                      <a:srgbClr val="FF0000"/>
                    </a:solidFill>
                  </a:rPr>
                  <a:t>reference</a:t>
                </a:r>
                <a:r>
                  <a:rPr lang="es-MX" dirty="0" smtClean="0">
                    <a:solidFill>
                      <a:srgbClr val="FF0000"/>
                    </a:solidFill>
                  </a:rPr>
                  <a:t> </a:t>
                </a:r>
                <a:r>
                  <a:rPr lang="es-MX" dirty="0" err="1" smtClean="0">
                    <a:solidFill>
                      <a:srgbClr val="FF0000"/>
                    </a:solidFill>
                  </a:rPr>
                  <a:t>the</a:t>
                </a:r>
                <a:r>
                  <a:rPr lang="es-MX" dirty="0" smtClean="0">
                    <a:solidFill>
                      <a:srgbClr val="FF0000"/>
                    </a:solidFill>
                  </a:rPr>
                  <a:t> </a:t>
                </a:r>
                <a:r>
                  <a:rPr lang="es-MX" dirty="0" err="1" smtClean="0">
                    <a:solidFill>
                      <a:srgbClr val="FF0000"/>
                    </a:solidFill>
                  </a:rPr>
                  <a:t>following</a:t>
                </a:r>
                <a:r>
                  <a:rPr lang="es-MX" dirty="0" smtClean="0">
                    <a:solidFill>
                      <a:srgbClr val="FF0000"/>
                    </a:solidFill>
                  </a:rPr>
                  <a:t>, </a:t>
                </a:r>
                <a:r>
                  <a:rPr lang="es-MX" dirty="0" err="1" smtClean="0">
                    <a:solidFill>
                      <a:srgbClr val="FF0000"/>
                    </a:solidFill>
                  </a:rPr>
                  <a:t>not</a:t>
                </a:r>
                <a:r>
                  <a:rPr lang="es-MX" dirty="0" smtClean="0">
                    <a:solidFill>
                      <a:srgbClr val="FF0000"/>
                    </a:solidFill>
                  </a:rPr>
                  <a:t> </a:t>
                </a:r>
                <a:r>
                  <a:rPr lang="es-MX" dirty="0" err="1" smtClean="0">
                    <a:solidFill>
                      <a:srgbClr val="FF0000"/>
                    </a:solidFill>
                  </a:rPr>
                  <a:t>stated</a:t>
                </a:r>
                <a:r>
                  <a:rPr lang="es-MX" dirty="0" smtClean="0">
                    <a:solidFill>
                      <a:srgbClr val="FF0000"/>
                    </a:solidFill>
                  </a:rPr>
                  <a:t> in </a:t>
                </a:r>
                <a:r>
                  <a:rPr lang="es-MX" dirty="0" err="1" smtClean="0">
                    <a:solidFill>
                      <a:srgbClr val="FF0000"/>
                    </a:solidFill>
                  </a:rPr>
                  <a:t>the</a:t>
                </a:r>
                <a:r>
                  <a:rPr lang="es-MX" dirty="0" smtClean="0">
                    <a:solidFill>
                      <a:srgbClr val="FF0000"/>
                    </a:solidFill>
                  </a:rPr>
                  <a:t> </a:t>
                </a:r>
                <a:r>
                  <a:rPr lang="es-MX" dirty="0" err="1" smtClean="0">
                    <a:solidFill>
                      <a:srgbClr val="FF0000"/>
                    </a:solidFill>
                  </a:rPr>
                  <a:t>model</a:t>
                </a:r>
                <a:r>
                  <a:rPr lang="es-MX" dirty="0" smtClean="0">
                    <a:solidFill>
                      <a:srgbClr val="FF0000"/>
                    </a:solidFill>
                  </a:rPr>
                  <a:t>, “prior </a:t>
                </a:r>
                <a:r>
                  <a:rPr lang="es-MX" dirty="0" err="1" smtClean="0">
                    <a:solidFill>
                      <a:srgbClr val="FF0000"/>
                    </a:solidFill>
                  </a:rPr>
                  <a:t>distribution</a:t>
                </a:r>
                <a:r>
                  <a:rPr lang="es-MX" dirty="0" smtClean="0">
                    <a:solidFill>
                      <a:srgbClr val="FF0000"/>
                    </a:solidFill>
                  </a:rPr>
                  <a:t>”:</a:t>
                </a:r>
              </a:p>
              <a:p>
                <a:pPr marL="0" indent="0" algn="ctr">
                  <a:buNone/>
                </a:pPr>
                <a14:m>
                  <m:oMathPara xmlns:m="http://schemas.openxmlformats.org/officeDocument/2006/math">
                    <m:oMathParaPr>
                      <m:jc m:val="centerGroup"/>
                    </m:oMathParaPr>
                    <m:oMath xmlns:m="http://schemas.openxmlformats.org/officeDocument/2006/math">
                      <m:r>
                        <a:rPr lang="es-MX" b="0" i="1" smtClean="0">
                          <a:solidFill>
                            <a:srgbClr val="FF0000"/>
                          </a:solidFill>
                          <a:latin typeface="Cambria Math" panose="02040503050406030204" pitchFamily="18" charset="0"/>
                        </a:rPr>
                        <m:t>𝑝𝑟𝑖𝑜𝑟</m:t>
                      </m:r>
                      <m:r>
                        <a:rPr lang="es-MX" b="0" i="1" smtClean="0">
                          <a:solidFill>
                            <a:srgbClr val="FF0000"/>
                          </a:solidFill>
                          <a:latin typeface="Cambria Math" panose="02040503050406030204" pitchFamily="18" charset="0"/>
                        </a:rPr>
                        <m:t>(</m:t>
                      </m:r>
                      <m:sSubSup>
                        <m:sSubSupPr>
                          <m:ctrlPr>
                            <a:rPr lang="es-MX" b="0" i="1" smtClean="0">
                              <a:solidFill>
                                <a:srgbClr val="FF0000"/>
                              </a:solidFill>
                              <a:latin typeface="Cambria Math" panose="02040503050406030204" pitchFamily="18" charset="0"/>
                            </a:rPr>
                          </m:ctrlPr>
                        </m:sSubSupPr>
                        <m:e>
                          <m:r>
                            <a:rPr lang="es-MX" b="0" i="1" smtClean="0">
                              <a:solidFill>
                                <a:srgbClr val="FF0000"/>
                              </a:solidFill>
                              <a:latin typeface="Cambria Math" panose="02040503050406030204" pitchFamily="18" charset="0"/>
                            </a:rPr>
                            <m:t>𝑇𝑎𝑢</m:t>
                          </m:r>
                        </m:e>
                        <m:sub>
                          <m:r>
                            <a:rPr lang="es-MX" b="0" i="1" smtClean="0">
                              <a:solidFill>
                                <a:srgbClr val="FF0000"/>
                              </a:solidFill>
                              <a:latin typeface="Cambria Math" panose="02040503050406030204" pitchFamily="18" charset="0"/>
                            </a:rPr>
                            <m:t>𝑖</m:t>
                          </m:r>
                        </m:sub>
                        <m:sup>
                          <m:r>
                            <a:rPr lang="es-MX" b="0" i="1" smtClean="0">
                              <a:solidFill>
                                <a:srgbClr val="FF0000"/>
                              </a:solidFill>
                              <a:latin typeface="Cambria Math" panose="02040503050406030204" pitchFamily="18" charset="0"/>
                            </a:rPr>
                            <m:t>𝑗</m:t>
                          </m:r>
                        </m:sup>
                      </m:sSubSup>
                      <m:r>
                        <a:rPr lang="es-MX" b="0" i="1" smtClean="0">
                          <a:solidFill>
                            <a:srgbClr val="FF0000"/>
                          </a:solidFill>
                          <a:latin typeface="Cambria Math" panose="02040503050406030204" pitchFamily="18" charset="0"/>
                        </a:rPr>
                        <m:t> ~ </m:t>
                      </m:r>
                      <m:r>
                        <a:rPr lang="es-MX" b="0" i="1" smtClean="0">
                          <a:solidFill>
                            <a:srgbClr val="FF0000"/>
                          </a:solidFill>
                          <a:latin typeface="Cambria Math" panose="02040503050406030204" pitchFamily="18" charset="0"/>
                        </a:rPr>
                        <m:t>𝑁𝑜𝑟𝑚𝑎𝑙</m:t>
                      </m:r>
                      <m:r>
                        <a:rPr lang="es-MX" b="0" i="1" smtClean="0">
                          <a:solidFill>
                            <a:srgbClr val="FF0000"/>
                          </a:solidFill>
                          <a:latin typeface="Cambria Math" panose="02040503050406030204" pitchFamily="18" charset="0"/>
                        </a:rPr>
                        <m:t>(0,0.2)</m:t>
                      </m:r>
                    </m:oMath>
                  </m:oMathPara>
                </a14:m>
                <a:endParaRPr lang="es-MX" dirty="0">
                  <a:solidFill>
                    <a:srgbClr val="FF0000"/>
                  </a:solidFill>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61397" y="474133"/>
                <a:ext cx="6154736" cy="6172199"/>
              </a:xfrm>
              <a:blipFill rotWithShape="0">
                <a:blip r:embed="rId2"/>
                <a:stretch>
                  <a:fillRect l="-1980" t="-1680" r="-2178"/>
                </a:stretch>
              </a:blipFill>
            </p:spPr>
            <p:txBody>
              <a:bodyPr/>
              <a:lstStyle/>
              <a:p>
                <a:r>
                  <a:rPr lang="es-MX">
                    <a:noFill/>
                  </a:rPr>
                  <a:t> </a:t>
                </a:r>
              </a:p>
            </p:txBody>
          </p:sp>
        </mc:Fallback>
      </mc:AlternateContent>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3"/>
          <a:stretch>
            <a:fillRect/>
          </a:stretch>
        </p:blipFill>
        <p:spPr>
          <a:xfrm>
            <a:off x="6747588" y="211666"/>
            <a:ext cx="5283016" cy="5960533"/>
          </a:xfrm>
          <a:prstGeom prst="rect">
            <a:avLst/>
          </a:prstGeom>
        </p:spPr>
      </p:pic>
    </p:spTree>
    <p:extLst>
      <p:ext uri="{BB962C8B-B14F-4D97-AF65-F5344CB8AC3E}">
        <p14:creationId xmlns:p14="http://schemas.microsoft.com/office/powerpoint/2010/main" val="42179558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p:cNvPicPr>
            <a:picLocks noChangeAspect="1"/>
          </p:cNvPicPr>
          <p:nvPr/>
        </p:nvPicPr>
        <p:blipFill>
          <a:blip r:embed="rId2"/>
          <a:stretch>
            <a:fillRect/>
          </a:stretch>
        </p:blipFill>
        <p:spPr>
          <a:xfrm>
            <a:off x="6976529" y="574220"/>
            <a:ext cx="5054074" cy="5972024"/>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61397" y="474133"/>
                <a:ext cx="6154736" cy="6172199"/>
              </a:xfrm>
            </p:spPr>
            <p:txBody>
              <a:bodyPr/>
              <a:lstStyle/>
              <a:p>
                <a:pPr marL="0" indent="0">
                  <a:buNone/>
                </a:pPr>
                <a:r>
                  <a:rPr lang="es-MX" dirty="0" smtClean="0"/>
                  <a:t>Given </a:t>
                </a:r>
                <a:r>
                  <a:rPr lang="es-MX" dirty="0" err="1" smtClean="0"/>
                  <a:t>that</a:t>
                </a:r>
                <a:r>
                  <a:rPr lang="es-MX" dirty="0" smtClean="0"/>
                  <a:t> </a:t>
                </a:r>
                <a:r>
                  <a:rPr lang="es-MX" dirty="0" err="1" smtClean="0"/>
                  <a:t>this</a:t>
                </a:r>
                <a:r>
                  <a:rPr lang="es-MX" dirty="0" smtClean="0"/>
                  <a:t> particular </a:t>
                </a:r>
                <a:r>
                  <a:rPr lang="es-MX" dirty="0" err="1" smtClean="0"/>
                  <a:t>model</a:t>
                </a:r>
                <a:r>
                  <a:rPr lang="es-MX" dirty="0" smtClean="0"/>
                  <a:t> </a:t>
                </a:r>
                <a:r>
                  <a:rPr lang="es-MX" dirty="0" err="1" smtClean="0"/>
                  <a:t>was</a:t>
                </a:r>
                <a:r>
                  <a:rPr lang="es-MX" dirty="0" smtClean="0"/>
                  <a:t> </a:t>
                </a:r>
                <a:r>
                  <a:rPr lang="es-MX" dirty="0" err="1" smtClean="0"/>
                  <a:t>constructed</a:t>
                </a:r>
                <a:r>
                  <a:rPr lang="es-MX" dirty="0" smtClean="0"/>
                  <a:t> so </a:t>
                </a:r>
                <a:r>
                  <a:rPr lang="es-MX" dirty="0" err="1" smtClean="0"/>
                  <a:t>that</a:t>
                </a:r>
                <a:r>
                  <a:rPr lang="es-MX" dirty="0" smtClean="0"/>
                  <a:t> </a:t>
                </a:r>
                <a:r>
                  <a:rPr lang="es-MX" dirty="0" err="1" smtClean="0"/>
                  <a:t>both</a:t>
                </a:r>
                <a:r>
                  <a:rPr lang="es-MX" dirty="0" smtClean="0"/>
                  <a:t> Taus are </a:t>
                </a:r>
                <a:r>
                  <a:rPr lang="es-MX" dirty="0" err="1" smtClean="0"/>
                  <a:t>deterministically</a:t>
                </a:r>
                <a:r>
                  <a:rPr lang="es-MX" dirty="0" smtClean="0"/>
                  <a:t> </a:t>
                </a:r>
                <a:r>
                  <a:rPr lang="es-MX" dirty="0" err="1" smtClean="0"/>
                  <a:t>estimated</a:t>
                </a:r>
                <a:r>
                  <a:rPr lang="es-MX" dirty="0" smtClean="0"/>
                  <a:t>, </a:t>
                </a:r>
                <a:r>
                  <a:rPr lang="es-MX" dirty="0" err="1" smtClean="0"/>
                  <a:t>based</a:t>
                </a:r>
                <a:r>
                  <a:rPr lang="es-MX" dirty="0" smtClean="0"/>
                  <a:t> </a:t>
                </a:r>
                <a:r>
                  <a:rPr lang="es-MX" dirty="0" err="1" smtClean="0"/>
                  <a:t>on</a:t>
                </a:r>
                <a:r>
                  <a:rPr lang="es-MX" dirty="0" smtClean="0"/>
                  <a:t> </a:t>
                </a:r>
                <a:r>
                  <a:rPr lang="es-MX" dirty="0" err="1" smtClean="0"/>
                  <a:t>the</a:t>
                </a:r>
                <a:r>
                  <a:rPr lang="es-MX" dirty="0" smtClean="0"/>
                  <a:t> </a:t>
                </a:r>
                <a:r>
                  <a:rPr lang="es-MX" dirty="0" err="1" smtClean="0"/>
                  <a:t>indiviual</a:t>
                </a:r>
                <a:r>
                  <a:rPr lang="es-MX" dirty="0" smtClean="0"/>
                  <a:t> </a:t>
                </a:r>
                <a:r>
                  <a:rPr lang="es-MX" dirty="0" err="1" smtClean="0"/>
                  <a:t>estimations</a:t>
                </a:r>
                <a:r>
                  <a:rPr lang="es-MX" dirty="0" smtClean="0"/>
                  <a:t> </a:t>
                </a:r>
                <a:r>
                  <a:rPr lang="es-MX" dirty="0" err="1" smtClean="0"/>
                  <a:t>made</a:t>
                </a:r>
                <a:r>
                  <a:rPr lang="es-MX" dirty="0" smtClean="0"/>
                  <a:t> </a:t>
                </a:r>
                <a:r>
                  <a:rPr lang="es-MX" dirty="0" err="1" smtClean="0"/>
                  <a:t>for</a:t>
                </a:r>
                <a:r>
                  <a:rPr lang="es-MX" dirty="0" smtClean="0"/>
                  <a:t> </a:t>
                </a:r>
                <a14:m>
                  <m:oMath xmlns:m="http://schemas.openxmlformats.org/officeDocument/2006/math">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𝑖𝑗</m:t>
                        </m:r>
                      </m:sub>
                      <m:sup>
                        <m:r>
                          <a:rPr lang="es-MX" b="0" i="1" smtClean="0">
                            <a:latin typeface="Cambria Math" panose="02040503050406030204" pitchFamily="18" charset="0"/>
                          </a:rPr>
                          <m:t>𝐻</m:t>
                        </m:r>
                      </m:sup>
                    </m:sSubSup>
                  </m:oMath>
                </a14:m>
                <a:r>
                  <a:rPr lang="es-MX" dirty="0" smtClean="0"/>
                  <a:t> and </a:t>
                </a:r>
                <a14:m>
                  <m:oMath xmlns:m="http://schemas.openxmlformats.org/officeDocument/2006/math">
                    <m:sSubSup>
                      <m:sSubSupPr>
                        <m:ctrlPr>
                          <a:rPr lang="es-MX" i="1">
                            <a:latin typeface="Cambria Math" panose="02040503050406030204" pitchFamily="18" charset="0"/>
                          </a:rPr>
                        </m:ctrlPr>
                      </m:sSubSupPr>
                      <m:e>
                        <m:r>
                          <a:rPr lang="es-MX" i="1">
                            <a:latin typeface="Cambria Math" panose="02040503050406030204" pitchFamily="18" charset="0"/>
                            <a:ea typeface="Cambria Math" panose="02040503050406030204" pitchFamily="18" charset="0"/>
                          </a:rPr>
                          <m:t>𝜃</m:t>
                        </m:r>
                      </m:e>
                      <m:sub>
                        <m:r>
                          <a:rPr lang="es-MX" i="1">
                            <a:latin typeface="Cambria Math" panose="02040503050406030204" pitchFamily="18" charset="0"/>
                          </a:rPr>
                          <m:t>𝑖𝑗</m:t>
                        </m:r>
                      </m:sub>
                      <m:sup>
                        <m:r>
                          <a:rPr lang="es-MX" b="0" i="1" smtClean="0">
                            <a:latin typeface="Cambria Math" panose="02040503050406030204" pitchFamily="18" charset="0"/>
                          </a:rPr>
                          <m:t>𝐹</m:t>
                        </m:r>
                      </m:sup>
                    </m:sSubSup>
                  </m:oMath>
                </a14:m>
                <a:r>
                  <a:rPr lang="es-MX" dirty="0" smtClean="0"/>
                  <a:t>, </a:t>
                </a:r>
                <a:r>
                  <a:rPr lang="es-MX" dirty="0" err="1" smtClean="0"/>
                  <a:t>conducting</a:t>
                </a:r>
                <a:r>
                  <a:rPr lang="es-MX" dirty="0" smtClean="0"/>
                  <a:t> a </a:t>
                </a:r>
                <a:r>
                  <a:rPr lang="es-MX" dirty="0" err="1" smtClean="0"/>
                  <a:t>Bayes</a:t>
                </a:r>
                <a:r>
                  <a:rPr lang="es-MX" dirty="0" smtClean="0"/>
                  <a:t> Factor </a:t>
                </a:r>
                <a:r>
                  <a:rPr lang="es-MX" dirty="0" err="1" smtClean="0"/>
                  <a:t>or</a:t>
                </a:r>
                <a:r>
                  <a:rPr lang="es-MX" dirty="0" smtClean="0"/>
                  <a:t> </a:t>
                </a:r>
                <a:r>
                  <a:rPr lang="es-MX" dirty="0" err="1" smtClean="0"/>
                  <a:t>any</a:t>
                </a:r>
                <a:r>
                  <a:rPr lang="es-MX" dirty="0" smtClean="0"/>
                  <a:t> </a:t>
                </a:r>
                <a:r>
                  <a:rPr lang="es-MX" dirty="0" err="1" smtClean="0"/>
                  <a:t>other</a:t>
                </a:r>
                <a:r>
                  <a:rPr lang="es-MX" dirty="0" smtClean="0"/>
                  <a:t> </a:t>
                </a:r>
                <a:r>
                  <a:rPr lang="es-MX" dirty="0" err="1" smtClean="0"/>
                  <a:t>density</a:t>
                </a:r>
                <a:r>
                  <a:rPr lang="es-MX" dirty="0" smtClean="0"/>
                  <a:t> ratio </a:t>
                </a:r>
                <a:r>
                  <a:rPr lang="es-MX" dirty="0" err="1" smtClean="0"/>
                  <a:t>measure</a:t>
                </a:r>
                <a:r>
                  <a:rPr lang="es-MX" dirty="0" smtClean="0"/>
                  <a:t> </a:t>
                </a:r>
                <a:r>
                  <a:rPr lang="es-MX" dirty="0" err="1" smtClean="0"/>
                  <a:t>might</a:t>
                </a:r>
                <a:r>
                  <a:rPr lang="es-MX" dirty="0" smtClean="0"/>
                  <a:t> </a:t>
                </a:r>
                <a:r>
                  <a:rPr lang="es-MX" dirty="0" err="1" smtClean="0"/>
                  <a:t>not</a:t>
                </a:r>
                <a:r>
                  <a:rPr lang="es-MX" dirty="0" smtClean="0"/>
                  <a:t> </a:t>
                </a:r>
                <a:r>
                  <a:rPr lang="es-MX" dirty="0" err="1" smtClean="0"/>
                  <a:t>seem</a:t>
                </a:r>
                <a:r>
                  <a:rPr lang="es-MX" dirty="0" smtClean="0"/>
                  <a:t> </a:t>
                </a:r>
                <a:r>
                  <a:rPr lang="es-MX" dirty="0" err="1" smtClean="0"/>
                  <a:t>like</a:t>
                </a:r>
                <a:r>
                  <a:rPr lang="es-MX" dirty="0" smtClean="0"/>
                  <a:t> a </a:t>
                </a:r>
                <a:r>
                  <a:rPr lang="es-MX" dirty="0" err="1" smtClean="0"/>
                  <a:t>straight</a:t>
                </a:r>
                <a:r>
                  <a:rPr lang="es-MX" dirty="0" smtClean="0"/>
                  <a:t>-forward </a:t>
                </a:r>
                <a:r>
                  <a:rPr lang="es-MX" dirty="0" err="1" smtClean="0"/>
                  <a:t>thing</a:t>
                </a:r>
                <a:r>
                  <a:rPr lang="es-MX" dirty="0" smtClean="0"/>
                  <a:t> </a:t>
                </a:r>
                <a:r>
                  <a:rPr lang="es-MX" dirty="0" err="1" smtClean="0"/>
                  <a:t>to</a:t>
                </a:r>
                <a:r>
                  <a:rPr lang="es-MX" dirty="0" smtClean="0"/>
                  <a:t> do.</a:t>
                </a:r>
              </a:p>
              <a:p>
                <a:pPr marL="0" indent="0">
                  <a:buNone/>
                </a:pPr>
                <a:endParaRPr lang="es-MX" dirty="0"/>
              </a:p>
              <a:p>
                <a:pPr marL="0" indent="0">
                  <a:buNone/>
                </a:pPr>
                <a:r>
                  <a:rPr lang="es-MX" dirty="0" smtClean="0">
                    <a:solidFill>
                      <a:srgbClr val="FF0000"/>
                    </a:solidFill>
                  </a:rPr>
                  <a:t>It </a:t>
                </a:r>
                <a:r>
                  <a:rPr lang="es-MX" dirty="0" err="1" smtClean="0">
                    <a:solidFill>
                      <a:srgbClr val="FF0000"/>
                    </a:solidFill>
                  </a:rPr>
                  <a:t>is</a:t>
                </a:r>
                <a:r>
                  <a:rPr lang="es-MX" dirty="0" smtClean="0">
                    <a:solidFill>
                      <a:srgbClr val="FF0000"/>
                    </a:solidFill>
                  </a:rPr>
                  <a:t> </a:t>
                </a:r>
                <a:r>
                  <a:rPr lang="es-MX" dirty="0" err="1" smtClean="0">
                    <a:solidFill>
                      <a:srgbClr val="FF0000"/>
                    </a:solidFill>
                  </a:rPr>
                  <a:t>under</a:t>
                </a:r>
                <a:r>
                  <a:rPr lang="es-MX" dirty="0" smtClean="0">
                    <a:solidFill>
                      <a:srgbClr val="FF0000"/>
                    </a:solidFill>
                  </a:rPr>
                  <a:t> </a:t>
                </a:r>
                <a:r>
                  <a:rPr lang="es-MX" dirty="0" err="1" smtClean="0">
                    <a:solidFill>
                      <a:srgbClr val="FF0000"/>
                    </a:solidFill>
                  </a:rPr>
                  <a:t>this</a:t>
                </a:r>
                <a:r>
                  <a:rPr lang="es-MX" dirty="0" smtClean="0">
                    <a:solidFill>
                      <a:srgbClr val="FF0000"/>
                    </a:solidFill>
                  </a:rPr>
                  <a:t> </a:t>
                </a:r>
                <a:r>
                  <a:rPr lang="es-MX" dirty="0" err="1" smtClean="0">
                    <a:solidFill>
                      <a:srgbClr val="FF0000"/>
                    </a:solidFill>
                  </a:rPr>
                  <a:t>disclaimer</a:t>
                </a:r>
                <a:r>
                  <a:rPr lang="es-MX" dirty="0" smtClean="0">
                    <a:solidFill>
                      <a:srgbClr val="FF0000"/>
                    </a:solidFill>
                  </a:rPr>
                  <a:t> </a:t>
                </a:r>
                <a:r>
                  <a:rPr lang="es-MX" dirty="0" err="1" smtClean="0">
                    <a:solidFill>
                      <a:srgbClr val="FF0000"/>
                    </a:solidFill>
                  </a:rPr>
                  <a:t>that</a:t>
                </a:r>
                <a:r>
                  <a:rPr lang="es-MX" dirty="0" smtClean="0">
                    <a:solidFill>
                      <a:srgbClr val="FF0000"/>
                    </a:solidFill>
                  </a:rPr>
                  <a:t> </a:t>
                </a:r>
                <a:r>
                  <a:rPr lang="es-MX" dirty="0" err="1" smtClean="0">
                    <a:solidFill>
                      <a:srgbClr val="FF0000"/>
                    </a:solidFill>
                  </a:rPr>
                  <a:t>we</a:t>
                </a:r>
                <a:r>
                  <a:rPr lang="es-MX" dirty="0" smtClean="0">
                    <a:solidFill>
                      <a:srgbClr val="FF0000"/>
                    </a:solidFill>
                  </a:rPr>
                  <a:t> </a:t>
                </a:r>
                <a:r>
                  <a:rPr lang="es-MX" dirty="0" err="1" smtClean="0">
                    <a:solidFill>
                      <a:srgbClr val="FF0000"/>
                    </a:solidFill>
                  </a:rPr>
                  <a:t>conducted</a:t>
                </a:r>
                <a:r>
                  <a:rPr lang="es-MX" dirty="0" smtClean="0">
                    <a:solidFill>
                      <a:srgbClr val="FF0000"/>
                    </a:solidFill>
                  </a:rPr>
                  <a:t> a </a:t>
                </a:r>
                <a:r>
                  <a:rPr lang="es-MX" dirty="0" err="1" smtClean="0">
                    <a:solidFill>
                      <a:srgbClr val="FF0000"/>
                    </a:solidFill>
                  </a:rPr>
                  <a:t>Bayes</a:t>
                </a:r>
                <a:r>
                  <a:rPr lang="es-MX" dirty="0" smtClean="0">
                    <a:solidFill>
                      <a:srgbClr val="FF0000"/>
                    </a:solidFill>
                  </a:rPr>
                  <a:t> Factor </a:t>
                </a:r>
                <a:r>
                  <a:rPr lang="es-MX" dirty="0" err="1" smtClean="0">
                    <a:solidFill>
                      <a:srgbClr val="FF0000"/>
                    </a:solidFill>
                  </a:rPr>
                  <a:t>for</a:t>
                </a:r>
                <a:r>
                  <a:rPr lang="es-MX" dirty="0" smtClean="0">
                    <a:solidFill>
                      <a:srgbClr val="FF0000"/>
                    </a:solidFill>
                  </a:rPr>
                  <a:t> </a:t>
                </a:r>
                <a:r>
                  <a:rPr lang="es-MX" dirty="0" err="1" smtClean="0">
                    <a:solidFill>
                      <a:srgbClr val="FF0000"/>
                    </a:solidFill>
                  </a:rPr>
                  <a:t>every</a:t>
                </a:r>
                <a:r>
                  <a:rPr lang="es-MX" dirty="0" smtClean="0">
                    <a:solidFill>
                      <a:srgbClr val="FF0000"/>
                    </a:solidFill>
                  </a:rPr>
                  <a:t> individual Tau </a:t>
                </a:r>
                <a:r>
                  <a:rPr lang="es-MX" dirty="0" err="1" smtClean="0">
                    <a:solidFill>
                      <a:srgbClr val="FF0000"/>
                    </a:solidFill>
                  </a:rPr>
                  <a:t>taking</a:t>
                </a:r>
                <a:r>
                  <a:rPr lang="es-MX" dirty="0" smtClean="0">
                    <a:solidFill>
                      <a:srgbClr val="FF0000"/>
                    </a:solidFill>
                  </a:rPr>
                  <a:t> as a </a:t>
                </a:r>
                <a:r>
                  <a:rPr lang="es-MX" dirty="0" err="1" smtClean="0">
                    <a:solidFill>
                      <a:srgbClr val="FF0000"/>
                    </a:solidFill>
                  </a:rPr>
                  <a:t>reference</a:t>
                </a:r>
                <a:r>
                  <a:rPr lang="es-MX" dirty="0" smtClean="0">
                    <a:solidFill>
                      <a:srgbClr val="FF0000"/>
                    </a:solidFill>
                  </a:rPr>
                  <a:t> </a:t>
                </a:r>
                <a:r>
                  <a:rPr lang="es-MX" dirty="0" err="1" smtClean="0">
                    <a:solidFill>
                      <a:srgbClr val="FF0000"/>
                    </a:solidFill>
                  </a:rPr>
                  <a:t>the</a:t>
                </a:r>
                <a:r>
                  <a:rPr lang="es-MX" dirty="0" smtClean="0">
                    <a:solidFill>
                      <a:srgbClr val="FF0000"/>
                    </a:solidFill>
                  </a:rPr>
                  <a:t> </a:t>
                </a:r>
                <a:r>
                  <a:rPr lang="es-MX" dirty="0" err="1" smtClean="0">
                    <a:solidFill>
                      <a:srgbClr val="FF0000"/>
                    </a:solidFill>
                  </a:rPr>
                  <a:t>following</a:t>
                </a:r>
                <a:r>
                  <a:rPr lang="es-MX" dirty="0" smtClean="0">
                    <a:solidFill>
                      <a:srgbClr val="FF0000"/>
                    </a:solidFill>
                  </a:rPr>
                  <a:t>, </a:t>
                </a:r>
                <a:r>
                  <a:rPr lang="es-MX" dirty="0" err="1" smtClean="0">
                    <a:solidFill>
                      <a:srgbClr val="FF0000"/>
                    </a:solidFill>
                  </a:rPr>
                  <a:t>not</a:t>
                </a:r>
                <a:r>
                  <a:rPr lang="es-MX" dirty="0" smtClean="0">
                    <a:solidFill>
                      <a:srgbClr val="FF0000"/>
                    </a:solidFill>
                  </a:rPr>
                  <a:t> </a:t>
                </a:r>
                <a:r>
                  <a:rPr lang="es-MX" dirty="0" err="1" smtClean="0">
                    <a:solidFill>
                      <a:srgbClr val="FF0000"/>
                    </a:solidFill>
                  </a:rPr>
                  <a:t>stated</a:t>
                </a:r>
                <a:r>
                  <a:rPr lang="es-MX" dirty="0" smtClean="0">
                    <a:solidFill>
                      <a:srgbClr val="FF0000"/>
                    </a:solidFill>
                  </a:rPr>
                  <a:t> in </a:t>
                </a:r>
                <a:r>
                  <a:rPr lang="es-MX" dirty="0" err="1" smtClean="0">
                    <a:solidFill>
                      <a:srgbClr val="FF0000"/>
                    </a:solidFill>
                  </a:rPr>
                  <a:t>the</a:t>
                </a:r>
                <a:r>
                  <a:rPr lang="es-MX" dirty="0" smtClean="0">
                    <a:solidFill>
                      <a:srgbClr val="FF0000"/>
                    </a:solidFill>
                  </a:rPr>
                  <a:t> </a:t>
                </a:r>
                <a:r>
                  <a:rPr lang="es-MX" dirty="0" err="1" smtClean="0">
                    <a:solidFill>
                      <a:srgbClr val="FF0000"/>
                    </a:solidFill>
                  </a:rPr>
                  <a:t>model</a:t>
                </a:r>
                <a:r>
                  <a:rPr lang="es-MX" dirty="0" smtClean="0">
                    <a:solidFill>
                      <a:srgbClr val="FF0000"/>
                    </a:solidFill>
                  </a:rPr>
                  <a:t>, “prior </a:t>
                </a:r>
                <a:r>
                  <a:rPr lang="es-MX" dirty="0" err="1" smtClean="0">
                    <a:solidFill>
                      <a:srgbClr val="FF0000"/>
                    </a:solidFill>
                  </a:rPr>
                  <a:t>distribution</a:t>
                </a:r>
                <a:r>
                  <a:rPr lang="es-MX" dirty="0" smtClean="0">
                    <a:solidFill>
                      <a:srgbClr val="FF0000"/>
                    </a:solidFill>
                  </a:rPr>
                  <a:t>”:</a:t>
                </a:r>
              </a:p>
              <a:p>
                <a:pPr marL="0" indent="0" algn="ctr">
                  <a:buNone/>
                </a:pPr>
                <a14:m>
                  <m:oMathPara xmlns:m="http://schemas.openxmlformats.org/officeDocument/2006/math">
                    <m:oMathParaPr>
                      <m:jc m:val="centerGroup"/>
                    </m:oMathParaPr>
                    <m:oMath xmlns:m="http://schemas.openxmlformats.org/officeDocument/2006/math">
                      <m:r>
                        <a:rPr lang="es-MX" b="1" i="1" smtClean="0">
                          <a:solidFill>
                            <a:srgbClr val="0070C0"/>
                          </a:solidFill>
                          <a:latin typeface="Cambria Math" panose="02040503050406030204" pitchFamily="18" charset="0"/>
                        </a:rPr>
                        <m:t>𝒑𝒓𝒊𝒐𝒓</m:t>
                      </m:r>
                      <m:r>
                        <a:rPr lang="es-MX" b="1" i="1" smtClean="0">
                          <a:solidFill>
                            <a:srgbClr val="0070C0"/>
                          </a:solidFill>
                          <a:latin typeface="Cambria Math" panose="02040503050406030204" pitchFamily="18" charset="0"/>
                        </a:rPr>
                        <m:t>(</m:t>
                      </m:r>
                      <m:sSubSup>
                        <m:sSubSupPr>
                          <m:ctrlPr>
                            <a:rPr lang="es-MX" b="1" i="1" smtClean="0">
                              <a:solidFill>
                                <a:srgbClr val="0070C0"/>
                              </a:solidFill>
                              <a:latin typeface="Cambria Math" panose="02040503050406030204" pitchFamily="18" charset="0"/>
                            </a:rPr>
                          </m:ctrlPr>
                        </m:sSubSupPr>
                        <m:e>
                          <m:r>
                            <a:rPr lang="es-MX" b="1" i="1" smtClean="0">
                              <a:solidFill>
                                <a:srgbClr val="0070C0"/>
                              </a:solidFill>
                              <a:latin typeface="Cambria Math" panose="02040503050406030204" pitchFamily="18" charset="0"/>
                            </a:rPr>
                            <m:t>𝑻𝒂𝒖</m:t>
                          </m:r>
                        </m:e>
                        <m:sub>
                          <m:r>
                            <a:rPr lang="es-MX" b="1" i="1" smtClean="0">
                              <a:solidFill>
                                <a:srgbClr val="0070C0"/>
                              </a:solidFill>
                              <a:latin typeface="Cambria Math" panose="02040503050406030204" pitchFamily="18" charset="0"/>
                            </a:rPr>
                            <m:t>𝒊</m:t>
                          </m:r>
                        </m:sub>
                        <m:sup>
                          <m:r>
                            <a:rPr lang="es-MX" b="1" i="1" smtClean="0">
                              <a:solidFill>
                                <a:srgbClr val="0070C0"/>
                              </a:solidFill>
                              <a:latin typeface="Cambria Math" panose="02040503050406030204" pitchFamily="18" charset="0"/>
                            </a:rPr>
                            <m:t>𝒋</m:t>
                          </m:r>
                        </m:sup>
                      </m:sSubSup>
                      <m:r>
                        <a:rPr lang="es-MX" b="1" i="1" smtClean="0">
                          <a:solidFill>
                            <a:srgbClr val="0070C0"/>
                          </a:solidFill>
                          <a:latin typeface="Cambria Math" panose="02040503050406030204" pitchFamily="18" charset="0"/>
                        </a:rPr>
                        <m:t> ~ </m:t>
                      </m:r>
                      <m:r>
                        <a:rPr lang="es-MX" b="1" i="1" smtClean="0">
                          <a:solidFill>
                            <a:srgbClr val="0070C0"/>
                          </a:solidFill>
                          <a:latin typeface="Cambria Math" panose="02040503050406030204" pitchFamily="18" charset="0"/>
                        </a:rPr>
                        <m:t>𝑵𝒐𝒓𝒎𝒂𝒍</m:t>
                      </m:r>
                      <m:r>
                        <a:rPr lang="es-MX" b="1" i="1" smtClean="0">
                          <a:solidFill>
                            <a:srgbClr val="0070C0"/>
                          </a:solidFill>
                          <a:latin typeface="Cambria Math" panose="02040503050406030204" pitchFamily="18" charset="0"/>
                        </a:rPr>
                        <m:t>(</m:t>
                      </m:r>
                      <m:r>
                        <a:rPr lang="es-MX" b="1" i="1" smtClean="0">
                          <a:solidFill>
                            <a:srgbClr val="0070C0"/>
                          </a:solidFill>
                          <a:latin typeface="Cambria Math" panose="02040503050406030204" pitchFamily="18" charset="0"/>
                        </a:rPr>
                        <m:t>𝟎</m:t>
                      </m:r>
                      <m:r>
                        <a:rPr lang="es-MX" b="1" i="1" smtClean="0">
                          <a:solidFill>
                            <a:srgbClr val="0070C0"/>
                          </a:solidFill>
                          <a:latin typeface="Cambria Math" panose="02040503050406030204" pitchFamily="18" charset="0"/>
                        </a:rPr>
                        <m:t>,</m:t>
                      </m:r>
                      <m:r>
                        <a:rPr lang="es-MX" b="1" i="1" smtClean="0">
                          <a:solidFill>
                            <a:srgbClr val="0070C0"/>
                          </a:solidFill>
                          <a:latin typeface="Cambria Math" panose="02040503050406030204" pitchFamily="18" charset="0"/>
                        </a:rPr>
                        <m:t>𝟎</m:t>
                      </m:r>
                      <m:r>
                        <a:rPr lang="es-MX" b="1" i="1" smtClean="0">
                          <a:solidFill>
                            <a:srgbClr val="0070C0"/>
                          </a:solidFill>
                          <a:latin typeface="Cambria Math" panose="02040503050406030204" pitchFamily="18" charset="0"/>
                        </a:rPr>
                        <m:t>.</m:t>
                      </m:r>
                      <m:r>
                        <a:rPr lang="es-MX" b="1" i="1" smtClean="0">
                          <a:solidFill>
                            <a:srgbClr val="0070C0"/>
                          </a:solidFill>
                          <a:latin typeface="Cambria Math" panose="02040503050406030204" pitchFamily="18" charset="0"/>
                        </a:rPr>
                        <m:t>𝟏</m:t>
                      </m:r>
                      <m:r>
                        <a:rPr lang="es-MX" b="1" i="1" smtClean="0">
                          <a:solidFill>
                            <a:srgbClr val="0070C0"/>
                          </a:solidFill>
                          <a:latin typeface="Cambria Math" panose="02040503050406030204" pitchFamily="18" charset="0"/>
                        </a:rPr>
                        <m:t>)</m:t>
                      </m:r>
                    </m:oMath>
                  </m:oMathPara>
                </a14:m>
                <a:endParaRPr lang="es-MX" b="1" i="1" dirty="0">
                  <a:solidFill>
                    <a:srgbClr val="0070C0"/>
                  </a:solidFill>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61397" y="474133"/>
                <a:ext cx="6154736" cy="6172199"/>
              </a:xfrm>
              <a:blipFill rotWithShape="0">
                <a:blip r:embed="rId3"/>
                <a:stretch>
                  <a:fillRect l="-1980" t="-1680" r="-2178"/>
                </a:stretch>
              </a:blipFill>
            </p:spPr>
            <p:txBody>
              <a:bodyPr/>
              <a:lstStyle/>
              <a:p>
                <a:r>
                  <a:rPr lang="es-MX">
                    <a:noFill/>
                  </a:rPr>
                  <a:t> </a:t>
                </a:r>
              </a:p>
            </p:txBody>
          </p:sp>
        </mc:Fallback>
      </mc:AlternateContent>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4"/>
          <a:stretch>
            <a:fillRect/>
          </a:stretch>
        </p:blipFill>
        <p:spPr>
          <a:xfrm>
            <a:off x="129242" y="211667"/>
            <a:ext cx="6106329" cy="3591592"/>
          </a:xfrm>
          <a:prstGeom prst="rect">
            <a:avLst/>
          </a:prstGeom>
        </p:spPr>
      </p:pic>
      <p:cxnSp>
        <p:nvCxnSpPr>
          <p:cNvPr id="15" name="Conector recto de flecha 14"/>
          <p:cNvCxnSpPr/>
          <p:nvPr/>
        </p:nvCxnSpPr>
        <p:spPr>
          <a:xfrm>
            <a:off x="6348288" y="2285999"/>
            <a:ext cx="755245" cy="3217938"/>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6348288" y="2286000"/>
            <a:ext cx="653645" cy="440267"/>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6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496" y="1346914"/>
            <a:ext cx="64293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contenido"/>
          <p:cNvSpPr>
            <a:spLocks noGrp="1"/>
          </p:cNvSpPr>
          <p:nvPr>
            <p:ph idx="1"/>
          </p:nvPr>
        </p:nvSpPr>
        <p:spPr/>
        <p:txBody>
          <a:bodyPr/>
          <a:lstStyle/>
          <a:p>
            <a:endParaRPr lang="es-MX" dirty="0" smtClean="0"/>
          </a:p>
          <a:p>
            <a:endParaRPr lang="es-MX" dirty="0"/>
          </a:p>
        </p:txBody>
      </p:sp>
      <p:sp>
        <p:nvSpPr>
          <p:cNvPr id="3" name="Título 2"/>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0" y="213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The world is full of noise and uncertainty….</a:t>
            </a:r>
            <a:endParaRPr lang="es-MX" b="1" dirty="0"/>
          </a:p>
        </p:txBody>
      </p:sp>
    </p:spTree>
    <p:extLst>
      <p:ext uri="{BB962C8B-B14F-4D97-AF65-F5344CB8AC3E}">
        <p14:creationId xmlns:p14="http://schemas.microsoft.com/office/powerpoint/2010/main" val="11150331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a:t>
            </a:r>
            <a:r>
              <a:rPr lang="es-MX" dirty="0" smtClean="0"/>
              <a:t>1</a:t>
            </a:r>
            <a:endParaRPr lang="es-MX" dirty="0"/>
          </a:p>
        </p:txBody>
      </p:sp>
      <p:sp>
        <p:nvSpPr>
          <p:cNvPr id="3" name="Marcador de contenido 2"/>
          <p:cNvSpPr>
            <a:spLocks noGrp="1"/>
          </p:cNvSpPr>
          <p:nvPr>
            <p:ph idx="1"/>
          </p:nvPr>
        </p:nvSpPr>
        <p:spPr>
          <a:xfrm>
            <a:off x="67733" y="1302993"/>
            <a:ext cx="4504267" cy="4351338"/>
          </a:xfrm>
        </p:spPr>
        <p:txBody>
          <a:bodyPr>
            <a:normAutofit/>
          </a:bodyPr>
          <a:lstStyle/>
          <a:p>
            <a:pPr marL="0" indent="0" algn="just">
              <a:buNone/>
            </a:pPr>
            <a:r>
              <a:rPr lang="es-MX" sz="2500" dirty="0" err="1" smtClean="0"/>
              <a:t>We</a:t>
            </a:r>
            <a:r>
              <a:rPr lang="es-MX" sz="2500" dirty="0" smtClean="0"/>
              <a:t> can </a:t>
            </a:r>
            <a:r>
              <a:rPr lang="es-MX" sz="2500" dirty="0" err="1" smtClean="0"/>
              <a:t>see</a:t>
            </a:r>
            <a:r>
              <a:rPr lang="es-MX" sz="2500" dirty="0" smtClean="0"/>
              <a:t> </a:t>
            </a:r>
            <a:r>
              <a:rPr lang="es-MX" sz="2500" dirty="0" err="1" smtClean="0"/>
              <a:t>that</a:t>
            </a:r>
            <a:r>
              <a:rPr lang="es-MX" sz="2500" dirty="0" smtClean="0"/>
              <a:t> </a:t>
            </a:r>
            <a:r>
              <a:rPr lang="es-MX" sz="2500" dirty="0" err="1" smtClean="0"/>
              <a:t>for</a:t>
            </a:r>
            <a:r>
              <a:rPr lang="es-MX" sz="2500" dirty="0" smtClean="0"/>
              <a:t> </a:t>
            </a:r>
            <a:r>
              <a:rPr lang="es-MX" sz="2500" b="1" dirty="0" err="1" smtClean="0"/>
              <a:t>Experiment</a:t>
            </a:r>
            <a:r>
              <a:rPr lang="es-MX" sz="2500" b="1" dirty="0" smtClean="0"/>
              <a:t> No. 1</a:t>
            </a:r>
            <a:r>
              <a:rPr lang="es-MX" sz="2500" dirty="0" smtClean="0"/>
              <a:t>, </a:t>
            </a:r>
            <a:r>
              <a:rPr lang="es-MX" sz="2500" dirty="0" err="1" smtClean="0"/>
              <a:t>there</a:t>
            </a:r>
            <a:r>
              <a:rPr lang="es-MX" sz="2500" dirty="0" smtClean="0"/>
              <a:t> are 9 </a:t>
            </a:r>
            <a:r>
              <a:rPr lang="es-MX" sz="2500" dirty="0" err="1" smtClean="0"/>
              <a:t>participants</a:t>
            </a:r>
            <a:r>
              <a:rPr lang="es-MX" sz="2500" dirty="0" smtClean="0"/>
              <a:t> (Golden color) </a:t>
            </a:r>
            <a:r>
              <a:rPr lang="es-MX" sz="2500" dirty="0" err="1" smtClean="0"/>
              <a:t>who</a:t>
            </a:r>
            <a:r>
              <a:rPr lang="es-MX" sz="2500" dirty="0" smtClean="0"/>
              <a:t> show a </a:t>
            </a:r>
            <a:r>
              <a:rPr lang="es-MX" sz="2500" b="1" dirty="0" err="1" smtClean="0"/>
              <a:t>greater</a:t>
            </a:r>
            <a:r>
              <a:rPr lang="es-MX" sz="2500" b="1" dirty="0" smtClean="0"/>
              <a:t> posterior </a:t>
            </a:r>
            <a:r>
              <a:rPr lang="es-MX" sz="2500" b="1" dirty="0" err="1" smtClean="0"/>
              <a:t>desity</a:t>
            </a:r>
            <a:r>
              <a:rPr lang="es-MX" sz="2500" b="1" dirty="0" smtClean="0"/>
              <a:t> at </a:t>
            </a:r>
            <a:r>
              <a:rPr lang="es-MX" sz="2500" b="1" dirty="0" err="1" smtClean="0"/>
              <a:t>the</a:t>
            </a:r>
            <a:r>
              <a:rPr lang="es-MX" sz="2500" b="1" dirty="0" smtClean="0"/>
              <a:t> 0 </a:t>
            </a:r>
            <a:r>
              <a:rPr lang="es-MX" sz="2500" b="1" dirty="0" err="1" smtClean="0"/>
              <a:t>difference</a:t>
            </a:r>
            <a:r>
              <a:rPr lang="es-MX" sz="2500" b="1" dirty="0" smtClean="0"/>
              <a:t> </a:t>
            </a:r>
            <a:r>
              <a:rPr lang="es-MX" sz="2500" b="1" dirty="0" err="1" smtClean="0"/>
              <a:t>point</a:t>
            </a:r>
            <a:r>
              <a:rPr lang="es-MX" sz="2500" b="1" dirty="0" smtClean="0"/>
              <a:t> </a:t>
            </a:r>
            <a:r>
              <a:rPr lang="es-MX" sz="2500" b="1" dirty="0" err="1" smtClean="0"/>
              <a:t>between</a:t>
            </a:r>
            <a:r>
              <a:rPr lang="es-MX" sz="2500" b="1" dirty="0" smtClean="0"/>
              <a:t> </a:t>
            </a:r>
            <a:r>
              <a:rPr lang="es-MX" sz="2500" b="1" dirty="0" err="1" smtClean="0"/>
              <a:t>the</a:t>
            </a:r>
            <a:r>
              <a:rPr lang="es-MX" sz="2500" b="1" dirty="0" smtClean="0"/>
              <a:t> Hit </a:t>
            </a:r>
            <a:r>
              <a:rPr lang="es-MX" sz="2500" b="1" dirty="0" err="1" smtClean="0"/>
              <a:t>rates</a:t>
            </a:r>
            <a:r>
              <a:rPr lang="es-MX" sz="2500" dirty="0" smtClean="0"/>
              <a:t> </a:t>
            </a:r>
            <a:r>
              <a:rPr lang="es-MX" sz="2500" dirty="0" err="1" smtClean="0"/>
              <a:t>for</a:t>
            </a:r>
            <a:r>
              <a:rPr lang="es-MX" sz="2500" dirty="0" smtClean="0"/>
              <a:t> </a:t>
            </a:r>
            <a:r>
              <a:rPr lang="es-MX" sz="2500" dirty="0" err="1" smtClean="0"/>
              <a:t>each</a:t>
            </a:r>
            <a:r>
              <a:rPr lang="es-MX" sz="2500" dirty="0" smtClean="0"/>
              <a:t> </a:t>
            </a:r>
            <a:r>
              <a:rPr lang="es-MX" sz="2500" dirty="0" err="1" smtClean="0"/>
              <a:t>class</a:t>
            </a:r>
            <a:r>
              <a:rPr lang="es-MX" sz="2500" dirty="0" smtClean="0"/>
              <a:t> of </a:t>
            </a:r>
            <a:r>
              <a:rPr lang="es-MX" sz="2500" dirty="0" err="1" smtClean="0"/>
              <a:t>stimuli</a:t>
            </a:r>
            <a:r>
              <a:rPr lang="es-MX" sz="2500" dirty="0" smtClean="0"/>
              <a:t>, </a:t>
            </a:r>
            <a:r>
              <a:rPr lang="es-MX" sz="2500" dirty="0" err="1" smtClean="0"/>
              <a:t>compared</a:t>
            </a:r>
            <a:r>
              <a:rPr lang="es-MX" sz="2500" dirty="0" smtClean="0"/>
              <a:t> </a:t>
            </a:r>
            <a:r>
              <a:rPr lang="es-MX" sz="2500" dirty="0" err="1" smtClean="0"/>
              <a:t>to</a:t>
            </a:r>
            <a:r>
              <a:rPr lang="es-MX" sz="2500" dirty="0" smtClean="0"/>
              <a:t> </a:t>
            </a:r>
            <a:r>
              <a:rPr lang="es-MX" sz="2500" dirty="0" err="1" smtClean="0"/>
              <a:t>the</a:t>
            </a:r>
            <a:r>
              <a:rPr lang="es-MX" sz="2500" dirty="0" smtClean="0"/>
              <a:t> artificial prior </a:t>
            </a:r>
            <a:r>
              <a:rPr lang="es-MX" sz="2500" dirty="0" err="1" smtClean="0"/>
              <a:t>distribution</a:t>
            </a:r>
            <a:r>
              <a:rPr lang="es-MX" sz="2500" dirty="0"/>
              <a:t> </a:t>
            </a:r>
            <a:r>
              <a:rPr lang="es-MX" sz="2500" dirty="0" err="1" smtClean="0"/>
              <a:t>proposed</a:t>
            </a:r>
            <a:r>
              <a:rPr lang="es-MX" sz="2500" dirty="0" smtClean="0"/>
              <a:t> </a:t>
            </a:r>
            <a:r>
              <a:rPr lang="es-MX" sz="2500" dirty="0" err="1" smtClean="0"/>
              <a:t>for</a:t>
            </a:r>
            <a:r>
              <a:rPr lang="es-MX" sz="2500" dirty="0" smtClean="0"/>
              <a:t> </a:t>
            </a:r>
            <a:r>
              <a:rPr lang="es-MX" sz="2500" dirty="0" err="1" smtClean="0"/>
              <a:t>reference</a:t>
            </a:r>
            <a:r>
              <a:rPr lang="es-MX" sz="2500" dirty="0" smtClean="0"/>
              <a:t>.</a:t>
            </a:r>
            <a:endParaRPr lang="es-MX" sz="2500"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a:stretch>
            <a:fillRect/>
          </a:stretch>
        </p:blipFill>
        <p:spPr>
          <a:xfrm>
            <a:off x="4572000" y="507635"/>
            <a:ext cx="7620000" cy="5770290"/>
          </a:xfrm>
          <a:prstGeom prst="rect">
            <a:avLst/>
          </a:prstGeom>
        </p:spPr>
      </p:pic>
    </p:spTree>
    <p:extLst>
      <p:ext uri="{BB962C8B-B14F-4D97-AF65-F5344CB8AC3E}">
        <p14:creationId xmlns:p14="http://schemas.microsoft.com/office/powerpoint/2010/main" val="8263255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a:t>
            </a:r>
            <a:r>
              <a:rPr lang="es-MX" dirty="0" smtClean="0"/>
              <a:t>1</a:t>
            </a:r>
            <a:endParaRPr lang="es-MX" dirty="0"/>
          </a:p>
        </p:txBody>
      </p:sp>
      <p:sp>
        <p:nvSpPr>
          <p:cNvPr id="3" name="Marcador de contenido 2"/>
          <p:cNvSpPr>
            <a:spLocks noGrp="1"/>
          </p:cNvSpPr>
          <p:nvPr>
            <p:ph idx="1"/>
          </p:nvPr>
        </p:nvSpPr>
        <p:spPr>
          <a:xfrm>
            <a:off x="67733" y="1302993"/>
            <a:ext cx="4504267" cy="4351338"/>
          </a:xfrm>
        </p:spPr>
        <p:txBody>
          <a:bodyPr>
            <a:normAutofit/>
          </a:bodyPr>
          <a:lstStyle/>
          <a:p>
            <a:pPr marL="0" indent="0" algn="just">
              <a:buNone/>
            </a:pPr>
            <a:r>
              <a:rPr lang="es-MX" sz="2500" dirty="0" err="1" smtClean="0"/>
              <a:t>We</a:t>
            </a:r>
            <a:r>
              <a:rPr lang="es-MX" sz="2500" dirty="0" smtClean="0"/>
              <a:t> can </a:t>
            </a:r>
            <a:r>
              <a:rPr lang="es-MX" sz="2500" dirty="0" err="1" smtClean="0"/>
              <a:t>see</a:t>
            </a:r>
            <a:r>
              <a:rPr lang="es-MX" sz="2500" dirty="0" smtClean="0"/>
              <a:t> </a:t>
            </a:r>
            <a:r>
              <a:rPr lang="es-MX" sz="2500" dirty="0" err="1" smtClean="0"/>
              <a:t>that</a:t>
            </a:r>
            <a:r>
              <a:rPr lang="es-MX" sz="2500" dirty="0" smtClean="0"/>
              <a:t> </a:t>
            </a:r>
            <a:r>
              <a:rPr lang="es-MX" sz="2500" dirty="0" err="1" smtClean="0"/>
              <a:t>for</a:t>
            </a:r>
            <a:r>
              <a:rPr lang="es-MX" sz="2500" dirty="0" smtClean="0"/>
              <a:t> </a:t>
            </a:r>
            <a:r>
              <a:rPr lang="es-MX" sz="2500" b="1" dirty="0" err="1" smtClean="0"/>
              <a:t>Experiment</a:t>
            </a:r>
            <a:r>
              <a:rPr lang="es-MX" sz="2500" b="1" dirty="0" smtClean="0"/>
              <a:t> No. 1</a:t>
            </a:r>
            <a:r>
              <a:rPr lang="es-MX" sz="2500" dirty="0" smtClean="0"/>
              <a:t>, </a:t>
            </a:r>
            <a:r>
              <a:rPr lang="es-MX" sz="2500" dirty="0" err="1" smtClean="0"/>
              <a:t>there</a:t>
            </a:r>
            <a:r>
              <a:rPr lang="es-MX" sz="2500" dirty="0" smtClean="0"/>
              <a:t> are 9 </a:t>
            </a:r>
            <a:r>
              <a:rPr lang="es-MX" sz="2500" dirty="0" err="1" smtClean="0"/>
              <a:t>participants</a:t>
            </a:r>
            <a:r>
              <a:rPr lang="es-MX" sz="2500" dirty="0" smtClean="0"/>
              <a:t> (Golden color) </a:t>
            </a:r>
            <a:r>
              <a:rPr lang="es-MX" sz="2500" dirty="0" err="1" smtClean="0"/>
              <a:t>who</a:t>
            </a:r>
            <a:r>
              <a:rPr lang="es-MX" sz="2500" dirty="0" smtClean="0"/>
              <a:t> show a </a:t>
            </a:r>
            <a:r>
              <a:rPr lang="es-MX" sz="2500" b="1" dirty="0" err="1" smtClean="0"/>
              <a:t>greater</a:t>
            </a:r>
            <a:r>
              <a:rPr lang="es-MX" sz="2500" b="1" dirty="0" smtClean="0"/>
              <a:t> posterior </a:t>
            </a:r>
            <a:r>
              <a:rPr lang="es-MX" sz="2500" b="1" dirty="0" err="1" smtClean="0"/>
              <a:t>desity</a:t>
            </a:r>
            <a:r>
              <a:rPr lang="es-MX" sz="2500" b="1" dirty="0" smtClean="0"/>
              <a:t> at </a:t>
            </a:r>
            <a:r>
              <a:rPr lang="es-MX" sz="2500" b="1" dirty="0" err="1" smtClean="0"/>
              <a:t>the</a:t>
            </a:r>
            <a:r>
              <a:rPr lang="es-MX" sz="2500" b="1" dirty="0" smtClean="0"/>
              <a:t> 0 </a:t>
            </a:r>
            <a:r>
              <a:rPr lang="es-MX" sz="2500" b="1" dirty="0" err="1" smtClean="0"/>
              <a:t>difference</a:t>
            </a:r>
            <a:r>
              <a:rPr lang="es-MX" sz="2500" b="1" dirty="0" smtClean="0"/>
              <a:t> </a:t>
            </a:r>
            <a:r>
              <a:rPr lang="es-MX" sz="2500" b="1" dirty="0" err="1" smtClean="0"/>
              <a:t>point</a:t>
            </a:r>
            <a:r>
              <a:rPr lang="es-MX" sz="2500" b="1" dirty="0" smtClean="0"/>
              <a:t> </a:t>
            </a:r>
            <a:r>
              <a:rPr lang="es-MX" sz="2500" b="1" dirty="0" err="1" smtClean="0"/>
              <a:t>between</a:t>
            </a:r>
            <a:r>
              <a:rPr lang="es-MX" sz="2500" b="1" dirty="0" smtClean="0"/>
              <a:t> </a:t>
            </a:r>
            <a:r>
              <a:rPr lang="es-MX" sz="2500" b="1" dirty="0" err="1" smtClean="0"/>
              <a:t>the</a:t>
            </a:r>
            <a:r>
              <a:rPr lang="es-MX" sz="2500" b="1" dirty="0" smtClean="0"/>
              <a:t> False </a:t>
            </a:r>
            <a:r>
              <a:rPr lang="es-MX" sz="2500" b="1" dirty="0" err="1" smtClean="0"/>
              <a:t>Alarms</a:t>
            </a:r>
            <a:r>
              <a:rPr lang="es-MX" sz="2500" b="1" dirty="0" smtClean="0"/>
              <a:t> </a:t>
            </a:r>
            <a:r>
              <a:rPr lang="es-MX" sz="2500" b="1" dirty="0" err="1" smtClean="0"/>
              <a:t>rates</a:t>
            </a:r>
            <a:r>
              <a:rPr lang="es-MX" sz="2500" dirty="0" smtClean="0"/>
              <a:t> </a:t>
            </a:r>
            <a:r>
              <a:rPr lang="es-MX" sz="2500" dirty="0" err="1" smtClean="0"/>
              <a:t>for</a:t>
            </a:r>
            <a:r>
              <a:rPr lang="es-MX" sz="2500" dirty="0" smtClean="0"/>
              <a:t> </a:t>
            </a:r>
            <a:r>
              <a:rPr lang="es-MX" sz="2500" dirty="0" err="1" smtClean="0"/>
              <a:t>each</a:t>
            </a:r>
            <a:r>
              <a:rPr lang="es-MX" sz="2500" dirty="0" smtClean="0"/>
              <a:t> </a:t>
            </a:r>
            <a:r>
              <a:rPr lang="es-MX" sz="2500" dirty="0" err="1" smtClean="0"/>
              <a:t>class</a:t>
            </a:r>
            <a:r>
              <a:rPr lang="es-MX" sz="2500" dirty="0" smtClean="0"/>
              <a:t> of </a:t>
            </a:r>
            <a:r>
              <a:rPr lang="es-MX" sz="2500" dirty="0" err="1" smtClean="0"/>
              <a:t>stimuli</a:t>
            </a:r>
            <a:r>
              <a:rPr lang="es-MX" sz="2500" dirty="0" smtClean="0"/>
              <a:t>, </a:t>
            </a:r>
            <a:r>
              <a:rPr lang="es-MX" sz="2500" dirty="0" err="1" smtClean="0"/>
              <a:t>compared</a:t>
            </a:r>
            <a:r>
              <a:rPr lang="es-MX" sz="2500" dirty="0" smtClean="0"/>
              <a:t> </a:t>
            </a:r>
            <a:r>
              <a:rPr lang="es-MX" sz="2500" dirty="0" err="1" smtClean="0"/>
              <a:t>to</a:t>
            </a:r>
            <a:r>
              <a:rPr lang="es-MX" sz="2500" dirty="0" smtClean="0"/>
              <a:t> </a:t>
            </a:r>
            <a:r>
              <a:rPr lang="es-MX" sz="2500" dirty="0" err="1" smtClean="0"/>
              <a:t>the</a:t>
            </a:r>
            <a:r>
              <a:rPr lang="es-MX" sz="2500" dirty="0" smtClean="0"/>
              <a:t> artificial prior </a:t>
            </a:r>
            <a:r>
              <a:rPr lang="es-MX" sz="2500" dirty="0" err="1" smtClean="0"/>
              <a:t>distribution</a:t>
            </a:r>
            <a:r>
              <a:rPr lang="es-MX" sz="2500" dirty="0"/>
              <a:t> </a:t>
            </a:r>
            <a:r>
              <a:rPr lang="es-MX" sz="2500" dirty="0" err="1" smtClean="0"/>
              <a:t>proposed</a:t>
            </a:r>
            <a:r>
              <a:rPr lang="es-MX" sz="2500" dirty="0" smtClean="0"/>
              <a:t> </a:t>
            </a:r>
            <a:r>
              <a:rPr lang="es-MX" sz="2500" dirty="0" err="1" smtClean="0"/>
              <a:t>for</a:t>
            </a:r>
            <a:r>
              <a:rPr lang="es-MX" sz="2500" dirty="0" smtClean="0"/>
              <a:t> </a:t>
            </a:r>
            <a:r>
              <a:rPr lang="es-MX" sz="2500" dirty="0" err="1" smtClean="0"/>
              <a:t>reference</a:t>
            </a:r>
            <a:r>
              <a:rPr lang="es-MX" sz="2500" dirty="0" smtClean="0"/>
              <a:t>.</a:t>
            </a:r>
            <a:endParaRPr lang="es-MX" sz="2500"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p:nvPicPr>
        <p:blipFill>
          <a:blip r:embed="rId2"/>
          <a:stretch>
            <a:fillRect/>
          </a:stretch>
        </p:blipFill>
        <p:spPr>
          <a:xfrm>
            <a:off x="4792369" y="643468"/>
            <a:ext cx="7399631" cy="5554596"/>
          </a:xfrm>
          <a:prstGeom prst="rect">
            <a:avLst/>
          </a:prstGeom>
        </p:spPr>
      </p:pic>
    </p:spTree>
    <p:extLst>
      <p:ext uri="{BB962C8B-B14F-4D97-AF65-F5344CB8AC3E}">
        <p14:creationId xmlns:p14="http://schemas.microsoft.com/office/powerpoint/2010/main" val="19083744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2</a:t>
            </a:r>
          </a:p>
        </p:txBody>
      </p:sp>
      <p:sp>
        <p:nvSpPr>
          <p:cNvPr id="3" name="Marcador de contenido 2"/>
          <p:cNvSpPr>
            <a:spLocks noGrp="1"/>
          </p:cNvSpPr>
          <p:nvPr>
            <p:ph idx="1"/>
          </p:nvPr>
        </p:nvSpPr>
        <p:spPr>
          <a:xfrm>
            <a:off x="67733" y="1302993"/>
            <a:ext cx="4504267" cy="4351338"/>
          </a:xfrm>
        </p:spPr>
        <p:txBody>
          <a:bodyPr>
            <a:normAutofit/>
          </a:bodyPr>
          <a:lstStyle/>
          <a:p>
            <a:pPr marL="0" indent="0" algn="just">
              <a:buNone/>
            </a:pPr>
            <a:r>
              <a:rPr lang="es-MX" sz="2500" dirty="0" err="1" smtClean="0"/>
              <a:t>We</a:t>
            </a:r>
            <a:r>
              <a:rPr lang="es-MX" sz="2500" dirty="0" smtClean="0"/>
              <a:t> can </a:t>
            </a:r>
            <a:r>
              <a:rPr lang="es-MX" sz="2500" dirty="0" err="1" smtClean="0"/>
              <a:t>see</a:t>
            </a:r>
            <a:r>
              <a:rPr lang="es-MX" sz="2500" dirty="0" smtClean="0"/>
              <a:t> </a:t>
            </a:r>
            <a:r>
              <a:rPr lang="es-MX" sz="2500" dirty="0" err="1" smtClean="0"/>
              <a:t>that</a:t>
            </a:r>
            <a:r>
              <a:rPr lang="es-MX" sz="2500" dirty="0" smtClean="0"/>
              <a:t> </a:t>
            </a:r>
            <a:r>
              <a:rPr lang="es-MX" sz="2500" dirty="0" err="1" smtClean="0"/>
              <a:t>for</a:t>
            </a:r>
            <a:r>
              <a:rPr lang="es-MX" sz="2500" dirty="0" smtClean="0"/>
              <a:t> </a:t>
            </a:r>
            <a:r>
              <a:rPr lang="es-MX" sz="2500" b="1" dirty="0" err="1" smtClean="0"/>
              <a:t>Experiment</a:t>
            </a:r>
            <a:r>
              <a:rPr lang="es-MX" sz="2500" b="1" dirty="0" smtClean="0"/>
              <a:t> No. 1</a:t>
            </a:r>
            <a:r>
              <a:rPr lang="es-MX" sz="2500" dirty="0" smtClean="0"/>
              <a:t>, </a:t>
            </a:r>
            <a:r>
              <a:rPr lang="es-MX" sz="2500" dirty="0" err="1" smtClean="0"/>
              <a:t>all</a:t>
            </a:r>
            <a:r>
              <a:rPr lang="es-MX" sz="2500" dirty="0" smtClean="0"/>
              <a:t> </a:t>
            </a:r>
            <a:r>
              <a:rPr lang="es-MX" sz="2500" dirty="0" err="1" smtClean="0"/>
              <a:t>participants</a:t>
            </a:r>
            <a:r>
              <a:rPr lang="es-MX" sz="2500" dirty="0" smtClean="0"/>
              <a:t> </a:t>
            </a:r>
            <a:r>
              <a:rPr lang="es-MX" sz="2500" dirty="0" err="1" smtClean="0"/>
              <a:t>had</a:t>
            </a:r>
            <a:r>
              <a:rPr lang="es-MX" sz="2500" dirty="0" smtClean="0"/>
              <a:t> a </a:t>
            </a:r>
            <a:r>
              <a:rPr lang="es-MX" sz="2500" dirty="0" err="1" smtClean="0"/>
              <a:t>greater</a:t>
            </a:r>
            <a:r>
              <a:rPr lang="es-MX" sz="2500" dirty="0" smtClean="0"/>
              <a:t> posterior </a:t>
            </a:r>
            <a:r>
              <a:rPr lang="es-MX" sz="2500" dirty="0" err="1" smtClean="0"/>
              <a:t>density</a:t>
            </a:r>
            <a:r>
              <a:rPr lang="es-MX" sz="2500" dirty="0" smtClean="0"/>
              <a:t> at </a:t>
            </a:r>
            <a:r>
              <a:rPr lang="es-MX" sz="2500" dirty="0" err="1" smtClean="0"/>
              <a:t>their</a:t>
            </a:r>
            <a:r>
              <a:rPr lang="es-MX" sz="2500" dirty="0" smtClean="0"/>
              <a:t> mean </a:t>
            </a:r>
            <a:r>
              <a:rPr lang="es-MX" sz="2500" dirty="0" err="1" smtClean="0"/>
              <a:t>value</a:t>
            </a:r>
            <a:r>
              <a:rPr lang="es-MX" sz="2500" dirty="0" smtClean="0"/>
              <a:t> </a:t>
            </a:r>
            <a:r>
              <a:rPr lang="es-MX" sz="2500" dirty="0" err="1" smtClean="0"/>
              <a:t>than</a:t>
            </a:r>
            <a:r>
              <a:rPr lang="es-MX" sz="2500" dirty="0" smtClean="0"/>
              <a:t> </a:t>
            </a:r>
            <a:r>
              <a:rPr lang="es-MX" sz="2500" dirty="0" err="1" smtClean="0"/>
              <a:t>the</a:t>
            </a:r>
            <a:r>
              <a:rPr lang="es-MX" sz="2500" dirty="0" smtClean="0"/>
              <a:t> prior at </a:t>
            </a:r>
            <a:r>
              <a:rPr lang="es-MX" sz="2500" dirty="0" err="1" smtClean="0"/>
              <a:t>this</a:t>
            </a:r>
            <a:r>
              <a:rPr lang="es-MX" sz="2500" dirty="0" smtClean="0"/>
              <a:t> </a:t>
            </a:r>
            <a:r>
              <a:rPr lang="es-MX" sz="2500" dirty="0" err="1" smtClean="0"/>
              <a:t>very</a:t>
            </a:r>
            <a:r>
              <a:rPr lang="es-MX" sz="2500" dirty="0" smtClean="0"/>
              <a:t> </a:t>
            </a:r>
            <a:r>
              <a:rPr lang="es-MX" sz="2500" dirty="0" err="1" smtClean="0"/>
              <a:t>same</a:t>
            </a:r>
            <a:r>
              <a:rPr lang="es-MX" sz="2500" dirty="0" smtClean="0"/>
              <a:t> </a:t>
            </a:r>
            <a:r>
              <a:rPr lang="es-MX" sz="2500" dirty="0" err="1" smtClean="0"/>
              <a:t>point</a:t>
            </a:r>
            <a:r>
              <a:rPr lang="es-MX" sz="2500" dirty="0" smtClean="0"/>
              <a:t>.</a:t>
            </a:r>
          </a:p>
          <a:p>
            <a:pPr marL="0" indent="0" algn="just">
              <a:buNone/>
            </a:pPr>
            <a:endParaRPr lang="es-MX" sz="2500" dirty="0" smtClean="0"/>
          </a:p>
          <a:p>
            <a:pPr marL="0" indent="0" algn="just">
              <a:buNone/>
            </a:pPr>
            <a:endParaRPr lang="es-MX" sz="2500" dirty="0" smtClean="0"/>
          </a:p>
          <a:p>
            <a:pPr marL="0" indent="0" algn="just">
              <a:buNone/>
            </a:pPr>
            <a:r>
              <a:rPr lang="es-MX" sz="2500" b="1" dirty="0" smtClean="0"/>
              <a:t>I </a:t>
            </a:r>
            <a:r>
              <a:rPr lang="es-MX" sz="2500" b="1" dirty="0" err="1" smtClean="0"/>
              <a:t>have</a:t>
            </a:r>
            <a:r>
              <a:rPr lang="es-MX" sz="2500" b="1" dirty="0" smtClean="0"/>
              <a:t> </a:t>
            </a:r>
            <a:r>
              <a:rPr lang="es-MX" sz="2500" b="1" dirty="0" err="1" smtClean="0"/>
              <a:t>doubts</a:t>
            </a:r>
            <a:r>
              <a:rPr lang="es-MX" sz="2500" b="1" dirty="0" smtClean="0"/>
              <a:t> </a:t>
            </a:r>
            <a:r>
              <a:rPr lang="es-MX" sz="2500" b="1" dirty="0" err="1" smtClean="0"/>
              <a:t>on</a:t>
            </a:r>
            <a:r>
              <a:rPr lang="es-MX" sz="2500" b="1" dirty="0" smtClean="0"/>
              <a:t> </a:t>
            </a:r>
            <a:r>
              <a:rPr lang="es-MX" sz="2500" b="1" dirty="0" err="1" smtClean="0"/>
              <a:t>whether</a:t>
            </a:r>
            <a:r>
              <a:rPr lang="es-MX" sz="2500" b="1" dirty="0" smtClean="0"/>
              <a:t> </a:t>
            </a:r>
            <a:r>
              <a:rPr lang="es-MX" sz="2500" b="1" dirty="0" err="1" smtClean="0"/>
              <a:t>or</a:t>
            </a:r>
            <a:r>
              <a:rPr lang="es-MX" sz="2500" b="1" dirty="0" smtClean="0"/>
              <a:t> </a:t>
            </a:r>
            <a:r>
              <a:rPr lang="es-MX" sz="2500" b="1" dirty="0" err="1" smtClean="0"/>
              <a:t>not</a:t>
            </a:r>
            <a:r>
              <a:rPr lang="es-MX" sz="2500" b="1" dirty="0" smtClean="0"/>
              <a:t> </a:t>
            </a:r>
            <a:r>
              <a:rPr lang="es-MX" sz="2500" b="1" dirty="0" err="1" smtClean="0"/>
              <a:t>this</a:t>
            </a:r>
            <a:r>
              <a:rPr lang="es-MX" sz="2500" b="1" dirty="0" smtClean="0"/>
              <a:t> </a:t>
            </a:r>
            <a:r>
              <a:rPr lang="es-MX" sz="2500" b="1" dirty="0" err="1" smtClean="0"/>
              <a:t>makes</a:t>
            </a:r>
            <a:r>
              <a:rPr lang="es-MX" sz="2500" b="1" dirty="0" smtClean="0"/>
              <a:t> </a:t>
            </a:r>
            <a:r>
              <a:rPr lang="es-MX" sz="2500" b="1" dirty="0" err="1" smtClean="0"/>
              <a:t>sense</a:t>
            </a:r>
            <a:r>
              <a:rPr lang="es-MX" sz="2500" b="1" dirty="0" smtClean="0"/>
              <a:t>, </a:t>
            </a:r>
            <a:r>
              <a:rPr lang="es-MX" sz="2500" b="1" dirty="0" err="1" smtClean="0"/>
              <a:t>please</a:t>
            </a:r>
            <a:r>
              <a:rPr lang="es-MX" sz="2500" b="1" dirty="0" smtClean="0"/>
              <a:t> </a:t>
            </a:r>
            <a:r>
              <a:rPr lang="es-MX" sz="2500" b="1" dirty="0" err="1" smtClean="0"/>
              <a:t>see</a:t>
            </a:r>
            <a:r>
              <a:rPr lang="es-MX" sz="2500" b="1" dirty="0" smtClean="0"/>
              <a:t> </a:t>
            </a:r>
            <a:r>
              <a:rPr lang="es-MX" sz="2500" b="1" dirty="0" err="1" smtClean="0"/>
              <a:t>the</a:t>
            </a:r>
            <a:r>
              <a:rPr lang="es-MX" sz="2500" b="1" dirty="0" smtClean="0"/>
              <a:t> </a:t>
            </a:r>
            <a:r>
              <a:rPr lang="es-MX" sz="2500" b="1" dirty="0" err="1" smtClean="0"/>
              <a:t>next</a:t>
            </a:r>
            <a:r>
              <a:rPr lang="es-MX" sz="2500" b="1" dirty="0" smtClean="0"/>
              <a:t> </a:t>
            </a:r>
            <a:r>
              <a:rPr lang="es-MX" sz="2500" b="1" dirty="0" err="1" smtClean="0"/>
              <a:t>slide</a:t>
            </a:r>
            <a:r>
              <a:rPr lang="es-MX" sz="2500" b="1" dirty="0" smtClean="0"/>
              <a:t> </a:t>
            </a:r>
            <a:r>
              <a:rPr lang="es-MX" sz="2500" b="1" dirty="0" err="1" smtClean="0"/>
              <a:t>for</a:t>
            </a:r>
            <a:r>
              <a:rPr lang="es-MX" sz="2500" b="1" dirty="0" smtClean="0"/>
              <a:t> </a:t>
            </a:r>
            <a:r>
              <a:rPr lang="es-MX" sz="2500" b="1" dirty="0" err="1" smtClean="0"/>
              <a:t>the</a:t>
            </a:r>
            <a:r>
              <a:rPr lang="es-MX" sz="2500" b="1" dirty="0" smtClean="0"/>
              <a:t> </a:t>
            </a:r>
            <a:r>
              <a:rPr lang="es-MX" sz="2500" b="1" dirty="0" err="1" smtClean="0"/>
              <a:t>details</a:t>
            </a:r>
            <a:r>
              <a:rPr lang="es-MX" sz="2500" b="1" dirty="0" smtClean="0"/>
              <a:t>…</a:t>
            </a:r>
            <a:endParaRPr lang="es-MX" sz="2500" b="1"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stretch>
            <a:fillRect/>
          </a:stretch>
        </p:blipFill>
        <p:spPr>
          <a:xfrm>
            <a:off x="4591547" y="380125"/>
            <a:ext cx="7532720" cy="5707407"/>
          </a:xfrm>
          <a:prstGeom prst="rect">
            <a:avLst/>
          </a:prstGeom>
        </p:spPr>
      </p:pic>
    </p:spTree>
    <p:extLst>
      <p:ext uri="{BB962C8B-B14F-4D97-AF65-F5344CB8AC3E}">
        <p14:creationId xmlns:p14="http://schemas.microsoft.com/office/powerpoint/2010/main" val="19387171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2</a:t>
            </a:r>
          </a:p>
        </p:txBody>
      </p:sp>
      <p:sp>
        <p:nvSpPr>
          <p:cNvPr id="3" name="Marcador de contenido 2"/>
          <p:cNvSpPr>
            <a:spLocks noGrp="1"/>
          </p:cNvSpPr>
          <p:nvPr>
            <p:ph idx="1"/>
          </p:nvPr>
        </p:nvSpPr>
        <p:spPr>
          <a:xfrm>
            <a:off x="67734" y="1302993"/>
            <a:ext cx="2768600" cy="4351338"/>
          </a:xfrm>
        </p:spPr>
        <p:txBody>
          <a:bodyPr>
            <a:normAutofit/>
          </a:bodyPr>
          <a:lstStyle/>
          <a:p>
            <a:pPr marL="0" indent="0" algn="just">
              <a:buNone/>
            </a:pPr>
            <a:r>
              <a:rPr lang="es-MX" sz="2500" dirty="0" err="1"/>
              <a:t>We</a:t>
            </a:r>
            <a:r>
              <a:rPr lang="es-MX" sz="2500" dirty="0"/>
              <a:t> can </a:t>
            </a:r>
            <a:r>
              <a:rPr lang="es-MX" sz="2500" dirty="0" err="1"/>
              <a:t>see</a:t>
            </a:r>
            <a:r>
              <a:rPr lang="es-MX" sz="2500" dirty="0"/>
              <a:t> </a:t>
            </a:r>
            <a:r>
              <a:rPr lang="es-MX" sz="2500" dirty="0" err="1"/>
              <a:t>that</a:t>
            </a:r>
            <a:r>
              <a:rPr lang="es-MX" sz="2500" dirty="0"/>
              <a:t> </a:t>
            </a:r>
            <a:r>
              <a:rPr lang="es-MX" sz="2500" dirty="0" err="1"/>
              <a:t>for</a:t>
            </a:r>
            <a:r>
              <a:rPr lang="es-MX" sz="2500" dirty="0"/>
              <a:t> </a:t>
            </a:r>
            <a:r>
              <a:rPr lang="es-MX" sz="2500" b="1" dirty="0" err="1"/>
              <a:t>Experiment</a:t>
            </a:r>
            <a:r>
              <a:rPr lang="es-MX" sz="2500" b="1" dirty="0"/>
              <a:t> No. 1</a:t>
            </a:r>
            <a:r>
              <a:rPr lang="es-MX" sz="2500" dirty="0"/>
              <a:t>, </a:t>
            </a:r>
            <a:r>
              <a:rPr lang="es-MX" sz="2500" dirty="0" err="1"/>
              <a:t>all</a:t>
            </a:r>
            <a:r>
              <a:rPr lang="es-MX" sz="2500" dirty="0"/>
              <a:t> </a:t>
            </a:r>
            <a:r>
              <a:rPr lang="es-MX" sz="2500" dirty="0" err="1"/>
              <a:t>participants</a:t>
            </a:r>
            <a:r>
              <a:rPr lang="es-MX" sz="2500" dirty="0"/>
              <a:t> </a:t>
            </a:r>
            <a:r>
              <a:rPr lang="es-MX" sz="2500" dirty="0" err="1"/>
              <a:t>had</a:t>
            </a:r>
            <a:r>
              <a:rPr lang="es-MX" sz="2500" dirty="0"/>
              <a:t> a </a:t>
            </a:r>
            <a:r>
              <a:rPr lang="es-MX" sz="2500" dirty="0" err="1"/>
              <a:t>greater</a:t>
            </a:r>
            <a:r>
              <a:rPr lang="es-MX" sz="2500" dirty="0"/>
              <a:t> posterior </a:t>
            </a:r>
            <a:r>
              <a:rPr lang="es-MX" sz="2500" dirty="0" err="1"/>
              <a:t>density</a:t>
            </a:r>
            <a:r>
              <a:rPr lang="es-MX" sz="2500" dirty="0"/>
              <a:t> at </a:t>
            </a:r>
            <a:r>
              <a:rPr lang="es-MX" sz="2500" dirty="0" err="1"/>
              <a:t>their</a:t>
            </a:r>
            <a:r>
              <a:rPr lang="es-MX" sz="2500" dirty="0"/>
              <a:t> mean </a:t>
            </a:r>
            <a:r>
              <a:rPr lang="es-MX" sz="2500" dirty="0" err="1"/>
              <a:t>value</a:t>
            </a:r>
            <a:r>
              <a:rPr lang="es-MX" sz="2500" dirty="0"/>
              <a:t> </a:t>
            </a:r>
            <a:r>
              <a:rPr lang="es-MX" sz="2500" dirty="0" err="1"/>
              <a:t>than</a:t>
            </a:r>
            <a:r>
              <a:rPr lang="es-MX" sz="2500" dirty="0"/>
              <a:t> </a:t>
            </a:r>
            <a:r>
              <a:rPr lang="es-MX" sz="2500" dirty="0" err="1"/>
              <a:t>the</a:t>
            </a:r>
            <a:r>
              <a:rPr lang="es-MX" sz="2500" dirty="0"/>
              <a:t> prior at </a:t>
            </a:r>
            <a:r>
              <a:rPr lang="es-MX" sz="2500" dirty="0" err="1"/>
              <a:t>this</a:t>
            </a:r>
            <a:r>
              <a:rPr lang="es-MX" sz="2500" dirty="0"/>
              <a:t> </a:t>
            </a:r>
            <a:r>
              <a:rPr lang="es-MX" sz="2500" dirty="0" err="1"/>
              <a:t>very</a:t>
            </a:r>
            <a:r>
              <a:rPr lang="es-MX" sz="2500" dirty="0"/>
              <a:t> </a:t>
            </a:r>
            <a:r>
              <a:rPr lang="es-MX" sz="2500" dirty="0" err="1"/>
              <a:t>same</a:t>
            </a:r>
            <a:r>
              <a:rPr lang="es-MX" sz="2500" dirty="0"/>
              <a:t> </a:t>
            </a:r>
            <a:r>
              <a:rPr lang="es-MX" sz="2500" dirty="0" err="1"/>
              <a:t>point</a:t>
            </a:r>
            <a:r>
              <a:rPr lang="es-MX" sz="2500" dirty="0"/>
              <a:t>.</a:t>
            </a:r>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stretch>
            <a:fillRect/>
          </a:stretch>
        </p:blipFill>
        <p:spPr>
          <a:xfrm>
            <a:off x="3143077" y="1782418"/>
            <a:ext cx="4629322" cy="3507554"/>
          </a:xfrm>
          <a:prstGeom prst="rect">
            <a:avLst/>
          </a:prstGeom>
        </p:spPr>
      </p:pic>
      <p:pic>
        <p:nvPicPr>
          <p:cNvPr id="10" name="Imagen 9"/>
          <p:cNvPicPr>
            <a:picLocks noChangeAspect="1"/>
          </p:cNvPicPr>
          <p:nvPr/>
        </p:nvPicPr>
        <p:blipFill>
          <a:blip r:embed="rId3"/>
          <a:stretch>
            <a:fillRect/>
          </a:stretch>
        </p:blipFill>
        <p:spPr>
          <a:xfrm>
            <a:off x="8414671" y="166950"/>
            <a:ext cx="3777329" cy="4463389"/>
          </a:xfrm>
          <a:prstGeom prst="rect">
            <a:avLst/>
          </a:prstGeom>
        </p:spPr>
      </p:pic>
      <p:sp>
        <p:nvSpPr>
          <p:cNvPr id="12" name="Rectángulo redondeado 11"/>
          <p:cNvSpPr/>
          <p:nvPr/>
        </p:nvSpPr>
        <p:spPr>
          <a:xfrm>
            <a:off x="2184400" y="5579877"/>
            <a:ext cx="10007600" cy="1149086"/>
          </a:xfrm>
          <a:prstGeom prst="roundRect">
            <a:avLst/>
          </a:prstGeom>
          <a:solidFill>
            <a:srgbClr val="C0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err="1" smtClean="0"/>
              <a:t>Does</a:t>
            </a:r>
            <a:r>
              <a:rPr lang="es-MX" sz="2500" dirty="0" smtClean="0"/>
              <a:t> </a:t>
            </a:r>
            <a:r>
              <a:rPr lang="es-MX" sz="2500" dirty="0" err="1" smtClean="0"/>
              <a:t>this</a:t>
            </a:r>
            <a:r>
              <a:rPr lang="es-MX" sz="2500" dirty="0" smtClean="0"/>
              <a:t> </a:t>
            </a:r>
            <a:r>
              <a:rPr lang="es-MX" sz="2500" dirty="0" err="1" smtClean="0"/>
              <a:t>comparison</a:t>
            </a:r>
            <a:r>
              <a:rPr lang="es-MX" sz="2500" dirty="0" smtClean="0"/>
              <a:t> </a:t>
            </a:r>
            <a:r>
              <a:rPr lang="es-MX" sz="2500" dirty="0" err="1" smtClean="0"/>
              <a:t>even</a:t>
            </a:r>
            <a:r>
              <a:rPr lang="es-MX" sz="2500" dirty="0" smtClean="0"/>
              <a:t> </a:t>
            </a:r>
            <a:r>
              <a:rPr lang="es-MX" sz="2500" dirty="0" err="1" smtClean="0"/>
              <a:t>make</a:t>
            </a:r>
            <a:r>
              <a:rPr lang="es-MX" sz="2500" dirty="0" smtClean="0"/>
              <a:t> </a:t>
            </a:r>
            <a:r>
              <a:rPr lang="es-MX" sz="2500" dirty="0" err="1" smtClean="0"/>
              <a:t>sense</a:t>
            </a:r>
            <a:r>
              <a:rPr lang="es-MX" sz="2500" dirty="0" smtClean="0"/>
              <a:t>?  I mean, </a:t>
            </a:r>
            <a:r>
              <a:rPr lang="es-MX" sz="2500" dirty="0" err="1" smtClean="0"/>
              <a:t>it’s</a:t>
            </a:r>
            <a:r>
              <a:rPr lang="es-MX" sz="2500" dirty="0" smtClean="0"/>
              <a:t> </a:t>
            </a:r>
            <a:r>
              <a:rPr lang="es-MX" sz="2500" dirty="0" err="1" smtClean="0"/>
              <a:t>pretty</a:t>
            </a:r>
            <a:r>
              <a:rPr lang="es-MX" sz="2500" dirty="0" smtClean="0"/>
              <a:t> </a:t>
            </a:r>
            <a:r>
              <a:rPr lang="es-MX" sz="2500" dirty="0" err="1" smtClean="0"/>
              <a:t>clear</a:t>
            </a:r>
            <a:r>
              <a:rPr lang="es-MX" sz="2500" dirty="0" smtClean="0"/>
              <a:t> </a:t>
            </a:r>
            <a:r>
              <a:rPr lang="es-MX" sz="2500" dirty="0" err="1" smtClean="0"/>
              <a:t>that</a:t>
            </a:r>
            <a:r>
              <a:rPr lang="es-MX" sz="2500" dirty="0" smtClean="0"/>
              <a:t> no </a:t>
            </a:r>
            <a:r>
              <a:rPr lang="es-MX" sz="2500" dirty="0" err="1" smtClean="0"/>
              <a:t>matter</a:t>
            </a:r>
            <a:r>
              <a:rPr lang="es-MX" sz="2500" dirty="0" smtClean="0"/>
              <a:t> </a:t>
            </a:r>
            <a:r>
              <a:rPr lang="es-MX" sz="2500" dirty="0" err="1" smtClean="0"/>
              <a:t>what</a:t>
            </a:r>
            <a:r>
              <a:rPr lang="es-MX" sz="2500" dirty="0" smtClean="0"/>
              <a:t> </a:t>
            </a:r>
            <a:r>
              <a:rPr lang="es-MX" sz="2500" dirty="0" err="1" smtClean="0"/>
              <a:t>the</a:t>
            </a:r>
            <a:r>
              <a:rPr lang="es-MX" sz="2500" dirty="0" smtClean="0"/>
              <a:t> posterior </a:t>
            </a:r>
            <a:r>
              <a:rPr lang="es-MX" sz="2500" dirty="0" err="1" smtClean="0"/>
              <a:t>distribution</a:t>
            </a:r>
            <a:r>
              <a:rPr lang="es-MX" sz="2500" dirty="0" smtClean="0"/>
              <a:t> looks </a:t>
            </a:r>
            <a:r>
              <a:rPr lang="es-MX" sz="2500" dirty="0" err="1" smtClean="0"/>
              <a:t>like</a:t>
            </a:r>
            <a:r>
              <a:rPr lang="es-MX" sz="2500" dirty="0" smtClean="0"/>
              <a:t>… </a:t>
            </a:r>
            <a:r>
              <a:rPr lang="es-MX" sz="2500" dirty="0" err="1" smtClean="0"/>
              <a:t>its</a:t>
            </a:r>
            <a:r>
              <a:rPr lang="es-MX" sz="2500" dirty="0" smtClean="0"/>
              <a:t> mean </a:t>
            </a:r>
            <a:r>
              <a:rPr lang="es-MX" sz="2500" dirty="0" err="1" smtClean="0"/>
              <a:t>is</a:t>
            </a:r>
            <a:r>
              <a:rPr lang="es-MX" sz="2500" dirty="0" smtClean="0"/>
              <a:t> </a:t>
            </a:r>
            <a:r>
              <a:rPr lang="es-MX" sz="2500" dirty="0" err="1" smtClean="0"/>
              <a:t>always</a:t>
            </a:r>
            <a:r>
              <a:rPr lang="es-MX" sz="2500" dirty="0" smtClean="0"/>
              <a:t> </a:t>
            </a:r>
            <a:r>
              <a:rPr lang="es-MX" sz="2500" dirty="0" err="1" smtClean="0"/>
              <a:t>going</a:t>
            </a:r>
            <a:r>
              <a:rPr lang="es-MX" sz="2500" dirty="0" smtClean="0"/>
              <a:t> </a:t>
            </a:r>
            <a:r>
              <a:rPr lang="es-MX" sz="2500" dirty="0" err="1" smtClean="0"/>
              <a:t>to</a:t>
            </a:r>
            <a:r>
              <a:rPr lang="es-MX" sz="2500" dirty="0" smtClean="0"/>
              <a:t> </a:t>
            </a:r>
            <a:r>
              <a:rPr lang="es-MX" sz="2500" dirty="0" err="1" smtClean="0"/>
              <a:t>have</a:t>
            </a:r>
            <a:r>
              <a:rPr lang="es-MX" sz="2500" dirty="0" smtClean="0"/>
              <a:t> a </a:t>
            </a:r>
            <a:r>
              <a:rPr lang="es-MX" sz="2500" dirty="0" err="1" smtClean="0"/>
              <a:t>greater</a:t>
            </a:r>
            <a:r>
              <a:rPr lang="es-MX" sz="2500" dirty="0" smtClean="0"/>
              <a:t> </a:t>
            </a:r>
            <a:r>
              <a:rPr lang="es-MX" sz="2500" dirty="0" err="1" smtClean="0"/>
              <a:t>density</a:t>
            </a:r>
            <a:r>
              <a:rPr lang="es-MX" sz="2500" dirty="0" smtClean="0"/>
              <a:t> </a:t>
            </a:r>
            <a:r>
              <a:rPr lang="es-MX" sz="2500" dirty="0" err="1" smtClean="0"/>
              <a:t>than</a:t>
            </a:r>
            <a:r>
              <a:rPr lang="es-MX" sz="2500" dirty="0" smtClean="0"/>
              <a:t> </a:t>
            </a:r>
            <a:r>
              <a:rPr lang="es-MX" sz="2500" dirty="0" err="1" smtClean="0"/>
              <a:t>the</a:t>
            </a:r>
            <a:r>
              <a:rPr lang="es-MX" sz="2500" dirty="0" smtClean="0"/>
              <a:t> artificial prior</a:t>
            </a:r>
            <a:endParaRPr lang="es-MX" sz="2500" dirty="0"/>
          </a:p>
        </p:txBody>
      </p:sp>
      <p:sp>
        <p:nvSpPr>
          <p:cNvPr id="13" name="Flecha derecha 12"/>
          <p:cNvSpPr/>
          <p:nvPr/>
        </p:nvSpPr>
        <p:spPr>
          <a:xfrm rot="16759278">
            <a:off x="9016999" y="4816010"/>
            <a:ext cx="880534" cy="440267"/>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121738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2</a:t>
            </a:r>
          </a:p>
        </p:txBody>
      </p:sp>
      <p:sp>
        <p:nvSpPr>
          <p:cNvPr id="3" name="Marcador de contenido 2"/>
          <p:cNvSpPr>
            <a:spLocks noGrp="1"/>
          </p:cNvSpPr>
          <p:nvPr>
            <p:ph idx="1"/>
          </p:nvPr>
        </p:nvSpPr>
        <p:spPr>
          <a:xfrm>
            <a:off x="67733" y="1302993"/>
            <a:ext cx="4504267" cy="4351338"/>
          </a:xfrm>
        </p:spPr>
        <p:txBody>
          <a:bodyPr>
            <a:normAutofit/>
          </a:bodyPr>
          <a:lstStyle/>
          <a:p>
            <a:pPr marL="0" indent="0" algn="just">
              <a:buNone/>
            </a:pPr>
            <a:r>
              <a:rPr lang="es-MX" sz="2500" dirty="0" err="1" smtClean="0"/>
              <a:t>Same</a:t>
            </a:r>
            <a:r>
              <a:rPr lang="es-MX" sz="2500" dirty="0" smtClean="0"/>
              <a:t> </a:t>
            </a:r>
            <a:r>
              <a:rPr lang="es-MX" sz="2500" dirty="0" err="1" smtClean="0"/>
              <a:t>thing</a:t>
            </a:r>
            <a:r>
              <a:rPr lang="es-MX" sz="2500" dirty="0" smtClean="0"/>
              <a:t> </a:t>
            </a:r>
            <a:r>
              <a:rPr lang="es-MX" sz="2500" dirty="0" err="1" smtClean="0"/>
              <a:t>happens</a:t>
            </a:r>
            <a:r>
              <a:rPr lang="es-MX" sz="2500" dirty="0" smtClean="0"/>
              <a:t> </a:t>
            </a:r>
            <a:r>
              <a:rPr lang="es-MX" sz="2500" dirty="0" err="1" smtClean="0"/>
              <a:t>for</a:t>
            </a:r>
            <a:r>
              <a:rPr lang="es-MX" sz="2500" dirty="0" smtClean="0"/>
              <a:t> </a:t>
            </a:r>
            <a:r>
              <a:rPr lang="es-MX" sz="2500" dirty="0" err="1" smtClean="0"/>
              <a:t>the</a:t>
            </a:r>
            <a:r>
              <a:rPr lang="es-MX" sz="2500" dirty="0" smtClean="0"/>
              <a:t>  </a:t>
            </a:r>
            <a:r>
              <a:rPr lang="es-MX" sz="2500" b="1" dirty="0" err="1" smtClean="0"/>
              <a:t>differences</a:t>
            </a:r>
            <a:r>
              <a:rPr lang="es-MX" sz="2500" b="1" dirty="0" smtClean="0"/>
              <a:t> </a:t>
            </a:r>
            <a:r>
              <a:rPr lang="es-MX" sz="2500" b="1" dirty="0" err="1" smtClean="0"/>
              <a:t>between</a:t>
            </a:r>
            <a:r>
              <a:rPr lang="es-MX" sz="2500" b="1" dirty="0" smtClean="0"/>
              <a:t> </a:t>
            </a:r>
            <a:r>
              <a:rPr lang="es-MX" sz="2500" b="1" dirty="0" err="1" smtClean="0"/>
              <a:t>the</a:t>
            </a:r>
            <a:r>
              <a:rPr lang="es-MX" sz="2500" b="1" dirty="0" smtClean="0"/>
              <a:t> False </a:t>
            </a:r>
            <a:r>
              <a:rPr lang="es-MX" sz="2500" b="1" dirty="0" err="1" smtClean="0"/>
              <a:t>Alarm</a:t>
            </a:r>
            <a:r>
              <a:rPr lang="es-MX" sz="2500" b="1" dirty="0" smtClean="0"/>
              <a:t> </a:t>
            </a:r>
            <a:r>
              <a:rPr lang="es-MX" sz="2500" b="1" dirty="0" err="1" smtClean="0"/>
              <a:t>rates</a:t>
            </a:r>
            <a:r>
              <a:rPr lang="es-MX" sz="2500" b="1" dirty="0" smtClean="0"/>
              <a:t> </a:t>
            </a:r>
            <a:r>
              <a:rPr lang="es-MX" sz="2500" b="1" dirty="0" err="1" smtClean="0"/>
              <a:t>from</a:t>
            </a:r>
            <a:r>
              <a:rPr lang="es-MX" sz="2500" b="1" dirty="0" smtClean="0"/>
              <a:t> </a:t>
            </a:r>
            <a:r>
              <a:rPr lang="es-MX" sz="2500" b="1" dirty="0" err="1" smtClean="0"/>
              <a:t>each</a:t>
            </a:r>
            <a:r>
              <a:rPr lang="es-MX" sz="2500" b="1" dirty="0" smtClean="0"/>
              <a:t> </a:t>
            </a:r>
            <a:r>
              <a:rPr lang="es-MX" sz="2500" b="1" dirty="0" err="1" smtClean="0"/>
              <a:t>class</a:t>
            </a:r>
            <a:r>
              <a:rPr lang="es-MX" sz="2500" b="1" dirty="0" smtClean="0"/>
              <a:t> of </a:t>
            </a:r>
            <a:r>
              <a:rPr lang="es-MX" sz="2500" b="1" dirty="0" err="1" smtClean="0"/>
              <a:t>stimuli</a:t>
            </a:r>
            <a:r>
              <a:rPr lang="es-MX" sz="2500" b="1" dirty="0" smtClean="0"/>
              <a:t> </a:t>
            </a:r>
            <a:r>
              <a:rPr lang="es-MX" sz="2500" dirty="0" smtClean="0"/>
              <a:t>and </a:t>
            </a:r>
            <a:r>
              <a:rPr lang="es-MX" sz="2500" dirty="0" err="1" smtClean="0"/>
              <a:t>its</a:t>
            </a:r>
            <a:r>
              <a:rPr lang="es-MX" sz="2500" dirty="0" smtClean="0"/>
              <a:t> </a:t>
            </a:r>
            <a:r>
              <a:rPr lang="es-MX" sz="2500" dirty="0" err="1" smtClean="0"/>
              <a:t>Bayes</a:t>
            </a:r>
            <a:r>
              <a:rPr lang="es-MX" sz="2500" dirty="0" smtClean="0"/>
              <a:t> Factor.</a:t>
            </a:r>
            <a:endParaRPr lang="es-MX" sz="2500"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redondeado 9"/>
          <p:cNvSpPr/>
          <p:nvPr/>
        </p:nvSpPr>
        <p:spPr>
          <a:xfrm>
            <a:off x="2184400" y="6324599"/>
            <a:ext cx="10007600" cy="404363"/>
          </a:xfrm>
          <a:prstGeom prst="roundRect">
            <a:avLst/>
          </a:prstGeom>
          <a:solidFill>
            <a:srgbClr val="C0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err="1" smtClean="0"/>
              <a:t>Same</a:t>
            </a:r>
            <a:r>
              <a:rPr lang="es-MX" sz="2500" dirty="0" smtClean="0"/>
              <a:t> </a:t>
            </a:r>
            <a:r>
              <a:rPr lang="es-MX" sz="2500" dirty="0" err="1" smtClean="0"/>
              <a:t>question</a:t>
            </a:r>
            <a:r>
              <a:rPr lang="es-MX" sz="2500" dirty="0" smtClean="0"/>
              <a:t> as </a:t>
            </a:r>
            <a:r>
              <a:rPr lang="es-MX" sz="2500" dirty="0" err="1" smtClean="0"/>
              <a:t>before</a:t>
            </a:r>
            <a:r>
              <a:rPr lang="es-MX" sz="2500" dirty="0" smtClean="0"/>
              <a:t>, of </a:t>
            </a:r>
            <a:r>
              <a:rPr lang="es-MX" sz="2500" dirty="0" err="1" smtClean="0"/>
              <a:t>course</a:t>
            </a:r>
            <a:r>
              <a:rPr lang="es-MX" sz="2500" dirty="0" smtClean="0"/>
              <a:t>…</a:t>
            </a:r>
            <a:endParaRPr lang="es-MX" sz="2500" dirty="0"/>
          </a:p>
        </p:txBody>
      </p:sp>
      <p:pic>
        <p:nvPicPr>
          <p:cNvPr id="11" name="Imagen 10"/>
          <p:cNvPicPr>
            <a:picLocks noChangeAspect="1"/>
          </p:cNvPicPr>
          <p:nvPr/>
        </p:nvPicPr>
        <p:blipFill>
          <a:blip r:embed="rId2"/>
          <a:stretch>
            <a:fillRect/>
          </a:stretch>
        </p:blipFill>
        <p:spPr>
          <a:xfrm>
            <a:off x="4572000" y="428895"/>
            <a:ext cx="7525541" cy="5752472"/>
          </a:xfrm>
          <a:prstGeom prst="rect">
            <a:avLst/>
          </a:prstGeom>
        </p:spPr>
      </p:pic>
    </p:spTree>
    <p:extLst>
      <p:ext uri="{BB962C8B-B14F-4D97-AF65-F5344CB8AC3E}">
        <p14:creationId xmlns:p14="http://schemas.microsoft.com/office/powerpoint/2010/main" val="28932566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6950"/>
            <a:ext cx="10515600" cy="1325563"/>
          </a:xfrm>
        </p:spPr>
        <p:txBody>
          <a:bodyPr/>
          <a:lstStyle/>
          <a:p>
            <a:r>
              <a:rPr lang="es-MX" dirty="0" err="1" smtClean="0"/>
              <a:t>Plot</a:t>
            </a:r>
            <a:r>
              <a:rPr lang="es-MX" dirty="0"/>
              <a:t> </a:t>
            </a:r>
            <a:r>
              <a:rPr lang="es-MX" dirty="0" smtClean="0"/>
              <a:t>1</a:t>
            </a:r>
            <a:endParaRPr lang="es-MX" dirty="0"/>
          </a:p>
        </p:txBody>
      </p:sp>
      <p:sp>
        <p:nvSpPr>
          <p:cNvPr id="3" name="Marcador de contenido 2"/>
          <p:cNvSpPr>
            <a:spLocks noGrp="1"/>
          </p:cNvSpPr>
          <p:nvPr>
            <p:ph idx="1"/>
          </p:nvPr>
        </p:nvSpPr>
        <p:spPr>
          <a:xfrm>
            <a:off x="67733" y="1302993"/>
            <a:ext cx="4910667" cy="4351338"/>
          </a:xfrm>
        </p:spPr>
        <p:txBody>
          <a:bodyPr/>
          <a:lstStyle/>
          <a:p>
            <a:pPr marL="0" indent="0">
              <a:buNone/>
            </a:pPr>
            <a:r>
              <a:rPr lang="es-MX" dirty="0" err="1" smtClean="0"/>
              <a:t>We</a:t>
            </a:r>
            <a:r>
              <a:rPr lang="es-MX" dirty="0" smtClean="0"/>
              <a:t> can </a:t>
            </a:r>
            <a:r>
              <a:rPr lang="es-MX" dirty="0" err="1" smtClean="0"/>
              <a:t>see</a:t>
            </a:r>
            <a:r>
              <a:rPr lang="es-MX" dirty="0" smtClean="0"/>
              <a:t> </a:t>
            </a:r>
            <a:r>
              <a:rPr lang="es-MX" dirty="0" err="1" smtClean="0"/>
              <a:t>that</a:t>
            </a:r>
            <a:r>
              <a:rPr lang="es-MX" dirty="0" smtClean="0"/>
              <a:t> </a:t>
            </a:r>
            <a:r>
              <a:rPr lang="es-MX" dirty="0" err="1" smtClean="0"/>
              <a:t>for</a:t>
            </a:r>
            <a:r>
              <a:rPr lang="es-MX" dirty="0" smtClean="0"/>
              <a:t> </a:t>
            </a:r>
            <a:r>
              <a:rPr lang="es-MX" b="1" dirty="0" err="1" smtClean="0"/>
              <a:t>Experiment</a:t>
            </a:r>
            <a:r>
              <a:rPr lang="es-MX" b="1" dirty="0" smtClean="0"/>
              <a:t> No. 2</a:t>
            </a:r>
            <a:r>
              <a:rPr lang="es-MX" dirty="0" smtClean="0"/>
              <a:t>, </a:t>
            </a:r>
            <a:r>
              <a:rPr lang="es-MX" dirty="0" err="1" smtClean="0"/>
              <a:t>there</a:t>
            </a:r>
            <a:r>
              <a:rPr lang="es-MX" dirty="0" smtClean="0"/>
              <a:t> are </a:t>
            </a:r>
            <a:r>
              <a:rPr lang="es-MX" b="1" dirty="0" smtClean="0"/>
              <a:t>4 </a:t>
            </a:r>
            <a:r>
              <a:rPr lang="es-MX" b="1" dirty="0" err="1" smtClean="0"/>
              <a:t>participants</a:t>
            </a:r>
            <a:r>
              <a:rPr lang="es-MX" dirty="0"/>
              <a:t> </a:t>
            </a:r>
            <a:r>
              <a:rPr lang="es-MX" dirty="0" err="1" smtClean="0"/>
              <a:t>who</a:t>
            </a:r>
            <a:r>
              <a:rPr lang="es-MX" dirty="0" smtClean="0"/>
              <a:t> show a </a:t>
            </a:r>
            <a:r>
              <a:rPr lang="es-MX" b="1" dirty="0" err="1" smtClean="0"/>
              <a:t>greater</a:t>
            </a:r>
            <a:r>
              <a:rPr lang="es-MX" b="1" dirty="0" smtClean="0"/>
              <a:t> posterior </a:t>
            </a:r>
            <a:r>
              <a:rPr lang="es-MX" b="1" dirty="0" err="1" smtClean="0"/>
              <a:t>density</a:t>
            </a:r>
            <a:r>
              <a:rPr lang="es-MX" b="1" dirty="0" smtClean="0"/>
              <a:t> at </a:t>
            </a:r>
            <a:r>
              <a:rPr lang="es-MX" b="1" dirty="0" err="1" smtClean="0"/>
              <a:t>the</a:t>
            </a:r>
            <a:r>
              <a:rPr lang="es-MX" b="1" dirty="0" smtClean="0"/>
              <a:t> </a:t>
            </a:r>
            <a:r>
              <a:rPr lang="es-MX" b="1" dirty="0" err="1" smtClean="0"/>
              <a:t>point</a:t>
            </a:r>
            <a:r>
              <a:rPr lang="es-MX" b="1" dirty="0" smtClean="0"/>
              <a:t> of “0 </a:t>
            </a:r>
            <a:r>
              <a:rPr lang="es-MX" b="1" dirty="0" err="1" smtClean="0"/>
              <a:t>differences</a:t>
            </a:r>
            <a:r>
              <a:rPr lang="es-MX" b="1" dirty="0" smtClean="0"/>
              <a:t>” </a:t>
            </a:r>
            <a:r>
              <a:rPr lang="es-MX" b="1" dirty="0" err="1" smtClean="0"/>
              <a:t>between</a:t>
            </a:r>
            <a:r>
              <a:rPr lang="es-MX" b="1" dirty="0" smtClean="0"/>
              <a:t> </a:t>
            </a:r>
            <a:r>
              <a:rPr lang="es-MX" b="1" dirty="0" err="1" smtClean="0"/>
              <a:t>the</a:t>
            </a:r>
            <a:r>
              <a:rPr lang="es-MX" b="1" dirty="0" smtClean="0"/>
              <a:t> Hit </a:t>
            </a:r>
            <a:r>
              <a:rPr lang="es-MX" b="1" dirty="0" err="1" smtClean="0"/>
              <a:t>rates</a:t>
            </a:r>
            <a:r>
              <a:rPr lang="es-MX" b="1" dirty="0" smtClean="0"/>
              <a:t> of </a:t>
            </a:r>
            <a:r>
              <a:rPr lang="es-MX" b="1" dirty="0" err="1" smtClean="0"/>
              <a:t>each</a:t>
            </a:r>
            <a:r>
              <a:rPr lang="es-MX" b="1" dirty="0" smtClean="0"/>
              <a:t> </a:t>
            </a:r>
            <a:r>
              <a:rPr lang="es-MX" b="1" dirty="0" err="1" smtClean="0"/>
              <a:t>class</a:t>
            </a:r>
            <a:r>
              <a:rPr lang="es-MX" b="1" dirty="0" smtClean="0"/>
              <a:t> of </a:t>
            </a:r>
            <a:r>
              <a:rPr lang="es-MX" b="1" dirty="0" err="1" smtClean="0"/>
              <a:t>stimuli</a:t>
            </a:r>
            <a:r>
              <a:rPr lang="es-MX" b="1" dirty="0" smtClean="0"/>
              <a:t>, </a:t>
            </a:r>
            <a:r>
              <a:rPr lang="es-MX" dirty="0" err="1" smtClean="0"/>
              <a:t>compared</a:t>
            </a:r>
            <a:r>
              <a:rPr lang="es-MX" dirty="0" smtClean="0"/>
              <a:t> </a:t>
            </a:r>
            <a:r>
              <a:rPr lang="es-MX" dirty="0" err="1" smtClean="0"/>
              <a:t>to</a:t>
            </a:r>
            <a:r>
              <a:rPr lang="es-MX" dirty="0" smtClean="0"/>
              <a:t> </a:t>
            </a:r>
            <a:r>
              <a:rPr lang="es-MX" dirty="0" err="1" smtClean="0"/>
              <a:t>the</a:t>
            </a:r>
            <a:r>
              <a:rPr lang="es-MX" dirty="0" smtClean="0"/>
              <a:t> artificial prior.</a:t>
            </a:r>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p:nvPicPr>
        <p:blipFill>
          <a:blip r:embed="rId2"/>
          <a:stretch>
            <a:fillRect/>
          </a:stretch>
        </p:blipFill>
        <p:spPr>
          <a:xfrm>
            <a:off x="5109334" y="829733"/>
            <a:ext cx="7082666" cy="5297859"/>
          </a:xfrm>
          <a:prstGeom prst="rect">
            <a:avLst/>
          </a:prstGeom>
        </p:spPr>
      </p:pic>
    </p:spTree>
    <p:extLst>
      <p:ext uri="{BB962C8B-B14F-4D97-AF65-F5344CB8AC3E}">
        <p14:creationId xmlns:p14="http://schemas.microsoft.com/office/powerpoint/2010/main" val="27989710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stretch>
            <a:fillRect/>
          </a:stretch>
        </p:blipFill>
        <p:spPr>
          <a:xfrm>
            <a:off x="5156200" y="815966"/>
            <a:ext cx="7035800" cy="5226067"/>
          </a:xfrm>
          <a:prstGeom prst="rect">
            <a:avLst/>
          </a:prstGeom>
        </p:spPr>
      </p:pic>
      <p:sp>
        <p:nvSpPr>
          <p:cNvPr id="11" name="Título 1"/>
          <p:cNvSpPr txBox="1">
            <a:spLocks/>
          </p:cNvSpPr>
          <p:nvPr/>
        </p:nvSpPr>
        <p:spPr>
          <a:xfrm>
            <a:off x="0" y="1669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mtClean="0"/>
              <a:t>Plot 1</a:t>
            </a:r>
            <a:endParaRPr lang="es-MX" dirty="0"/>
          </a:p>
        </p:txBody>
      </p:sp>
      <p:sp>
        <p:nvSpPr>
          <p:cNvPr id="12" name="Marcador de contenido 2"/>
          <p:cNvSpPr txBox="1">
            <a:spLocks/>
          </p:cNvSpPr>
          <p:nvPr/>
        </p:nvSpPr>
        <p:spPr>
          <a:xfrm>
            <a:off x="67733" y="1302993"/>
            <a:ext cx="49106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dirty="0" err="1" smtClean="0"/>
              <a:t>We</a:t>
            </a:r>
            <a:r>
              <a:rPr lang="es-MX" dirty="0" smtClean="0"/>
              <a:t> can </a:t>
            </a:r>
            <a:r>
              <a:rPr lang="es-MX" dirty="0" err="1" smtClean="0"/>
              <a:t>see</a:t>
            </a:r>
            <a:r>
              <a:rPr lang="es-MX" dirty="0" smtClean="0"/>
              <a:t> </a:t>
            </a:r>
            <a:r>
              <a:rPr lang="es-MX" dirty="0" err="1" smtClean="0"/>
              <a:t>that</a:t>
            </a:r>
            <a:r>
              <a:rPr lang="es-MX" dirty="0" smtClean="0"/>
              <a:t> </a:t>
            </a:r>
            <a:r>
              <a:rPr lang="es-MX" dirty="0" err="1" smtClean="0"/>
              <a:t>for</a:t>
            </a:r>
            <a:r>
              <a:rPr lang="es-MX" dirty="0" smtClean="0"/>
              <a:t> </a:t>
            </a:r>
            <a:r>
              <a:rPr lang="es-MX" b="1" dirty="0" err="1" smtClean="0"/>
              <a:t>Experiment</a:t>
            </a:r>
            <a:r>
              <a:rPr lang="es-MX" b="1" dirty="0" smtClean="0"/>
              <a:t> No. 2</a:t>
            </a:r>
            <a:r>
              <a:rPr lang="es-MX" dirty="0" smtClean="0"/>
              <a:t>, </a:t>
            </a:r>
            <a:r>
              <a:rPr lang="es-MX" dirty="0" err="1" smtClean="0"/>
              <a:t>there</a:t>
            </a:r>
            <a:r>
              <a:rPr lang="es-MX" dirty="0" smtClean="0"/>
              <a:t> are </a:t>
            </a:r>
            <a:r>
              <a:rPr lang="es-MX" b="1" dirty="0"/>
              <a:t>7</a:t>
            </a:r>
            <a:r>
              <a:rPr lang="es-MX" b="1" dirty="0" smtClean="0"/>
              <a:t> </a:t>
            </a:r>
            <a:r>
              <a:rPr lang="es-MX" b="1" dirty="0" err="1" smtClean="0"/>
              <a:t>participants</a:t>
            </a:r>
            <a:r>
              <a:rPr lang="es-MX" dirty="0" smtClean="0"/>
              <a:t> </a:t>
            </a:r>
            <a:r>
              <a:rPr lang="es-MX" dirty="0" err="1" smtClean="0"/>
              <a:t>who</a:t>
            </a:r>
            <a:r>
              <a:rPr lang="es-MX" dirty="0" smtClean="0"/>
              <a:t> show a </a:t>
            </a:r>
            <a:r>
              <a:rPr lang="es-MX" b="1" dirty="0" err="1" smtClean="0"/>
              <a:t>greater</a:t>
            </a:r>
            <a:r>
              <a:rPr lang="es-MX" b="1" dirty="0" smtClean="0"/>
              <a:t> posterior </a:t>
            </a:r>
            <a:r>
              <a:rPr lang="es-MX" b="1" dirty="0" err="1" smtClean="0"/>
              <a:t>density</a:t>
            </a:r>
            <a:r>
              <a:rPr lang="es-MX" b="1" dirty="0" smtClean="0"/>
              <a:t> at </a:t>
            </a:r>
            <a:r>
              <a:rPr lang="es-MX" b="1" dirty="0" err="1" smtClean="0"/>
              <a:t>the</a:t>
            </a:r>
            <a:r>
              <a:rPr lang="es-MX" b="1" dirty="0" smtClean="0"/>
              <a:t> </a:t>
            </a:r>
            <a:r>
              <a:rPr lang="es-MX" b="1" dirty="0" err="1" smtClean="0"/>
              <a:t>point</a:t>
            </a:r>
            <a:r>
              <a:rPr lang="es-MX" b="1" dirty="0" smtClean="0"/>
              <a:t> of “0 </a:t>
            </a:r>
            <a:r>
              <a:rPr lang="es-MX" b="1" dirty="0" err="1" smtClean="0"/>
              <a:t>differences</a:t>
            </a:r>
            <a:r>
              <a:rPr lang="es-MX" b="1" dirty="0" smtClean="0"/>
              <a:t>” </a:t>
            </a:r>
            <a:r>
              <a:rPr lang="es-MX" b="1" dirty="0" err="1" smtClean="0"/>
              <a:t>between</a:t>
            </a:r>
            <a:r>
              <a:rPr lang="es-MX" b="1" dirty="0" smtClean="0"/>
              <a:t> </a:t>
            </a:r>
            <a:r>
              <a:rPr lang="es-MX" b="1" dirty="0" err="1" smtClean="0"/>
              <a:t>the</a:t>
            </a:r>
            <a:r>
              <a:rPr lang="es-MX" b="1" dirty="0" smtClean="0"/>
              <a:t> False </a:t>
            </a:r>
            <a:r>
              <a:rPr lang="es-MX" b="1" dirty="0" err="1" smtClean="0"/>
              <a:t>Alarms</a:t>
            </a:r>
            <a:r>
              <a:rPr lang="es-MX" b="1" dirty="0" smtClean="0"/>
              <a:t> </a:t>
            </a:r>
            <a:r>
              <a:rPr lang="es-MX" b="1" dirty="0" err="1" smtClean="0"/>
              <a:t>rates</a:t>
            </a:r>
            <a:r>
              <a:rPr lang="es-MX" b="1" dirty="0" smtClean="0"/>
              <a:t> of </a:t>
            </a:r>
            <a:r>
              <a:rPr lang="es-MX" b="1" dirty="0" err="1" smtClean="0"/>
              <a:t>each</a:t>
            </a:r>
            <a:r>
              <a:rPr lang="es-MX" b="1" dirty="0" smtClean="0"/>
              <a:t> </a:t>
            </a:r>
            <a:r>
              <a:rPr lang="es-MX" b="1" dirty="0" err="1" smtClean="0"/>
              <a:t>class</a:t>
            </a:r>
            <a:r>
              <a:rPr lang="es-MX" b="1" dirty="0" smtClean="0"/>
              <a:t> of </a:t>
            </a:r>
            <a:r>
              <a:rPr lang="es-MX" b="1" dirty="0" err="1" smtClean="0"/>
              <a:t>stimuli</a:t>
            </a:r>
            <a:r>
              <a:rPr lang="es-MX" b="1" dirty="0" smtClean="0"/>
              <a:t>, </a:t>
            </a:r>
            <a:r>
              <a:rPr lang="es-MX" dirty="0" err="1" smtClean="0"/>
              <a:t>compared</a:t>
            </a:r>
            <a:r>
              <a:rPr lang="es-MX" dirty="0" smtClean="0"/>
              <a:t> </a:t>
            </a:r>
            <a:r>
              <a:rPr lang="es-MX" dirty="0" err="1" smtClean="0"/>
              <a:t>to</a:t>
            </a:r>
            <a:r>
              <a:rPr lang="es-MX" dirty="0" smtClean="0"/>
              <a:t> </a:t>
            </a:r>
            <a:r>
              <a:rPr lang="es-MX" dirty="0" err="1" smtClean="0"/>
              <a:t>the</a:t>
            </a:r>
            <a:r>
              <a:rPr lang="es-MX" dirty="0" smtClean="0"/>
              <a:t> artificial prior.</a:t>
            </a:r>
            <a:endParaRPr lang="es-MX" dirty="0"/>
          </a:p>
        </p:txBody>
      </p:sp>
    </p:spTree>
    <p:extLst>
      <p:ext uri="{BB962C8B-B14F-4D97-AF65-F5344CB8AC3E}">
        <p14:creationId xmlns:p14="http://schemas.microsoft.com/office/powerpoint/2010/main" val="24400321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267" y="383612"/>
            <a:ext cx="10515600" cy="1325563"/>
          </a:xfrm>
        </p:spPr>
        <p:txBody>
          <a:bodyPr/>
          <a:lstStyle/>
          <a:p>
            <a:r>
              <a:rPr lang="es-MX" dirty="0" err="1" smtClean="0"/>
              <a:t>Plot</a:t>
            </a:r>
            <a:r>
              <a:rPr lang="es-MX" dirty="0" smtClean="0"/>
              <a:t> 2</a:t>
            </a:r>
            <a:endParaRPr lang="es-MX" dirty="0"/>
          </a:p>
        </p:txBody>
      </p:sp>
      <p:sp>
        <p:nvSpPr>
          <p:cNvPr id="3" name="Marcador de contenido 2"/>
          <p:cNvSpPr>
            <a:spLocks noGrp="1"/>
          </p:cNvSpPr>
          <p:nvPr>
            <p:ph idx="1"/>
          </p:nvPr>
        </p:nvSpPr>
        <p:spPr>
          <a:xfrm>
            <a:off x="186267" y="1834092"/>
            <a:ext cx="4699000" cy="4351338"/>
          </a:xfrm>
        </p:spPr>
        <p:txBody>
          <a:bodyPr/>
          <a:lstStyle/>
          <a:p>
            <a:pPr marL="0" indent="0">
              <a:buNone/>
            </a:pPr>
            <a:r>
              <a:rPr lang="es-MX" dirty="0" smtClean="0"/>
              <a:t>Once </a:t>
            </a:r>
            <a:r>
              <a:rPr lang="es-MX" dirty="0" err="1" smtClean="0"/>
              <a:t>again</a:t>
            </a:r>
            <a:r>
              <a:rPr lang="es-MX" dirty="0" smtClean="0"/>
              <a:t>, </a:t>
            </a:r>
            <a:r>
              <a:rPr lang="es-MX" dirty="0" err="1" smtClean="0"/>
              <a:t>for</a:t>
            </a:r>
            <a:r>
              <a:rPr lang="es-MX" dirty="0" smtClean="0"/>
              <a:t> </a:t>
            </a:r>
            <a:r>
              <a:rPr lang="es-MX" dirty="0" err="1" smtClean="0"/>
              <a:t>the</a:t>
            </a:r>
            <a:r>
              <a:rPr lang="es-MX" dirty="0" smtClean="0"/>
              <a:t> </a:t>
            </a:r>
            <a:r>
              <a:rPr lang="es-MX" b="1" dirty="0" err="1" smtClean="0"/>
              <a:t>differences</a:t>
            </a:r>
            <a:r>
              <a:rPr lang="es-MX" b="1" dirty="0" smtClean="0"/>
              <a:t> </a:t>
            </a:r>
            <a:r>
              <a:rPr lang="es-MX" b="1" dirty="0" err="1" smtClean="0"/>
              <a:t>between</a:t>
            </a:r>
            <a:r>
              <a:rPr lang="es-MX" b="1" dirty="0" smtClean="0"/>
              <a:t> </a:t>
            </a:r>
            <a:r>
              <a:rPr lang="es-MX" b="1" dirty="0" err="1" smtClean="0"/>
              <a:t>the</a:t>
            </a:r>
            <a:r>
              <a:rPr lang="es-MX" b="1" dirty="0" smtClean="0"/>
              <a:t> Hit </a:t>
            </a:r>
            <a:r>
              <a:rPr lang="es-MX" b="1" dirty="0" err="1" smtClean="0"/>
              <a:t>rates</a:t>
            </a:r>
            <a:r>
              <a:rPr lang="es-MX" b="1" dirty="0" smtClean="0"/>
              <a:t> at </a:t>
            </a:r>
            <a:r>
              <a:rPr lang="es-MX" b="1" dirty="0" err="1" smtClean="0"/>
              <a:t>Experiment</a:t>
            </a:r>
            <a:r>
              <a:rPr lang="es-MX" b="1" dirty="0" smtClean="0"/>
              <a:t> No. 2</a:t>
            </a:r>
            <a:r>
              <a:rPr lang="es-MX" dirty="0" smtClean="0"/>
              <a:t> </a:t>
            </a:r>
            <a:r>
              <a:rPr lang="es-MX" dirty="0" err="1" smtClean="0"/>
              <a:t>when</a:t>
            </a:r>
            <a:r>
              <a:rPr lang="es-MX" dirty="0"/>
              <a:t> </a:t>
            </a:r>
            <a:r>
              <a:rPr lang="es-MX" dirty="0" err="1" smtClean="0"/>
              <a:t>we</a:t>
            </a:r>
            <a:r>
              <a:rPr lang="es-MX" dirty="0" smtClean="0"/>
              <a:t> </a:t>
            </a:r>
            <a:r>
              <a:rPr lang="es-MX" dirty="0" err="1" smtClean="0"/>
              <a:t>measure</a:t>
            </a:r>
            <a:r>
              <a:rPr lang="es-MX" dirty="0" smtClean="0"/>
              <a:t> </a:t>
            </a:r>
            <a:r>
              <a:rPr lang="es-MX" dirty="0" err="1" smtClean="0"/>
              <a:t>the</a:t>
            </a:r>
            <a:r>
              <a:rPr lang="es-MX" dirty="0" smtClean="0"/>
              <a:t> </a:t>
            </a:r>
            <a:r>
              <a:rPr lang="es-MX" dirty="0" err="1" smtClean="0"/>
              <a:t>Bayes</a:t>
            </a:r>
            <a:r>
              <a:rPr lang="es-MX" dirty="0" smtClean="0"/>
              <a:t> Factor </a:t>
            </a:r>
            <a:r>
              <a:rPr lang="es-MX" dirty="0" err="1" smtClean="0"/>
              <a:t>between</a:t>
            </a:r>
            <a:r>
              <a:rPr lang="es-MX" dirty="0" smtClean="0"/>
              <a:t> </a:t>
            </a:r>
            <a:r>
              <a:rPr lang="es-MX" dirty="0" err="1" smtClean="0"/>
              <a:t>the</a:t>
            </a:r>
            <a:r>
              <a:rPr lang="es-MX" dirty="0" smtClean="0"/>
              <a:t> artificial prior and </a:t>
            </a:r>
            <a:r>
              <a:rPr lang="es-MX" dirty="0" err="1" smtClean="0"/>
              <a:t>the</a:t>
            </a:r>
            <a:r>
              <a:rPr lang="es-MX" dirty="0" smtClean="0"/>
              <a:t> posterior </a:t>
            </a:r>
            <a:r>
              <a:rPr lang="es-MX" dirty="0" err="1" smtClean="0"/>
              <a:t>distributions</a:t>
            </a:r>
            <a:r>
              <a:rPr lang="es-MX" dirty="0"/>
              <a:t> </a:t>
            </a:r>
            <a:r>
              <a:rPr lang="es-MX" dirty="0" smtClean="0"/>
              <a:t>at </a:t>
            </a:r>
            <a:r>
              <a:rPr lang="es-MX" dirty="0" err="1" smtClean="0"/>
              <a:t>the</a:t>
            </a:r>
            <a:r>
              <a:rPr lang="es-MX" dirty="0" smtClean="0"/>
              <a:t> mean </a:t>
            </a:r>
            <a:r>
              <a:rPr lang="es-MX" dirty="0" err="1" smtClean="0"/>
              <a:t>value</a:t>
            </a:r>
            <a:r>
              <a:rPr lang="es-MX" dirty="0" smtClean="0"/>
              <a:t> of </a:t>
            </a:r>
            <a:r>
              <a:rPr lang="es-MX" dirty="0" err="1" smtClean="0"/>
              <a:t>the</a:t>
            </a:r>
            <a:r>
              <a:rPr lang="es-MX" dirty="0" smtClean="0"/>
              <a:t> posterior, </a:t>
            </a:r>
            <a:r>
              <a:rPr lang="es-MX" dirty="0" err="1" smtClean="0"/>
              <a:t>all</a:t>
            </a:r>
            <a:r>
              <a:rPr lang="es-MX" dirty="0" smtClean="0"/>
              <a:t> </a:t>
            </a:r>
            <a:r>
              <a:rPr lang="es-MX" dirty="0" err="1" smtClean="0"/>
              <a:t>participants</a:t>
            </a:r>
            <a:r>
              <a:rPr lang="es-MX" dirty="0" smtClean="0"/>
              <a:t> show a </a:t>
            </a:r>
            <a:r>
              <a:rPr lang="es-MX" dirty="0" err="1" smtClean="0"/>
              <a:t>greater</a:t>
            </a:r>
            <a:r>
              <a:rPr lang="es-MX" dirty="0" smtClean="0"/>
              <a:t> posterior </a:t>
            </a:r>
            <a:r>
              <a:rPr lang="es-MX" dirty="0" err="1" smtClean="0"/>
              <a:t>density</a:t>
            </a:r>
            <a:r>
              <a:rPr lang="es-MX" dirty="0" smtClean="0"/>
              <a:t> tan </a:t>
            </a:r>
            <a:r>
              <a:rPr lang="es-MX" dirty="0" err="1" smtClean="0"/>
              <a:t>the</a:t>
            </a:r>
            <a:r>
              <a:rPr lang="es-MX" dirty="0" smtClean="0"/>
              <a:t> prior. </a:t>
            </a:r>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2"/>
          <a:stretch>
            <a:fillRect/>
          </a:stretch>
        </p:blipFill>
        <p:spPr>
          <a:xfrm>
            <a:off x="5122333" y="797486"/>
            <a:ext cx="6937904" cy="5263027"/>
          </a:xfrm>
          <a:prstGeom prst="rect">
            <a:avLst/>
          </a:prstGeom>
        </p:spPr>
      </p:pic>
      <p:sp>
        <p:nvSpPr>
          <p:cNvPr id="11" name="Rectángulo redondeado 10"/>
          <p:cNvSpPr/>
          <p:nvPr/>
        </p:nvSpPr>
        <p:spPr>
          <a:xfrm>
            <a:off x="2184400" y="6333066"/>
            <a:ext cx="10007600" cy="404363"/>
          </a:xfrm>
          <a:prstGeom prst="roundRect">
            <a:avLst/>
          </a:prstGeom>
          <a:solidFill>
            <a:srgbClr val="C0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err="1" smtClean="0"/>
              <a:t>Same</a:t>
            </a:r>
            <a:r>
              <a:rPr lang="es-MX" sz="2500" dirty="0" smtClean="0"/>
              <a:t> </a:t>
            </a:r>
            <a:r>
              <a:rPr lang="es-MX" sz="2500" dirty="0" err="1" smtClean="0"/>
              <a:t>question</a:t>
            </a:r>
            <a:r>
              <a:rPr lang="es-MX" sz="2500" dirty="0" smtClean="0"/>
              <a:t> as </a:t>
            </a:r>
            <a:r>
              <a:rPr lang="es-MX" sz="2500" dirty="0" err="1" smtClean="0"/>
              <a:t>before</a:t>
            </a:r>
            <a:r>
              <a:rPr lang="es-MX" sz="2500" dirty="0" smtClean="0"/>
              <a:t>, of </a:t>
            </a:r>
            <a:r>
              <a:rPr lang="es-MX" sz="2500" dirty="0" err="1" smtClean="0"/>
              <a:t>course</a:t>
            </a:r>
            <a:r>
              <a:rPr lang="es-MX" sz="2500" dirty="0" smtClean="0"/>
              <a:t>…</a:t>
            </a:r>
            <a:endParaRPr lang="es-MX" sz="2500" dirty="0"/>
          </a:p>
        </p:txBody>
      </p:sp>
    </p:spTree>
    <p:extLst>
      <p:ext uri="{BB962C8B-B14F-4D97-AF65-F5344CB8AC3E}">
        <p14:creationId xmlns:p14="http://schemas.microsoft.com/office/powerpoint/2010/main" val="6359089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6" name="Rectángulo 5"/>
          <p:cNvSpPr/>
          <p:nvPr/>
        </p:nvSpPr>
        <p:spPr>
          <a:xfrm>
            <a:off x="0" y="0"/>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741796"/>
            <a:ext cx="12192000" cy="11620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a:stretch>
            <a:fillRect/>
          </a:stretch>
        </p:blipFill>
        <p:spPr>
          <a:xfrm>
            <a:off x="5291667" y="776205"/>
            <a:ext cx="6900333" cy="5305590"/>
          </a:xfrm>
          <a:prstGeom prst="rect">
            <a:avLst/>
          </a:prstGeom>
        </p:spPr>
      </p:pic>
      <p:sp>
        <p:nvSpPr>
          <p:cNvPr id="11" name="Título 1"/>
          <p:cNvSpPr txBox="1">
            <a:spLocks/>
          </p:cNvSpPr>
          <p:nvPr/>
        </p:nvSpPr>
        <p:spPr>
          <a:xfrm>
            <a:off x="186267" y="3836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mtClean="0"/>
              <a:t>Plot 2</a:t>
            </a:r>
            <a:endParaRPr lang="es-MX" dirty="0"/>
          </a:p>
        </p:txBody>
      </p:sp>
      <p:sp>
        <p:nvSpPr>
          <p:cNvPr id="12" name="Marcador de contenido 2"/>
          <p:cNvSpPr txBox="1">
            <a:spLocks/>
          </p:cNvSpPr>
          <p:nvPr/>
        </p:nvSpPr>
        <p:spPr>
          <a:xfrm>
            <a:off x="186267" y="1834092"/>
            <a:ext cx="4699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Once </a:t>
            </a:r>
            <a:r>
              <a:rPr lang="es-MX" dirty="0" err="1" smtClean="0"/>
              <a:t>again</a:t>
            </a:r>
            <a:r>
              <a:rPr lang="es-MX" dirty="0" smtClean="0"/>
              <a:t>, </a:t>
            </a:r>
            <a:r>
              <a:rPr lang="es-MX" dirty="0" err="1"/>
              <a:t>for</a:t>
            </a:r>
            <a:r>
              <a:rPr lang="es-MX" dirty="0"/>
              <a:t> </a:t>
            </a:r>
            <a:r>
              <a:rPr lang="es-MX" dirty="0" err="1"/>
              <a:t>the</a:t>
            </a:r>
            <a:r>
              <a:rPr lang="es-MX" dirty="0"/>
              <a:t> </a:t>
            </a:r>
            <a:r>
              <a:rPr lang="es-MX" b="1" dirty="0" err="1"/>
              <a:t>differences</a:t>
            </a:r>
            <a:r>
              <a:rPr lang="es-MX" b="1" dirty="0"/>
              <a:t> </a:t>
            </a:r>
            <a:r>
              <a:rPr lang="es-MX" b="1" dirty="0" err="1"/>
              <a:t>between</a:t>
            </a:r>
            <a:r>
              <a:rPr lang="es-MX" b="1" dirty="0"/>
              <a:t> </a:t>
            </a:r>
            <a:r>
              <a:rPr lang="es-MX" b="1" dirty="0" err="1"/>
              <a:t>the</a:t>
            </a:r>
            <a:r>
              <a:rPr lang="es-MX" b="1" dirty="0"/>
              <a:t> </a:t>
            </a:r>
            <a:r>
              <a:rPr lang="es-MX" b="1" dirty="0" smtClean="0"/>
              <a:t>False </a:t>
            </a:r>
            <a:r>
              <a:rPr lang="es-MX" b="1" dirty="0" err="1" smtClean="0"/>
              <a:t>Alarms</a:t>
            </a:r>
            <a:r>
              <a:rPr lang="es-MX" b="1" dirty="0" smtClean="0"/>
              <a:t> </a:t>
            </a:r>
            <a:r>
              <a:rPr lang="es-MX" b="1" dirty="0" err="1"/>
              <a:t>rates</a:t>
            </a:r>
            <a:r>
              <a:rPr lang="es-MX" b="1" dirty="0"/>
              <a:t> at </a:t>
            </a:r>
            <a:r>
              <a:rPr lang="es-MX" b="1" dirty="0" err="1"/>
              <a:t>Experiment</a:t>
            </a:r>
            <a:r>
              <a:rPr lang="es-MX" b="1" dirty="0"/>
              <a:t> No. 2</a:t>
            </a:r>
            <a:r>
              <a:rPr lang="es-MX" dirty="0"/>
              <a:t> </a:t>
            </a:r>
            <a:r>
              <a:rPr lang="es-MX" dirty="0" err="1" smtClean="0"/>
              <a:t>when</a:t>
            </a:r>
            <a:r>
              <a:rPr lang="es-MX" dirty="0" smtClean="0"/>
              <a:t> </a:t>
            </a:r>
            <a:r>
              <a:rPr lang="es-MX" dirty="0" err="1" smtClean="0"/>
              <a:t>we</a:t>
            </a:r>
            <a:r>
              <a:rPr lang="es-MX" dirty="0" smtClean="0"/>
              <a:t> </a:t>
            </a:r>
            <a:r>
              <a:rPr lang="es-MX" dirty="0" err="1" smtClean="0"/>
              <a:t>measure</a:t>
            </a:r>
            <a:r>
              <a:rPr lang="es-MX" dirty="0" smtClean="0"/>
              <a:t> </a:t>
            </a:r>
            <a:r>
              <a:rPr lang="es-MX" dirty="0" err="1" smtClean="0"/>
              <a:t>the</a:t>
            </a:r>
            <a:r>
              <a:rPr lang="es-MX" dirty="0" smtClean="0"/>
              <a:t> </a:t>
            </a:r>
            <a:r>
              <a:rPr lang="es-MX" dirty="0" err="1" smtClean="0"/>
              <a:t>Bayes</a:t>
            </a:r>
            <a:r>
              <a:rPr lang="es-MX" dirty="0" smtClean="0"/>
              <a:t> Factor </a:t>
            </a:r>
            <a:r>
              <a:rPr lang="es-MX" dirty="0" err="1" smtClean="0"/>
              <a:t>between</a:t>
            </a:r>
            <a:r>
              <a:rPr lang="es-MX" dirty="0" smtClean="0"/>
              <a:t> </a:t>
            </a:r>
            <a:r>
              <a:rPr lang="es-MX" dirty="0" err="1" smtClean="0"/>
              <a:t>the</a:t>
            </a:r>
            <a:r>
              <a:rPr lang="es-MX" dirty="0" smtClean="0"/>
              <a:t> artificial prior and </a:t>
            </a:r>
            <a:r>
              <a:rPr lang="es-MX" dirty="0" err="1" smtClean="0"/>
              <a:t>the</a:t>
            </a:r>
            <a:r>
              <a:rPr lang="es-MX" dirty="0" smtClean="0"/>
              <a:t> posterior </a:t>
            </a:r>
            <a:r>
              <a:rPr lang="es-MX" dirty="0" err="1" smtClean="0"/>
              <a:t>distributions</a:t>
            </a:r>
            <a:r>
              <a:rPr lang="es-MX" dirty="0" smtClean="0"/>
              <a:t> at </a:t>
            </a:r>
            <a:r>
              <a:rPr lang="es-MX" dirty="0" err="1" smtClean="0"/>
              <a:t>the</a:t>
            </a:r>
            <a:r>
              <a:rPr lang="es-MX" dirty="0" smtClean="0"/>
              <a:t> mean </a:t>
            </a:r>
            <a:r>
              <a:rPr lang="es-MX" dirty="0" err="1" smtClean="0"/>
              <a:t>value</a:t>
            </a:r>
            <a:r>
              <a:rPr lang="es-MX" dirty="0" smtClean="0"/>
              <a:t> of </a:t>
            </a:r>
            <a:r>
              <a:rPr lang="es-MX" dirty="0" err="1" smtClean="0"/>
              <a:t>the</a:t>
            </a:r>
            <a:r>
              <a:rPr lang="es-MX" dirty="0" smtClean="0"/>
              <a:t> posterior, </a:t>
            </a:r>
            <a:r>
              <a:rPr lang="es-MX" dirty="0" err="1" smtClean="0"/>
              <a:t>all</a:t>
            </a:r>
            <a:r>
              <a:rPr lang="es-MX" dirty="0" smtClean="0"/>
              <a:t> </a:t>
            </a:r>
            <a:r>
              <a:rPr lang="es-MX" dirty="0" err="1" smtClean="0"/>
              <a:t>participants</a:t>
            </a:r>
            <a:r>
              <a:rPr lang="es-MX" dirty="0" smtClean="0"/>
              <a:t> show a </a:t>
            </a:r>
            <a:r>
              <a:rPr lang="es-MX" dirty="0" err="1" smtClean="0"/>
              <a:t>greater</a:t>
            </a:r>
            <a:r>
              <a:rPr lang="es-MX" dirty="0" smtClean="0"/>
              <a:t> posterior </a:t>
            </a:r>
            <a:r>
              <a:rPr lang="es-MX" dirty="0" err="1" smtClean="0"/>
              <a:t>density</a:t>
            </a:r>
            <a:r>
              <a:rPr lang="es-MX" dirty="0" smtClean="0"/>
              <a:t> tan </a:t>
            </a:r>
            <a:r>
              <a:rPr lang="es-MX" dirty="0" err="1" smtClean="0"/>
              <a:t>the</a:t>
            </a:r>
            <a:r>
              <a:rPr lang="es-MX" dirty="0" smtClean="0"/>
              <a:t> prior.</a:t>
            </a:r>
            <a:endParaRPr lang="es-MX" dirty="0"/>
          </a:p>
        </p:txBody>
      </p:sp>
      <p:sp>
        <p:nvSpPr>
          <p:cNvPr id="13" name="Rectángulo redondeado 12"/>
          <p:cNvSpPr/>
          <p:nvPr/>
        </p:nvSpPr>
        <p:spPr>
          <a:xfrm>
            <a:off x="2184400" y="6324599"/>
            <a:ext cx="10007600" cy="404363"/>
          </a:xfrm>
          <a:prstGeom prst="roundRect">
            <a:avLst/>
          </a:prstGeom>
          <a:solidFill>
            <a:srgbClr val="C00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err="1" smtClean="0"/>
              <a:t>Same</a:t>
            </a:r>
            <a:r>
              <a:rPr lang="es-MX" sz="2500" dirty="0" smtClean="0"/>
              <a:t> </a:t>
            </a:r>
            <a:r>
              <a:rPr lang="es-MX" sz="2500" dirty="0" err="1" smtClean="0"/>
              <a:t>question</a:t>
            </a:r>
            <a:r>
              <a:rPr lang="es-MX" sz="2500" dirty="0" smtClean="0"/>
              <a:t> as </a:t>
            </a:r>
            <a:r>
              <a:rPr lang="es-MX" sz="2500" dirty="0" err="1" smtClean="0"/>
              <a:t>before</a:t>
            </a:r>
            <a:r>
              <a:rPr lang="es-MX" sz="2500" dirty="0" smtClean="0"/>
              <a:t>, of </a:t>
            </a:r>
            <a:r>
              <a:rPr lang="es-MX" sz="2500" dirty="0" err="1" smtClean="0"/>
              <a:t>course</a:t>
            </a:r>
            <a:r>
              <a:rPr lang="es-MX" sz="2500" dirty="0" smtClean="0"/>
              <a:t>…</a:t>
            </a:r>
            <a:endParaRPr lang="es-MX" sz="2500" dirty="0"/>
          </a:p>
        </p:txBody>
      </p:sp>
    </p:spTree>
    <p:extLst>
      <p:ext uri="{BB962C8B-B14F-4D97-AF65-F5344CB8AC3E}">
        <p14:creationId xmlns:p14="http://schemas.microsoft.com/office/powerpoint/2010/main" val="5080745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203199" y="254000"/>
            <a:ext cx="11692467" cy="6409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a:xfrm>
            <a:off x="601134" y="94191"/>
            <a:ext cx="10515600" cy="1325563"/>
          </a:xfrm>
          <a:solidFill>
            <a:schemeClr val="accent4">
              <a:lumMod val="60000"/>
              <a:lumOff val="40000"/>
            </a:schemeClr>
          </a:solidFill>
        </p:spPr>
        <p:txBody>
          <a:bodyPr/>
          <a:lstStyle/>
          <a:p>
            <a:r>
              <a:rPr lang="es-MX" b="1" dirty="0" err="1" smtClean="0"/>
              <a:t>Some</a:t>
            </a:r>
            <a:r>
              <a:rPr lang="es-MX" b="1" dirty="0" smtClean="0"/>
              <a:t> </a:t>
            </a:r>
            <a:r>
              <a:rPr lang="es-MX" b="1" dirty="0" err="1" smtClean="0"/>
              <a:t>sort</a:t>
            </a:r>
            <a:r>
              <a:rPr lang="es-MX" b="1" dirty="0" smtClean="0"/>
              <a:t> of </a:t>
            </a:r>
            <a:r>
              <a:rPr lang="en-US" b="1" dirty="0" smtClean="0"/>
              <a:t>conclusion</a:t>
            </a:r>
            <a:r>
              <a:rPr lang="es-MX" b="1" dirty="0" smtClean="0"/>
              <a:t> </a:t>
            </a:r>
            <a:r>
              <a:rPr lang="es-MX" b="1" dirty="0" err="1" smtClean="0"/>
              <a:t>from</a:t>
            </a:r>
            <a:r>
              <a:rPr lang="es-MX" b="1" dirty="0" smtClean="0"/>
              <a:t> </a:t>
            </a:r>
            <a:r>
              <a:rPr lang="es-MX" b="1" dirty="0" err="1" smtClean="0"/>
              <a:t>the</a:t>
            </a:r>
            <a:r>
              <a:rPr lang="es-MX" b="1" dirty="0" smtClean="0"/>
              <a:t> </a:t>
            </a:r>
            <a:r>
              <a:rPr lang="es-MX" b="1" dirty="0" err="1" smtClean="0"/>
              <a:t>past</a:t>
            </a:r>
            <a:r>
              <a:rPr lang="es-MX" b="1" dirty="0" smtClean="0"/>
              <a:t> </a:t>
            </a:r>
            <a:r>
              <a:rPr lang="es-MX" b="1" dirty="0" err="1" smtClean="0"/>
              <a:t>section</a:t>
            </a:r>
            <a:endParaRPr lang="es-MX" b="1" dirty="0"/>
          </a:p>
        </p:txBody>
      </p:sp>
      <p:sp>
        <p:nvSpPr>
          <p:cNvPr id="3" name="Marcador de contenido 2"/>
          <p:cNvSpPr>
            <a:spLocks noGrp="1"/>
          </p:cNvSpPr>
          <p:nvPr>
            <p:ph idx="1"/>
          </p:nvPr>
        </p:nvSpPr>
        <p:spPr>
          <a:xfrm>
            <a:off x="203199" y="1825625"/>
            <a:ext cx="11692467" cy="4351338"/>
          </a:xfrm>
        </p:spPr>
        <p:txBody>
          <a:bodyPr>
            <a:normAutofit/>
          </a:bodyPr>
          <a:lstStyle/>
          <a:p>
            <a:pPr marL="0" indent="0" algn="just">
              <a:buNone/>
            </a:pPr>
            <a:r>
              <a:rPr lang="es-MX" sz="2000" dirty="0" err="1" smtClean="0"/>
              <a:t>Many</a:t>
            </a:r>
            <a:r>
              <a:rPr lang="es-MX" sz="2000" dirty="0" smtClean="0"/>
              <a:t> of </a:t>
            </a:r>
            <a:r>
              <a:rPr lang="es-MX" sz="2000" dirty="0" err="1" smtClean="0"/>
              <a:t>the</a:t>
            </a:r>
            <a:r>
              <a:rPr lang="es-MX" sz="2000" dirty="0" smtClean="0"/>
              <a:t> </a:t>
            </a:r>
            <a:r>
              <a:rPr lang="es-MX" sz="2000" dirty="0" err="1" smtClean="0"/>
              <a:t>main</a:t>
            </a:r>
            <a:r>
              <a:rPr lang="es-MX" sz="2000" dirty="0" smtClean="0"/>
              <a:t> </a:t>
            </a:r>
            <a:r>
              <a:rPr lang="es-MX" sz="2000" dirty="0" err="1" smtClean="0"/>
              <a:t>findings</a:t>
            </a:r>
            <a:r>
              <a:rPr lang="es-MX" sz="2000" dirty="0" smtClean="0"/>
              <a:t>/</a:t>
            </a:r>
            <a:r>
              <a:rPr lang="es-MX" sz="2000" dirty="0" err="1" smtClean="0"/>
              <a:t>empirical</a:t>
            </a:r>
            <a:r>
              <a:rPr lang="es-MX" sz="2000" dirty="0"/>
              <a:t> </a:t>
            </a:r>
            <a:r>
              <a:rPr lang="es-MX" sz="2000" dirty="0" err="1" smtClean="0"/>
              <a:t>phenomena</a:t>
            </a:r>
            <a:r>
              <a:rPr lang="es-MX" sz="2000" dirty="0" smtClean="0"/>
              <a:t> </a:t>
            </a:r>
            <a:r>
              <a:rPr lang="es-MX" sz="2000" dirty="0" err="1" smtClean="0"/>
              <a:t>reported</a:t>
            </a:r>
            <a:r>
              <a:rPr lang="es-MX" sz="2000" dirty="0" smtClean="0"/>
              <a:t> </a:t>
            </a:r>
            <a:r>
              <a:rPr lang="es-MX" sz="2000" dirty="0" err="1" smtClean="0"/>
              <a:t>within</a:t>
            </a:r>
            <a:r>
              <a:rPr lang="es-MX" sz="2000" dirty="0" smtClean="0"/>
              <a:t> </a:t>
            </a:r>
            <a:r>
              <a:rPr lang="es-MX" sz="2000" dirty="0" err="1" smtClean="0"/>
              <a:t>Psychology</a:t>
            </a:r>
            <a:r>
              <a:rPr lang="es-MX" sz="2000" dirty="0" smtClean="0"/>
              <a:t> </a:t>
            </a:r>
            <a:r>
              <a:rPr lang="es-MX" sz="2000" dirty="0" err="1" smtClean="0"/>
              <a:t>tend</a:t>
            </a:r>
            <a:r>
              <a:rPr lang="es-MX" sz="2000" dirty="0" smtClean="0"/>
              <a:t> </a:t>
            </a:r>
            <a:r>
              <a:rPr lang="es-MX" sz="2000" dirty="0" err="1" smtClean="0"/>
              <a:t>to</a:t>
            </a:r>
            <a:r>
              <a:rPr lang="es-MX" sz="2000" dirty="0" smtClean="0"/>
              <a:t> do </a:t>
            </a:r>
            <a:r>
              <a:rPr lang="es-MX" sz="2000" dirty="0" err="1" smtClean="0"/>
              <a:t>it</a:t>
            </a:r>
            <a:r>
              <a:rPr lang="es-MX" sz="2000" dirty="0" smtClean="0"/>
              <a:t> in </a:t>
            </a:r>
            <a:r>
              <a:rPr lang="es-MX" sz="2000" dirty="0" err="1" smtClean="0"/>
              <a:t>terms</a:t>
            </a:r>
            <a:r>
              <a:rPr lang="es-MX" sz="2000" dirty="0" smtClean="0"/>
              <a:t> of </a:t>
            </a:r>
            <a:r>
              <a:rPr lang="es-MX" sz="2000" dirty="0" err="1" smtClean="0"/>
              <a:t>the</a:t>
            </a:r>
            <a:r>
              <a:rPr lang="es-MX" sz="2000" dirty="0" smtClean="0"/>
              <a:t> “mean performance” of </a:t>
            </a:r>
            <a:r>
              <a:rPr lang="es-MX" sz="2000" dirty="0" err="1" smtClean="0"/>
              <a:t>all</a:t>
            </a:r>
            <a:r>
              <a:rPr lang="es-MX" sz="2000" dirty="0" smtClean="0"/>
              <a:t> </a:t>
            </a:r>
            <a:r>
              <a:rPr lang="es-MX" sz="2000" dirty="0" err="1" smtClean="0"/>
              <a:t>participants</a:t>
            </a:r>
            <a:r>
              <a:rPr lang="es-MX" sz="2000" dirty="0" smtClean="0"/>
              <a:t>.</a:t>
            </a:r>
          </a:p>
          <a:p>
            <a:pPr marL="0" indent="0" algn="just">
              <a:buNone/>
            </a:pPr>
            <a:endParaRPr lang="es-MX" sz="2000" dirty="0" smtClean="0"/>
          </a:p>
          <a:p>
            <a:pPr marL="0" indent="0" algn="just">
              <a:buNone/>
            </a:pPr>
            <a:r>
              <a:rPr lang="es-MX" sz="2000" dirty="0" err="1" smtClean="0"/>
              <a:t>It</a:t>
            </a:r>
            <a:r>
              <a:rPr lang="es-MX" sz="2000" dirty="0" smtClean="0"/>
              <a:t> </a:t>
            </a:r>
            <a:r>
              <a:rPr lang="es-MX" sz="2000" dirty="0" err="1" smtClean="0"/>
              <a:t>is</a:t>
            </a:r>
            <a:r>
              <a:rPr lang="es-MX" sz="2000" dirty="0" smtClean="0"/>
              <a:t> </a:t>
            </a:r>
            <a:r>
              <a:rPr lang="es-MX" sz="2000" dirty="0" err="1" smtClean="0"/>
              <a:t>interesting</a:t>
            </a:r>
            <a:r>
              <a:rPr lang="es-MX" sz="2000" dirty="0" smtClean="0"/>
              <a:t> </a:t>
            </a:r>
            <a:r>
              <a:rPr lang="es-MX" sz="2000" dirty="0" err="1" smtClean="0"/>
              <a:t>to</a:t>
            </a:r>
            <a:r>
              <a:rPr lang="es-MX" sz="2000" dirty="0" smtClean="0"/>
              <a:t> note </a:t>
            </a:r>
            <a:r>
              <a:rPr lang="es-MX" sz="2000" dirty="0" err="1" smtClean="0"/>
              <a:t>that</a:t>
            </a:r>
            <a:r>
              <a:rPr lang="es-MX" sz="2000" dirty="0" smtClean="0"/>
              <a:t> </a:t>
            </a:r>
            <a:r>
              <a:rPr lang="es-MX" sz="2000" dirty="0" err="1" smtClean="0"/>
              <a:t>when</a:t>
            </a:r>
            <a:r>
              <a:rPr lang="es-MX" sz="2000" dirty="0" smtClean="0"/>
              <a:t> </a:t>
            </a:r>
            <a:r>
              <a:rPr lang="es-MX" sz="2000" dirty="0" err="1" smtClean="0"/>
              <a:t>we</a:t>
            </a:r>
            <a:r>
              <a:rPr lang="es-MX" sz="2000" dirty="0" smtClean="0"/>
              <a:t> </a:t>
            </a:r>
            <a:r>
              <a:rPr lang="es-MX" sz="2000" dirty="0" err="1" smtClean="0"/>
              <a:t>conducted</a:t>
            </a:r>
            <a:r>
              <a:rPr lang="es-MX" sz="2000" dirty="0" smtClean="0"/>
              <a:t> a </a:t>
            </a:r>
            <a:r>
              <a:rPr lang="es-MX" sz="2000" dirty="0" err="1" smtClean="0"/>
              <a:t>step-by-step</a:t>
            </a:r>
            <a:r>
              <a:rPr lang="es-MX" sz="2000" dirty="0" smtClean="0"/>
              <a:t> </a:t>
            </a:r>
            <a:r>
              <a:rPr lang="es-MX" sz="2000" dirty="0" err="1" smtClean="0"/>
              <a:t>replication</a:t>
            </a:r>
            <a:r>
              <a:rPr lang="es-MX" sz="2000" dirty="0" smtClean="0"/>
              <a:t> of </a:t>
            </a:r>
            <a:r>
              <a:rPr lang="es-MX" sz="2000" dirty="0" err="1" smtClean="0"/>
              <a:t>the</a:t>
            </a:r>
            <a:r>
              <a:rPr lang="es-MX" sz="2000" dirty="0" smtClean="0"/>
              <a:t> </a:t>
            </a:r>
            <a:r>
              <a:rPr lang="es-MX" sz="2000" dirty="0" err="1" smtClean="0"/>
              <a:t>statistical</a:t>
            </a:r>
            <a:r>
              <a:rPr lang="es-MX" sz="2000" dirty="0" smtClean="0"/>
              <a:t> </a:t>
            </a:r>
            <a:r>
              <a:rPr lang="es-MX" sz="2000" dirty="0" err="1" smtClean="0"/>
              <a:t>tests</a:t>
            </a:r>
            <a:r>
              <a:rPr lang="es-MX" sz="2000" dirty="0" smtClean="0"/>
              <a:t> </a:t>
            </a:r>
            <a:r>
              <a:rPr lang="es-MX" sz="2000" dirty="0" err="1" smtClean="0"/>
              <a:t>that</a:t>
            </a:r>
            <a:r>
              <a:rPr lang="es-MX" sz="2000" dirty="0" smtClean="0"/>
              <a:t> </a:t>
            </a:r>
            <a:r>
              <a:rPr lang="es-MX" sz="2000" dirty="0" err="1" smtClean="0"/>
              <a:t>had</a:t>
            </a:r>
            <a:r>
              <a:rPr lang="es-MX" sz="2000" dirty="0" smtClean="0"/>
              <a:t> </a:t>
            </a:r>
            <a:r>
              <a:rPr lang="es-MX" sz="2000" dirty="0" err="1" smtClean="0"/>
              <a:t>been</a:t>
            </a:r>
            <a:r>
              <a:rPr lang="es-MX" sz="2000" dirty="0" smtClean="0"/>
              <a:t> </a:t>
            </a:r>
            <a:r>
              <a:rPr lang="es-MX" sz="2000" dirty="0" err="1" smtClean="0"/>
              <a:t>reported</a:t>
            </a:r>
            <a:r>
              <a:rPr lang="es-MX" sz="2000" dirty="0" smtClean="0"/>
              <a:t> </a:t>
            </a:r>
            <a:r>
              <a:rPr lang="es-MX" sz="2000" dirty="0" err="1" smtClean="0"/>
              <a:t>within</a:t>
            </a:r>
            <a:r>
              <a:rPr lang="es-MX" sz="2000" dirty="0" smtClean="0"/>
              <a:t> </a:t>
            </a:r>
            <a:r>
              <a:rPr lang="es-MX" sz="2000" dirty="0" err="1" smtClean="0"/>
              <a:t>the</a:t>
            </a:r>
            <a:r>
              <a:rPr lang="es-MX" sz="2000" dirty="0" smtClean="0"/>
              <a:t> </a:t>
            </a:r>
            <a:r>
              <a:rPr lang="es-MX" sz="2000" dirty="0" err="1" smtClean="0"/>
              <a:t>Recognition</a:t>
            </a:r>
            <a:r>
              <a:rPr lang="es-MX" sz="2000" dirty="0" smtClean="0"/>
              <a:t> </a:t>
            </a:r>
            <a:r>
              <a:rPr lang="es-MX" sz="2000" dirty="0" err="1" smtClean="0"/>
              <a:t>Memory</a:t>
            </a:r>
            <a:r>
              <a:rPr lang="es-MX" sz="2000" dirty="0" smtClean="0"/>
              <a:t> </a:t>
            </a:r>
            <a:r>
              <a:rPr lang="es-MX" sz="2000" dirty="0" err="1" smtClean="0"/>
              <a:t>literature</a:t>
            </a:r>
            <a:r>
              <a:rPr lang="es-MX" sz="2000" dirty="0" smtClean="0"/>
              <a:t> </a:t>
            </a:r>
            <a:r>
              <a:rPr lang="es-MX" sz="2000" dirty="0" err="1" smtClean="0"/>
              <a:t>focused</a:t>
            </a:r>
            <a:r>
              <a:rPr lang="es-MX" sz="2000" dirty="0" smtClean="0"/>
              <a:t> </a:t>
            </a:r>
            <a:r>
              <a:rPr lang="es-MX" sz="2000" dirty="0" err="1" smtClean="0"/>
              <a:t>on</a:t>
            </a:r>
            <a:r>
              <a:rPr lang="es-MX" sz="2000" dirty="0" smtClean="0"/>
              <a:t> </a:t>
            </a:r>
            <a:r>
              <a:rPr lang="es-MX" sz="2000" dirty="0" err="1" smtClean="0"/>
              <a:t>studying</a:t>
            </a:r>
            <a:r>
              <a:rPr lang="es-MX" sz="2000" dirty="0" smtClean="0"/>
              <a:t> </a:t>
            </a:r>
            <a:r>
              <a:rPr lang="es-MX" sz="2000" dirty="0" err="1" smtClean="0"/>
              <a:t>the</a:t>
            </a:r>
            <a:r>
              <a:rPr lang="es-MX" sz="2000" dirty="0" smtClean="0"/>
              <a:t> </a:t>
            </a:r>
            <a:r>
              <a:rPr lang="es-MX" sz="2000" dirty="0" err="1" smtClean="0"/>
              <a:t>Mirror</a:t>
            </a:r>
            <a:r>
              <a:rPr lang="es-MX" sz="2000" dirty="0" smtClean="0"/>
              <a:t> </a:t>
            </a:r>
            <a:r>
              <a:rPr lang="es-MX" sz="2000" dirty="0" err="1" smtClean="0"/>
              <a:t>Effect</a:t>
            </a:r>
            <a:r>
              <a:rPr lang="es-MX" sz="2000" dirty="0" smtClean="0"/>
              <a:t> (t-test </a:t>
            </a:r>
            <a:r>
              <a:rPr lang="es-MX" sz="2000" dirty="0" err="1" smtClean="0"/>
              <a:t>with</a:t>
            </a:r>
            <a:r>
              <a:rPr lang="es-MX" sz="2000" dirty="0" smtClean="0"/>
              <a:t> </a:t>
            </a:r>
            <a:r>
              <a:rPr lang="es-MX" sz="2000" dirty="0" err="1" smtClean="0"/>
              <a:t>an</a:t>
            </a:r>
            <a:r>
              <a:rPr lang="es-MX" sz="2000" dirty="0" smtClean="0"/>
              <a:t> </a:t>
            </a:r>
            <a:r>
              <a:rPr lang="es-MX" sz="2000" dirty="0" err="1" smtClean="0"/>
              <a:t>arcsine</a:t>
            </a:r>
            <a:r>
              <a:rPr lang="es-MX" sz="2000" dirty="0" smtClean="0"/>
              <a:t> </a:t>
            </a:r>
            <a:r>
              <a:rPr lang="es-MX" sz="2000" dirty="0" err="1" smtClean="0"/>
              <a:t>comparison</a:t>
            </a:r>
            <a:r>
              <a:rPr lang="es-MX" sz="2000" dirty="0" smtClean="0"/>
              <a:t> of </a:t>
            </a:r>
            <a:r>
              <a:rPr lang="es-MX" sz="2000" dirty="0" err="1" smtClean="0"/>
              <a:t>the</a:t>
            </a:r>
            <a:r>
              <a:rPr lang="es-MX" sz="2000" dirty="0" smtClean="0"/>
              <a:t> response </a:t>
            </a:r>
            <a:r>
              <a:rPr lang="es-MX" sz="2000" dirty="0" err="1" smtClean="0"/>
              <a:t>rates</a:t>
            </a:r>
            <a:r>
              <a:rPr lang="es-MX" sz="2000" dirty="0" smtClean="0"/>
              <a:t>), </a:t>
            </a:r>
            <a:r>
              <a:rPr lang="es-MX" sz="2000" dirty="0" err="1" smtClean="0"/>
              <a:t>we</a:t>
            </a:r>
            <a:r>
              <a:rPr lang="es-MX" sz="2000" dirty="0" smtClean="0"/>
              <a:t> </a:t>
            </a:r>
            <a:r>
              <a:rPr lang="es-MX" sz="2000" dirty="0" err="1" smtClean="0"/>
              <a:t>also</a:t>
            </a:r>
            <a:r>
              <a:rPr lang="es-MX" sz="2000" dirty="0" smtClean="0"/>
              <a:t> </a:t>
            </a:r>
            <a:r>
              <a:rPr lang="es-MX" sz="2000" dirty="0" err="1" smtClean="0"/>
              <a:t>find</a:t>
            </a:r>
            <a:r>
              <a:rPr lang="es-MX" sz="2000" dirty="0" smtClean="0"/>
              <a:t> “</a:t>
            </a:r>
            <a:r>
              <a:rPr lang="es-MX" sz="2000" dirty="0" err="1" smtClean="0"/>
              <a:t>evidence</a:t>
            </a:r>
            <a:r>
              <a:rPr lang="es-MX" sz="2000" dirty="0" smtClean="0"/>
              <a:t> </a:t>
            </a:r>
            <a:r>
              <a:rPr lang="es-MX" sz="2000" dirty="0" err="1" smtClean="0"/>
              <a:t>for</a:t>
            </a:r>
            <a:r>
              <a:rPr lang="es-MX" sz="2000" dirty="0" smtClean="0"/>
              <a:t> </a:t>
            </a:r>
            <a:r>
              <a:rPr lang="es-MX" sz="2000" dirty="0" err="1" smtClean="0"/>
              <a:t>the</a:t>
            </a:r>
            <a:r>
              <a:rPr lang="es-MX" sz="2000" dirty="0" smtClean="0"/>
              <a:t> </a:t>
            </a:r>
            <a:r>
              <a:rPr lang="es-MX" sz="2000" dirty="0" err="1" smtClean="0"/>
              <a:t>Mirror</a:t>
            </a:r>
            <a:r>
              <a:rPr lang="es-MX" sz="2000" dirty="0" smtClean="0"/>
              <a:t> </a:t>
            </a:r>
            <a:r>
              <a:rPr lang="es-MX" sz="2000" dirty="0" err="1" smtClean="0"/>
              <a:t>Effect</a:t>
            </a:r>
            <a:r>
              <a:rPr lang="es-MX" sz="2000" dirty="0" smtClean="0"/>
              <a:t>” in </a:t>
            </a:r>
            <a:r>
              <a:rPr lang="es-MX" sz="2000" dirty="0" err="1" smtClean="0"/>
              <a:t>our</a:t>
            </a:r>
            <a:r>
              <a:rPr lang="es-MX" sz="2000" dirty="0" smtClean="0"/>
              <a:t> </a:t>
            </a:r>
            <a:r>
              <a:rPr lang="es-MX" sz="2000" b="1" dirty="0" err="1" smtClean="0"/>
              <a:t>merely</a:t>
            </a:r>
            <a:r>
              <a:rPr lang="es-MX" sz="2000" b="1" dirty="0" smtClean="0"/>
              <a:t> perceptual </a:t>
            </a:r>
            <a:r>
              <a:rPr lang="es-MX" sz="2000" dirty="0" err="1" smtClean="0"/>
              <a:t>task</a:t>
            </a:r>
            <a:r>
              <a:rPr lang="es-MX" sz="2000" dirty="0" smtClean="0"/>
              <a:t>, (</a:t>
            </a:r>
            <a:r>
              <a:rPr lang="es-MX" sz="2000" dirty="0" err="1" smtClean="0"/>
              <a:t>which</a:t>
            </a:r>
            <a:r>
              <a:rPr lang="es-MX" sz="2000" dirty="0" smtClean="0"/>
              <a:t> </a:t>
            </a:r>
            <a:r>
              <a:rPr lang="es-MX" sz="2000" dirty="0" err="1" smtClean="0"/>
              <a:t>was</a:t>
            </a:r>
            <a:r>
              <a:rPr lang="es-MX" sz="2000" dirty="0" smtClean="0"/>
              <a:t> </a:t>
            </a:r>
            <a:r>
              <a:rPr lang="es-MX" sz="2000" dirty="0" err="1" smtClean="0"/>
              <a:t>itself</a:t>
            </a:r>
            <a:r>
              <a:rPr lang="es-MX" sz="2000" dirty="0" smtClean="0"/>
              <a:t> a </a:t>
            </a:r>
            <a:r>
              <a:rPr lang="es-MX" sz="2000" dirty="0" err="1" smtClean="0"/>
              <a:t>very</a:t>
            </a:r>
            <a:r>
              <a:rPr lang="es-MX" sz="2000" dirty="0" smtClean="0"/>
              <a:t> </a:t>
            </a:r>
            <a:r>
              <a:rPr lang="es-MX" sz="2000" dirty="0" err="1" smtClean="0"/>
              <a:t>interesting</a:t>
            </a:r>
            <a:r>
              <a:rPr lang="es-MX" sz="2000" dirty="0" smtClean="0"/>
              <a:t> </a:t>
            </a:r>
            <a:r>
              <a:rPr lang="es-MX" sz="2000" dirty="0" err="1" smtClean="0"/>
              <a:t>finding</a:t>
            </a:r>
            <a:r>
              <a:rPr lang="es-MX" sz="2000" dirty="0" smtClean="0"/>
              <a:t> in </a:t>
            </a:r>
            <a:r>
              <a:rPr lang="es-MX" sz="2000" dirty="0" err="1" smtClean="0"/>
              <a:t>terms</a:t>
            </a:r>
            <a:r>
              <a:rPr lang="es-MX" sz="2000" dirty="0" smtClean="0"/>
              <a:t> of </a:t>
            </a:r>
            <a:r>
              <a:rPr lang="es-MX" sz="2000" dirty="0" err="1" smtClean="0"/>
              <a:t>what</a:t>
            </a:r>
            <a:r>
              <a:rPr lang="es-MX" sz="2000" dirty="0" smtClean="0"/>
              <a:t> </a:t>
            </a:r>
            <a:r>
              <a:rPr lang="es-MX" sz="2000" dirty="0" err="1" smtClean="0"/>
              <a:t>it</a:t>
            </a:r>
            <a:r>
              <a:rPr lang="es-MX" sz="2000" dirty="0" smtClean="0"/>
              <a:t> </a:t>
            </a:r>
            <a:r>
              <a:rPr lang="es-MX" sz="2000" dirty="0" err="1" smtClean="0"/>
              <a:t>suggest</a:t>
            </a:r>
            <a:r>
              <a:rPr lang="es-MX" sz="2000" dirty="0" smtClean="0"/>
              <a:t> </a:t>
            </a:r>
            <a:r>
              <a:rPr lang="es-MX" sz="2000" dirty="0" err="1" smtClean="0"/>
              <a:t>about</a:t>
            </a:r>
            <a:r>
              <a:rPr lang="es-MX" sz="2000" dirty="0" smtClean="0"/>
              <a:t> </a:t>
            </a:r>
            <a:r>
              <a:rPr lang="es-MX" sz="2000" dirty="0" err="1" smtClean="0"/>
              <a:t>the</a:t>
            </a:r>
            <a:r>
              <a:rPr lang="es-MX" sz="2000" dirty="0" smtClean="0"/>
              <a:t> </a:t>
            </a:r>
            <a:r>
              <a:rPr lang="es-MX" sz="2000" dirty="0" err="1" smtClean="0"/>
              <a:t>validity</a:t>
            </a:r>
            <a:r>
              <a:rPr lang="es-MX" sz="2000" dirty="0" smtClean="0"/>
              <a:t> of </a:t>
            </a:r>
            <a:r>
              <a:rPr lang="es-MX" sz="2000" dirty="0" err="1" smtClean="0"/>
              <a:t>the</a:t>
            </a:r>
            <a:r>
              <a:rPr lang="es-MX" sz="2000" dirty="0" smtClean="0"/>
              <a:t> </a:t>
            </a:r>
            <a:r>
              <a:rPr lang="es-MX" sz="2000" dirty="0" err="1" smtClean="0"/>
              <a:t>models</a:t>
            </a:r>
            <a:r>
              <a:rPr lang="es-MX" sz="2000" dirty="0" smtClean="0"/>
              <a:t> and </a:t>
            </a:r>
            <a:r>
              <a:rPr lang="es-MX" sz="2000" dirty="0" err="1" smtClean="0"/>
              <a:t>theories</a:t>
            </a:r>
            <a:r>
              <a:rPr lang="es-MX" sz="2000" dirty="0" smtClean="0"/>
              <a:t> </a:t>
            </a:r>
            <a:r>
              <a:rPr lang="es-MX" sz="2000" dirty="0" err="1" smtClean="0"/>
              <a:t>developed</a:t>
            </a:r>
            <a:r>
              <a:rPr lang="es-MX" sz="2000" dirty="0" smtClean="0"/>
              <a:t> </a:t>
            </a:r>
            <a:r>
              <a:rPr lang="es-MX" sz="2000" dirty="0" err="1" smtClean="0"/>
              <a:t>to</a:t>
            </a:r>
            <a:r>
              <a:rPr lang="es-MX" sz="2000" dirty="0" smtClean="0"/>
              <a:t> </a:t>
            </a:r>
            <a:r>
              <a:rPr lang="es-MX" sz="2000" dirty="0" err="1" smtClean="0"/>
              <a:t>account</a:t>
            </a:r>
            <a:r>
              <a:rPr lang="es-MX" sz="2000" dirty="0" smtClean="0"/>
              <a:t> </a:t>
            </a:r>
            <a:r>
              <a:rPr lang="es-MX" sz="2000" dirty="0" err="1" smtClean="0"/>
              <a:t>for</a:t>
            </a:r>
            <a:r>
              <a:rPr lang="es-MX" sz="2000" dirty="0" smtClean="0"/>
              <a:t> </a:t>
            </a:r>
            <a:r>
              <a:rPr lang="es-MX" sz="2000" dirty="0" err="1" smtClean="0"/>
              <a:t>the</a:t>
            </a:r>
            <a:r>
              <a:rPr lang="es-MX" sz="2000" dirty="0" smtClean="0"/>
              <a:t> </a:t>
            </a:r>
            <a:r>
              <a:rPr lang="es-MX" sz="2000" dirty="0" err="1" smtClean="0"/>
              <a:t>Mirror</a:t>
            </a:r>
            <a:r>
              <a:rPr lang="es-MX" sz="2000" dirty="0" smtClean="0"/>
              <a:t> </a:t>
            </a:r>
            <a:r>
              <a:rPr lang="es-MX" sz="2000" dirty="0" err="1" smtClean="0"/>
              <a:t>Effect</a:t>
            </a:r>
            <a:r>
              <a:rPr lang="es-MX" sz="2000" dirty="0" smtClean="0"/>
              <a:t> as a </a:t>
            </a:r>
            <a:r>
              <a:rPr lang="es-MX" sz="2000" dirty="0" err="1" smtClean="0"/>
              <a:t>Recognition</a:t>
            </a:r>
            <a:r>
              <a:rPr lang="es-MX" sz="2000" dirty="0" smtClean="0"/>
              <a:t> </a:t>
            </a:r>
            <a:r>
              <a:rPr lang="es-MX" sz="2000" dirty="0" err="1" smtClean="0"/>
              <a:t>Memory</a:t>
            </a:r>
            <a:r>
              <a:rPr lang="es-MX" sz="2000" dirty="0" smtClean="0"/>
              <a:t> </a:t>
            </a:r>
            <a:r>
              <a:rPr lang="es-MX" sz="2000" dirty="0" err="1" smtClean="0"/>
              <a:t>phenomenom</a:t>
            </a:r>
            <a:r>
              <a:rPr lang="es-MX" sz="2000" dirty="0" smtClean="0"/>
              <a:t>).</a:t>
            </a:r>
          </a:p>
          <a:p>
            <a:pPr marL="0" indent="0" algn="just">
              <a:buNone/>
            </a:pPr>
            <a:endParaRPr lang="es-MX" sz="2000" dirty="0"/>
          </a:p>
          <a:p>
            <a:pPr marL="0" indent="0" algn="just">
              <a:buNone/>
            </a:pPr>
            <a:r>
              <a:rPr lang="es-MX" sz="2000" dirty="0" err="1" smtClean="0"/>
              <a:t>However</a:t>
            </a:r>
            <a:r>
              <a:rPr lang="es-MX" sz="2000" dirty="0" smtClean="0"/>
              <a:t>, </a:t>
            </a:r>
            <a:r>
              <a:rPr lang="es-MX" sz="2000" dirty="0" err="1" smtClean="0"/>
              <a:t>the</a:t>
            </a:r>
            <a:r>
              <a:rPr lang="es-MX" sz="2000" dirty="0" smtClean="0"/>
              <a:t> </a:t>
            </a:r>
            <a:r>
              <a:rPr lang="es-MX" sz="2000" dirty="0" err="1" smtClean="0"/>
              <a:t>presented</a:t>
            </a:r>
            <a:r>
              <a:rPr lang="es-MX" sz="2000" dirty="0" smtClean="0"/>
              <a:t> </a:t>
            </a:r>
            <a:r>
              <a:rPr lang="es-MX" sz="2000" dirty="0" err="1" smtClean="0"/>
              <a:t>variation</a:t>
            </a:r>
            <a:r>
              <a:rPr lang="es-MX" sz="2000" dirty="0" smtClean="0"/>
              <a:t> of a </a:t>
            </a:r>
            <a:r>
              <a:rPr lang="es-MX" sz="2000" dirty="0" err="1" smtClean="0"/>
              <a:t>Bayesian</a:t>
            </a:r>
            <a:r>
              <a:rPr lang="es-MX" sz="2000" dirty="0" smtClean="0"/>
              <a:t> SDT </a:t>
            </a:r>
            <a:r>
              <a:rPr lang="es-MX" sz="2000" dirty="0" err="1" smtClean="0"/>
              <a:t>cognitive</a:t>
            </a:r>
            <a:r>
              <a:rPr lang="es-MX" sz="2000" dirty="0" smtClean="0"/>
              <a:t> </a:t>
            </a:r>
            <a:r>
              <a:rPr lang="es-MX" sz="2000" dirty="0" err="1" smtClean="0"/>
              <a:t>model</a:t>
            </a:r>
            <a:r>
              <a:rPr lang="es-MX" sz="2000" dirty="0" smtClean="0"/>
              <a:t> </a:t>
            </a:r>
            <a:r>
              <a:rPr lang="es-MX" sz="2000" dirty="0" err="1" smtClean="0"/>
              <a:t>seems</a:t>
            </a:r>
            <a:r>
              <a:rPr lang="es-MX" sz="2000" dirty="0" smtClean="0"/>
              <a:t> </a:t>
            </a:r>
            <a:r>
              <a:rPr lang="es-MX" sz="2000" dirty="0" err="1" smtClean="0"/>
              <a:t>to</a:t>
            </a:r>
            <a:r>
              <a:rPr lang="es-MX" sz="2000" dirty="0" smtClean="0"/>
              <a:t> be </a:t>
            </a:r>
            <a:r>
              <a:rPr lang="es-MX" sz="2000" dirty="0" err="1" smtClean="0"/>
              <a:t>suggesting</a:t>
            </a:r>
            <a:r>
              <a:rPr lang="es-MX" sz="2000" dirty="0" smtClean="0"/>
              <a:t> </a:t>
            </a:r>
            <a:r>
              <a:rPr lang="es-MX" sz="2000" dirty="0" err="1" smtClean="0"/>
              <a:t>that</a:t>
            </a:r>
            <a:r>
              <a:rPr lang="es-MX" sz="2000" dirty="0" smtClean="0"/>
              <a:t> </a:t>
            </a:r>
            <a:r>
              <a:rPr lang="es-MX" sz="2000" dirty="0" err="1" smtClean="0"/>
              <a:t>the</a:t>
            </a:r>
            <a:r>
              <a:rPr lang="es-MX" sz="2000" dirty="0" smtClean="0"/>
              <a:t> </a:t>
            </a:r>
            <a:r>
              <a:rPr lang="es-MX" sz="2000" dirty="0" err="1" smtClean="0"/>
              <a:t>Mirror</a:t>
            </a:r>
            <a:r>
              <a:rPr lang="es-MX" sz="2000" dirty="0" smtClean="0"/>
              <a:t> </a:t>
            </a:r>
            <a:r>
              <a:rPr lang="es-MX" sz="2000" dirty="0" err="1" smtClean="0"/>
              <a:t>Effect</a:t>
            </a:r>
            <a:r>
              <a:rPr lang="es-MX" sz="2000" dirty="0" smtClean="0"/>
              <a:t> </a:t>
            </a:r>
            <a:r>
              <a:rPr lang="es-MX" sz="2000" dirty="0" err="1" smtClean="0"/>
              <a:t>could</a:t>
            </a:r>
            <a:r>
              <a:rPr lang="es-MX" sz="2000" dirty="0" smtClean="0"/>
              <a:t> be a </a:t>
            </a:r>
            <a:r>
              <a:rPr lang="es-MX" sz="2000" dirty="0" err="1" smtClean="0"/>
              <a:t>phenomena</a:t>
            </a:r>
            <a:r>
              <a:rPr lang="es-MX" sz="2000" dirty="0" smtClean="0"/>
              <a:t> </a:t>
            </a:r>
            <a:r>
              <a:rPr lang="es-MX" sz="2000" dirty="0" err="1" smtClean="0"/>
              <a:t>that</a:t>
            </a:r>
            <a:r>
              <a:rPr lang="es-MX" sz="2000" dirty="0" smtClean="0"/>
              <a:t> </a:t>
            </a:r>
            <a:r>
              <a:rPr lang="es-MX" sz="2000" dirty="0" err="1" smtClean="0"/>
              <a:t>holds</a:t>
            </a:r>
            <a:r>
              <a:rPr lang="es-MX" sz="2000" dirty="0" smtClean="0"/>
              <a:t> </a:t>
            </a:r>
            <a:r>
              <a:rPr lang="es-MX" sz="2000" dirty="0" err="1" smtClean="0"/>
              <a:t>for</a:t>
            </a:r>
            <a:r>
              <a:rPr lang="es-MX" sz="2000" dirty="0" smtClean="0"/>
              <a:t> </a:t>
            </a:r>
            <a:r>
              <a:rPr lang="es-MX" sz="2000" dirty="0" err="1" smtClean="0"/>
              <a:t>the</a:t>
            </a:r>
            <a:r>
              <a:rPr lang="es-MX" sz="2000" dirty="0" smtClean="0"/>
              <a:t> “</a:t>
            </a:r>
            <a:r>
              <a:rPr lang="es-MX" sz="2000" dirty="0" err="1" smtClean="0"/>
              <a:t>whole</a:t>
            </a:r>
            <a:r>
              <a:rPr lang="es-MX" sz="2000" dirty="0" smtClean="0"/>
              <a:t> </a:t>
            </a:r>
            <a:r>
              <a:rPr lang="es-MX" sz="2000" dirty="0" err="1" smtClean="0"/>
              <a:t>group</a:t>
            </a:r>
            <a:r>
              <a:rPr lang="es-MX" sz="2000" dirty="0" smtClean="0"/>
              <a:t>” </a:t>
            </a:r>
            <a:r>
              <a:rPr lang="es-MX" sz="2000" dirty="0" err="1" smtClean="0"/>
              <a:t>analysis</a:t>
            </a:r>
            <a:r>
              <a:rPr lang="es-MX" sz="2000" dirty="0" smtClean="0"/>
              <a:t>, </a:t>
            </a:r>
            <a:r>
              <a:rPr lang="es-MX" sz="2000" dirty="0" err="1" smtClean="0"/>
              <a:t>but</a:t>
            </a:r>
            <a:r>
              <a:rPr lang="es-MX" sz="2000" dirty="0" smtClean="0"/>
              <a:t> </a:t>
            </a:r>
            <a:r>
              <a:rPr lang="es-MX" sz="2000" dirty="0" err="1" smtClean="0"/>
              <a:t>not</a:t>
            </a:r>
            <a:r>
              <a:rPr lang="es-MX" sz="2000" dirty="0" smtClean="0"/>
              <a:t> </a:t>
            </a:r>
            <a:r>
              <a:rPr lang="es-MX" sz="2000" dirty="0" err="1" smtClean="0"/>
              <a:t>the</a:t>
            </a:r>
            <a:r>
              <a:rPr lang="es-MX" sz="2000" dirty="0" smtClean="0"/>
              <a:t> individual </a:t>
            </a:r>
            <a:r>
              <a:rPr lang="es-MX" sz="2000" dirty="0" err="1" smtClean="0"/>
              <a:t>level</a:t>
            </a:r>
            <a:r>
              <a:rPr lang="es-MX" sz="2000" dirty="0" smtClean="0"/>
              <a:t>. </a:t>
            </a:r>
          </a:p>
          <a:p>
            <a:pPr marL="0" indent="0" algn="just">
              <a:buNone/>
            </a:pPr>
            <a:endParaRPr lang="es-MX" sz="2000" dirty="0"/>
          </a:p>
        </p:txBody>
      </p:sp>
    </p:spTree>
    <p:extLst>
      <p:ext uri="{BB962C8B-B14F-4D97-AF65-F5344CB8AC3E}">
        <p14:creationId xmlns:p14="http://schemas.microsoft.com/office/powerpoint/2010/main" val="26206607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3089</Words>
  <Application>Microsoft Office PowerPoint</Application>
  <PresentationFormat>Panorámica</PresentationFormat>
  <Paragraphs>441</Paragraphs>
  <Slides>107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107</vt:i4>
      </vt:variant>
    </vt:vector>
  </HeadingPairs>
  <TitlesOfParts>
    <vt:vector size="112" baseType="lpstr">
      <vt:lpstr>Arial</vt:lpstr>
      <vt:lpstr>Calibri</vt:lpstr>
      <vt:lpstr>Calibri Light</vt:lpstr>
      <vt:lpstr>Cambria Math</vt:lpstr>
      <vt:lpstr>Tema de Office</vt:lpstr>
      <vt:lpstr>Bayesian modeling of mean performance phenomena:  An application to Signal Detection Theory and the Mirror Effect.</vt:lpstr>
      <vt:lpstr>Introduction</vt:lpstr>
      <vt:lpstr>El mundo está cargado de ruido e incertidumbre….</vt:lpstr>
      <vt:lpstr>The world is full of noise and uncertainty….</vt:lpstr>
      <vt:lpstr> </vt:lpstr>
      <vt:lpstr> </vt:lpstr>
      <vt:lpstr> </vt:lpstr>
      <vt:lpstr> </vt:lpstr>
      <vt:lpstr> </vt:lpstr>
      <vt:lpstr>“Right” pays, “Wrong” costs…</vt:lpstr>
      <vt:lpstr> </vt:lpstr>
      <vt:lpstr>Signal Detection Theory</vt:lpstr>
      <vt:lpstr>The Mirror Effect</vt:lpstr>
      <vt:lpstr>Mirror Effect</vt:lpstr>
      <vt:lpstr>Mirror Effect</vt:lpstr>
      <vt:lpstr>Mirror Effect</vt:lpstr>
      <vt:lpstr>Mirror Effect</vt:lpstr>
      <vt:lpstr>Binary Tasks (Yes/No)</vt:lpstr>
      <vt:lpstr>Binary Tasks (Yes/No)</vt:lpstr>
      <vt:lpstr>Binary Tasks (Yes/No)</vt:lpstr>
      <vt:lpstr>Binary Tasks (Yes/No)</vt:lpstr>
      <vt:lpstr>Confidence Scale task</vt:lpstr>
      <vt:lpstr>Confidence Scale task</vt:lpstr>
      <vt:lpstr>Confidence Scale task</vt:lpstr>
      <vt:lpstr>Why is it important?</vt:lpstr>
      <vt:lpstr>Method</vt:lpstr>
      <vt:lpstr> </vt:lpstr>
      <vt:lpstr> </vt:lpstr>
      <vt:lpstr> </vt:lpstr>
      <vt:lpstr>Diseño de Estímulos en el Experimento 1</vt:lpstr>
      <vt:lpstr>Diseño de Estímulos en el Experimento 1</vt:lpstr>
      <vt:lpstr>Diseño de Estímulos en el Experimento 2</vt:lpstr>
      <vt:lpstr> </vt:lpstr>
      <vt:lpstr> </vt:lpstr>
      <vt:lpstr> </vt:lpstr>
      <vt:lpstr>Resultados</vt:lpstr>
      <vt:lpstr>¡Datos!</vt:lpstr>
      <vt:lpstr>¡Datos!</vt:lpstr>
      <vt:lpstr>Casos encontrados</vt:lpstr>
      <vt:lpstr> </vt:lpstr>
      <vt:lpstr> </vt:lpstr>
      <vt:lpstr> </vt:lpstr>
      <vt:lpstr> </vt:lpstr>
      <vt:lpstr>Presentación de PowerPoint</vt:lpstr>
      <vt:lpstr> </vt:lpstr>
      <vt:lpstr> </vt:lpstr>
      <vt:lpstr> </vt:lpstr>
      <vt:lpstr>Presentación de PowerPoint</vt:lpstr>
      <vt:lpstr> </vt:lpstr>
      <vt:lpstr> </vt:lpstr>
      <vt:lpstr>Presentación de PowerPoint</vt:lpstr>
      <vt:lpstr>Presentación de PowerPoint</vt:lpstr>
      <vt:lpstr>Discusión</vt:lpstr>
      <vt:lpstr> </vt:lpstr>
      <vt:lpstr> </vt:lpstr>
      <vt:lpstr> </vt:lpstr>
      <vt:lpstr> </vt:lpstr>
      <vt:lpstr> </vt:lpstr>
      <vt:lpstr> </vt:lpstr>
      <vt:lpstr> </vt:lpstr>
      <vt:lpstr> </vt:lpstr>
      <vt:lpstr> </vt:lpstr>
      <vt:lpstr>Conclusiones</vt:lpstr>
      <vt:lpstr> </vt:lpstr>
      <vt:lpstr> </vt:lpstr>
      <vt:lpstr>¡Muchas gracias por su atención!</vt:lpstr>
      <vt:lpstr>Material Extra</vt:lpstr>
      <vt:lpstr> </vt:lpstr>
      <vt:lpstr> </vt:lpstr>
      <vt:lpstr>  </vt:lpstr>
      <vt:lpstr>1. Making sure d’(A) &gt; d’(B)</vt:lpstr>
      <vt:lpstr>Presentación de PowerPoint</vt:lpstr>
      <vt:lpstr>Plot 1</vt:lpstr>
      <vt:lpstr>Plot 2</vt:lpstr>
      <vt:lpstr>Plot 1</vt:lpstr>
      <vt:lpstr> </vt:lpstr>
      <vt:lpstr>2. Contaminant Bayesian modeling</vt:lpstr>
      <vt:lpstr>2.1 A “simple” contaminant model </vt:lpstr>
      <vt:lpstr>2.1 A “cognitive” contaminant model </vt:lpstr>
      <vt:lpstr>3. Looking for the Mirror Effect</vt:lpstr>
      <vt:lpstr>3.1 Comparing binomial response rates</vt:lpstr>
      <vt:lpstr>Presentación de PowerPoint</vt:lpstr>
      <vt:lpstr>3.2 Comparing Hit rates and F.A. rates in the context of a Bayesian cognitive model</vt:lpstr>
      <vt:lpstr>Presentación de PowerPoint</vt:lpstr>
      <vt:lpstr>Plot 1</vt:lpstr>
      <vt:lpstr> </vt:lpstr>
      <vt:lpstr> </vt:lpstr>
      <vt:lpstr> </vt:lpstr>
      <vt:lpstr> </vt:lpstr>
      <vt:lpstr>Plot 1</vt:lpstr>
      <vt:lpstr>Plot 1</vt:lpstr>
      <vt:lpstr>Plot 2</vt:lpstr>
      <vt:lpstr>Plot 2</vt:lpstr>
      <vt:lpstr>Plot 2</vt:lpstr>
      <vt:lpstr>Plot 1</vt:lpstr>
      <vt:lpstr> </vt:lpstr>
      <vt:lpstr>Plot 2</vt:lpstr>
      <vt:lpstr> </vt:lpstr>
      <vt:lpstr>Some sort of conclusion from the past section</vt:lpstr>
      <vt:lpstr> </vt:lpstr>
      <vt:lpstr>3. Bayesian hierarchical cognitive modeling of our data</vt:lpstr>
      <vt:lpstr>Presentación de PowerPoint</vt:lpstr>
      <vt:lpstr>Plot 1</vt:lpstr>
      <vt:lpstr>Plot 1</vt:lpstr>
      <vt:lpstr>4. Step change point modeling</vt:lpstr>
      <vt:lpstr>5. Testing an Unequal Variance Model</vt:lpstr>
      <vt:lpstr>5.1 Are participants using all of the Confidence Ratings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62</cp:revision>
  <dcterms:created xsi:type="dcterms:W3CDTF">2019-04-16T19:40:50Z</dcterms:created>
  <dcterms:modified xsi:type="dcterms:W3CDTF">2019-04-23T00:25:41Z</dcterms:modified>
</cp:coreProperties>
</file>