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57" r:id="rId4"/>
    <p:sldId id="259" r:id="rId5"/>
    <p:sldId id="258" r:id="rId6"/>
    <p:sldId id="270" r:id="rId7"/>
    <p:sldId id="271" r:id="rId8"/>
    <p:sldId id="272" r:id="rId9"/>
    <p:sldId id="261" r:id="rId10"/>
    <p:sldId id="263" r:id="rId11"/>
    <p:sldId id="310" r:id="rId12"/>
    <p:sldId id="265" r:id="rId13"/>
    <p:sldId id="262" r:id="rId14"/>
    <p:sldId id="266" r:id="rId15"/>
    <p:sldId id="287" r:id="rId16"/>
    <p:sldId id="267" r:id="rId17"/>
    <p:sldId id="275" r:id="rId18"/>
    <p:sldId id="277" r:id="rId19"/>
    <p:sldId id="283" r:id="rId20"/>
    <p:sldId id="284" r:id="rId21"/>
    <p:sldId id="285" r:id="rId22"/>
    <p:sldId id="286" r:id="rId23"/>
    <p:sldId id="294" r:id="rId24"/>
    <p:sldId id="298" r:id="rId25"/>
    <p:sldId id="302" r:id="rId26"/>
    <p:sldId id="299" r:id="rId27"/>
    <p:sldId id="300" r:id="rId28"/>
    <p:sldId id="282" r:id="rId29"/>
    <p:sldId id="292" r:id="rId30"/>
    <p:sldId id="278" r:id="rId31"/>
    <p:sldId id="291" r:id="rId32"/>
    <p:sldId id="303" r:id="rId33"/>
    <p:sldId id="304" r:id="rId34"/>
    <p:sldId id="273" r:id="rId35"/>
    <p:sldId id="288" r:id="rId36"/>
    <p:sldId id="289" r:id="rId37"/>
    <p:sldId id="309" r:id="rId38"/>
    <p:sldId id="305" r:id="rId39"/>
    <p:sldId id="308" r:id="rId40"/>
    <p:sldId id="307" r:id="rId4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EE8"/>
    <a:srgbClr val="EBF0F9"/>
    <a:srgbClr val="F3F6FB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1E62-F7F0-4719-84D5-9FBBF89A9F5A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1B88-02BD-41FD-A888-9BC0AEE437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80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923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24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PS: Alex </a:t>
            </a:r>
            <a:r>
              <a:rPr lang="es-MX" dirty="0" err="1" smtClean="0"/>
              <a:t>suggested</a:t>
            </a:r>
            <a:r>
              <a:rPr lang="es-MX" dirty="0" smtClean="0"/>
              <a:t> me </a:t>
            </a:r>
            <a:r>
              <a:rPr lang="es-MX" dirty="0" err="1" smtClean="0"/>
              <a:t>to</a:t>
            </a:r>
            <a:r>
              <a:rPr lang="es-MX" baseline="0" dirty="0" smtClean="0"/>
              <a:t> use </a:t>
            </a:r>
            <a:r>
              <a:rPr lang="es-MX" baseline="0" dirty="0" err="1" smtClean="0"/>
              <a:t>this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kind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plot</a:t>
            </a:r>
            <a:r>
              <a:rPr lang="es-MX" baseline="0" dirty="0" smtClean="0"/>
              <a:t> and I </a:t>
            </a:r>
            <a:r>
              <a:rPr lang="es-MX" baseline="0" dirty="0" err="1" smtClean="0"/>
              <a:t>really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liked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it</a:t>
            </a:r>
            <a:r>
              <a:rPr lang="es-MX" baseline="0" dirty="0" smtClean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31B88-02BD-41FD-A888-9BC0AEE43725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8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6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96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3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8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221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66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66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99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5D52-72DB-49EB-97D1-74999CC14CB1}" type="datetimeFigureOut">
              <a:rPr lang="es-MX" smtClean="0"/>
              <a:t>22/04/2019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0017-D10E-48BC-87E2-0FCBF0C456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7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800" y="461961"/>
            <a:ext cx="11861800" cy="5642505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Bayesian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SDT </a:t>
            </a:r>
            <a:r>
              <a:rPr lang="es-MX" dirty="0" err="1" smtClean="0">
                <a:solidFill>
                  <a:schemeClr val="accent5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  <a:br>
              <a:rPr lang="es-MX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Bayesian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 SDT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Mirror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Effect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meets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individual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cognitive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modeling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contaminant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analysis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step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point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change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b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400" y="0"/>
            <a:ext cx="9144000" cy="461961"/>
          </a:xfr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s-MX" dirty="0" err="1" smtClean="0"/>
              <a:t>These</a:t>
            </a:r>
            <a:r>
              <a:rPr lang="es-MX" dirty="0" smtClean="0"/>
              <a:t> are </a:t>
            </a:r>
            <a:r>
              <a:rPr lang="es-MX" dirty="0" err="1" smtClean="0"/>
              <a:t>just</a:t>
            </a:r>
            <a:r>
              <a:rPr lang="es-MX" dirty="0" smtClean="0"/>
              <a:t> </a:t>
            </a:r>
            <a:r>
              <a:rPr lang="es-MX" dirty="0" err="1" smtClean="0"/>
              <a:t>some</a:t>
            </a:r>
            <a:r>
              <a:rPr lang="es-MX" dirty="0" smtClean="0"/>
              <a:t> ideas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title</a:t>
            </a:r>
            <a:r>
              <a:rPr lang="es-MX" dirty="0" smtClean="0"/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835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60363"/>
            <a:ext cx="9144000" cy="2387600"/>
          </a:xfrm>
        </p:spPr>
        <p:txBody>
          <a:bodyPr/>
          <a:lstStyle/>
          <a:p>
            <a:r>
              <a:rPr lang="es-MX" dirty="0" smtClean="0"/>
              <a:t>2.1 A “</a:t>
            </a:r>
            <a:r>
              <a:rPr lang="es-MX" b="1" dirty="0" smtClean="0"/>
              <a:t>simple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6667" y="3051704"/>
            <a:ext cx="10320865" cy="2493962"/>
          </a:xfrm>
        </p:spPr>
        <p:txBody>
          <a:bodyPr>
            <a:normAutofit lnSpcReduction="10000"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programmed</a:t>
            </a:r>
            <a:r>
              <a:rPr lang="es-MX" dirty="0" smtClean="0"/>
              <a:t> so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trial,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could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a </a:t>
            </a:r>
            <a:r>
              <a:rPr lang="es-MX" dirty="0" err="1" smtClean="0"/>
              <a:t>signal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noise</a:t>
            </a:r>
            <a:r>
              <a:rPr lang="es-MX" dirty="0" smtClean="0"/>
              <a:t> trial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either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completely</a:t>
            </a:r>
            <a:r>
              <a:rPr lang="es-MX" dirty="0" smtClean="0"/>
              <a:t> at </a:t>
            </a:r>
            <a:r>
              <a:rPr lang="es-MX" dirty="0" err="1" smtClean="0"/>
              <a:t>random</a:t>
            </a:r>
            <a:r>
              <a:rPr lang="es-MX" dirty="0" smtClean="0"/>
              <a:t>. </a:t>
            </a:r>
          </a:p>
          <a:p>
            <a:endParaRPr lang="es-MX" dirty="0"/>
          </a:p>
          <a:p>
            <a:r>
              <a:rPr lang="es-MX" dirty="0" err="1" smtClean="0"/>
              <a:t>Given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sturcture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experiment</a:t>
            </a:r>
            <a:r>
              <a:rPr lang="es-MX" dirty="0" smtClean="0"/>
              <a:t>,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would</a:t>
            </a:r>
            <a:r>
              <a:rPr lang="es-MX" dirty="0" smtClean="0"/>
              <a:t> </a:t>
            </a:r>
            <a:r>
              <a:rPr lang="es-MX" dirty="0" err="1" smtClean="0"/>
              <a:t>expect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“Yes” and “No” responses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fairly</a:t>
            </a:r>
            <a:r>
              <a:rPr lang="es-MX" dirty="0" smtClean="0"/>
              <a:t> </a:t>
            </a:r>
            <a:r>
              <a:rPr lang="es-MX" dirty="0" err="1" smtClean="0"/>
              <a:t>equal</a:t>
            </a:r>
            <a:r>
              <a:rPr lang="es-MX" dirty="0" smtClean="0"/>
              <a:t> </a:t>
            </a:r>
            <a:r>
              <a:rPr lang="es-MX" dirty="0" err="1" smtClean="0"/>
              <a:t>probability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trial. </a:t>
            </a:r>
            <a:r>
              <a:rPr lang="es-MX" dirty="0" err="1" smtClean="0"/>
              <a:t>We</a:t>
            </a:r>
            <a:r>
              <a:rPr lang="es-MX" dirty="0" smtClean="0"/>
              <a:t> test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a </a:t>
            </a:r>
            <a:r>
              <a:rPr lang="es-MX" dirty="0" err="1" smtClean="0"/>
              <a:t>first</a:t>
            </a:r>
            <a:r>
              <a:rPr lang="es-MX" dirty="0" smtClean="0"/>
              <a:t>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plain</a:t>
            </a:r>
            <a:r>
              <a:rPr lang="es-MX" dirty="0" smtClean="0"/>
              <a:t> “yes” “no” input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0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85737"/>
            <a:ext cx="9934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2.2 </a:t>
            </a:r>
            <a:r>
              <a:rPr lang="es-MX" dirty="0" smtClean="0"/>
              <a:t>A “</a:t>
            </a:r>
            <a:r>
              <a:rPr lang="es-MX" b="1" dirty="0" err="1" smtClean="0"/>
              <a:t>cognitive</a:t>
            </a:r>
            <a:r>
              <a:rPr lang="es-MX" dirty="0" smtClean="0"/>
              <a:t>”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 Mixture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1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 </a:t>
            </a:r>
            <a:r>
              <a:rPr lang="es-MX" dirty="0" err="1" smtClean="0"/>
              <a:t>Looking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643533" cy="2477029"/>
          </a:xfrm>
        </p:spPr>
        <p:txBody>
          <a:bodyPr>
            <a:normAutofit/>
          </a:bodyPr>
          <a:lstStyle/>
          <a:p>
            <a:r>
              <a:rPr lang="es-MX" dirty="0" err="1" smtClean="0"/>
              <a:t>Comparing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find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pattern</a:t>
            </a:r>
            <a:r>
              <a:rPr lang="es-MX" dirty="0" smtClean="0"/>
              <a:t> as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literatura </a:t>
            </a:r>
            <a:r>
              <a:rPr lang="es-MX" dirty="0" err="1" smtClean="0"/>
              <a:t>under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of “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”</a:t>
            </a:r>
          </a:p>
          <a:p>
            <a:endParaRPr lang="es-MX" dirty="0"/>
          </a:p>
          <a:p>
            <a:r>
              <a:rPr lang="es-MX" dirty="0" smtClean="0"/>
              <a:t>FA(A) &lt; FA(B) &lt; H(B) &lt; H(A)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069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3.1 </a:t>
            </a:r>
            <a:r>
              <a:rPr lang="es-MX" dirty="0" err="1" smtClean="0"/>
              <a:t>Comparing</a:t>
            </a:r>
            <a:r>
              <a:rPr lang="es-MX" dirty="0" smtClean="0"/>
              <a:t> binomial response </a:t>
            </a:r>
            <a:r>
              <a:rPr lang="es-MX" dirty="0" err="1" smtClean="0"/>
              <a:t>rates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50070"/>
            <a:ext cx="8239658" cy="659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0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3.2 </a:t>
            </a:r>
            <a:r>
              <a:rPr lang="es-MX" dirty="0" err="1" smtClean="0"/>
              <a:t>Comparing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and F.A. </a:t>
            </a:r>
            <a:r>
              <a:rPr lang="es-MX" dirty="0" err="1" smtClean="0"/>
              <a:t>rates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context</a:t>
            </a:r>
            <a:r>
              <a:rPr lang="es-MX" dirty="0" smtClean="0"/>
              <a:t> of a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b="1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Using</a:t>
            </a:r>
            <a:r>
              <a:rPr lang="es-MX" dirty="0" smtClean="0"/>
              <a:t> a </a:t>
            </a:r>
            <a:r>
              <a:rPr lang="es-MX" dirty="0" err="1" smtClean="0"/>
              <a:t>Bayesian</a:t>
            </a:r>
            <a:r>
              <a:rPr lang="es-MX" dirty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SDT </a:t>
            </a:r>
            <a:r>
              <a:rPr lang="es-MX" dirty="0" err="1" smtClean="0"/>
              <a:t>model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observed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and F.A.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across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5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116203"/>
            <a:ext cx="9196973" cy="66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387" y="19050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Based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individual Tau-H and Tau-F posterior </a:t>
            </a:r>
            <a:r>
              <a:rPr lang="es-MX" dirty="0" err="1" smtClean="0"/>
              <a:t>distributions</a:t>
            </a:r>
            <a:r>
              <a:rPr lang="es-MX" dirty="0" smtClean="0"/>
              <a:t> </a:t>
            </a:r>
            <a:r>
              <a:rPr lang="es-MX" dirty="0" err="1" smtClean="0"/>
              <a:t>being</a:t>
            </a:r>
            <a:r>
              <a:rPr lang="es-MX" dirty="0" smtClean="0"/>
              <a:t> </a:t>
            </a:r>
            <a:r>
              <a:rPr lang="es-MX" dirty="0" err="1" smtClean="0"/>
              <a:t>shown</a:t>
            </a:r>
            <a:r>
              <a:rPr lang="es-MX" dirty="0" smtClean="0"/>
              <a:t>, </a:t>
            </a:r>
            <a:r>
              <a:rPr lang="es-MX" dirty="0" err="1" smtClean="0"/>
              <a:t>it’s</a:t>
            </a:r>
            <a:r>
              <a:rPr lang="es-MX" dirty="0" smtClean="0"/>
              <a:t> </a:t>
            </a:r>
            <a:r>
              <a:rPr lang="es-MX" dirty="0" err="1" smtClean="0"/>
              <a:t>clear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there’s</a:t>
            </a:r>
            <a:r>
              <a:rPr lang="es-MX" dirty="0" smtClean="0"/>
              <a:t> a </a:t>
            </a:r>
            <a:r>
              <a:rPr lang="es-MX" dirty="0" err="1" smtClean="0"/>
              <a:t>lot</a:t>
            </a:r>
            <a:r>
              <a:rPr lang="es-MX" dirty="0" smtClean="0"/>
              <a:t> of </a:t>
            </a:r>
            <a:r>
              <a:rPr lang="es-MX" dirty="0" err="1" smtClean="0"/>
              <a:t>variability</a:t>
            </a:r>
            <a:r>
              <a:rPr lang="es-MX" dirty="0" smtClean="0"/>
              <a:t> (</a:t>
            </a:r>
            <a:r>
              <a:rPr lang="es-MX" dirty="0" err="1" smtClean="0"/>
              <a:t>even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 “at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glance</a:t>
            </a:r>
            <a:r>
              <a:rPr lang="es-MX" dirty="0" smtClean="0"/>
              <a:t>”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might</a:t>
            </a:r>
            <a:r>
              <a:rPr lang="es-MX" dirty="0" smtClean="0"/>
              <a:t> be </a:t>
            </a:r>
            <a:r>
              <a:rPr lang="es-MX" dirty="0" err="1" smtClean="0"/>
              <a:t>tempted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say</a:t>
            </a:r>
            <a:r>
              <a:rPr lang="es-MX" dirty="0" smtClean="0"/>
              <a:t> 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majority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</a:t>
            </a:r>
            <a:r>
              <a:rPr lang="es-MX" dirty="0" err="1" smtClean="0"/>
              <a:t>lies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right</a:t>
            </a:r>
            <a:r>
              <a:rPr lang="es-MX" dirty="0" smtClean="0"/>
              <a:t> </a:t>
            </a:r>
            <a:r>
              <a:rPr lang="es-MX" dirty="0" err="1" smtClean="0"/>
              <a:t>side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“0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classes</a:t>
            </a:r>
            <a:r>
              <a:rPr lang="es-MX" dirty="0" smtClean="0"/>
              <a:t>” </a:t>
            </a:r>
            <a:r>
              <a:rPr lang="es-MX" dirty="0" err="1" smtClean="0"/>
              <a:t>point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9" y="473446"/>
            <a:ext cx="6362369" cy="59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97" y="232781"/>
            <a:ext cx="6669730" cy="6509014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55387" y="190502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2,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Hit </a:t>
            </a:r>
            <a:r>
              <a:rPr lang="es-MX" dirty="0" err="1" smtClean="0"/>
              <a:t>Rates</a:t>
            </a:r>
            <a:r>
              <a:rPr lang="es-MX" dirty="0" smtClean="0"/>
              <a:t> has </a:t>
            </a:r>
            <a:r>
              <a:rPr lang="es-MX" dirty="0" err="1" smtClean="0"/>
              <a:t>clearly</a:t>
            </a:r>
            <a:r>
              <a:rPr lang="es-MX" dirty="0" smtClean="0"/>
              <a:t> </a:t>
            </a:r>
            <a:r>
              <a:rPr lang="es-MX" dirty="0" err="1" smtClean="0"/>
              <a:t>increased</a:t>
            </a:r>
            <a:r>
              <a:rPr lang="es-MX" dirty="0" smtClean="0"/>
              <a:t>, at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time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made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differences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FA </a:t>
            </a:r>
            <a:r>
              <a:rPr lang="es-MX" dirty="0" err="1" smtClean="0"/>
              <a:t>rates</a:t>
            </a:r>
            <a:r>
              <a:rPr lang="es-MX" dirty="0" smtClean="0"/>
              <a:t> </a:t>
            </a:r>
            <a:r>
              <a:rPr lang="es-MX" dirty="0" err="1" smtClean="0"/>
              <a:t>seem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a Little bit more </a:t>
            </a:r>
            <a:r>
              <a:rPr lang="es-MX" dirty="0" err="1" smtClean="0"/>
              <a:t>clustered</a:t>
            </a:r>
            <a:r>
              <a:rPr lang="es-MX" dirty="0" smtClean="0"/>
              <a:t> </a:t>
            </a:r>
            <a:r>
              <a:rPr lang="es-MX" dirty="0" err="1" smtClean="0"/>
              <a:t>around</a:t>
            </a:r>
            <a:r>
              <a:rPr lang="es-MX" dirty="0" smtClean="0"/>
              <a:t> 0.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274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2267" y="1478491"/>
            <a:ext cx="7603067" cy="359304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Disclaimer</a:t>
            </a:r>
            <a:r>
              <a:rPr lang="es-MX" sz="2000" dirty="0" smtClean="0"/>
              <a:t>:</a:t>
            </a:r>
          </a:p>
          <a:p>
            <a:pPr marL="0" indent="0" algn="just">
              <a:buNone/>
            </a:pP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made</a:t>
            </a:r>
            <a:r>
              <a:rPr lang="es-MX" sz="2000" dirty="0" smtClean="0"/>
              <a:t> as a </a:t>
            </a:r>
            <a:r>
              <a:rPr lang="es-MX" sz="2000" dirty="0" err="1" smtClean="0"/>
              <a:t>tool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“</a:t>
            </a:r>
            <a:r>
              <a:rPr lang="es-MX" sz="2000" dirty="0" err="1" smtClean="0"/>
              <a:t>put</a:t>
            </a:r>
            <a:r>
              <a:rPr lang="es-MX" sz="2000" dirty="0" smtClean="0"/>
              <a:t> </a:t>
            </a:r>
            <a:r>
              <a:rPr lang="es-MX" sz="2000" dirty="0" err="1" smtClean="0"/>
              <a:t>things</a:t>
            </a:r>
            <a:r>
              <a:rPr lang="es-MX" sz="2000" dirty="0" smtClean="0"/>
              <a:t> </a:t>
            </a:r>
            <a:r>
              <a:rPr lang="es-MX" sz="2000" dirty="0" err="1" smtClean="0"/>
              <a:t>together</a:t>
            </a:r>
            <a:r>
              <a:rPr lang="es-MX" sz="2000" dirty="0" smtClean="0"/>
              <a:t>” and </a:t>
            </a:r>
            <a:r>
              <a:rPr lang="es-MX" sz="2000" dirty="0" err="1" smtClean="0"/>
              <a:t>begin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fix</a:t>
            </a:r>
            <a:r>
              <a:rPr lang="es-MX" sz="2000" dirty="0" smtClean="0"/>
              <a:t>/set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story</a:t>
            </a:r>
            <a:r>
              <a:rPr lang="es-MX" sz="2000" dirty="0" smtClean="0"/>
              <a:t>”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course</a:t>
            </a:r>
            <a:r>
              <a:rPr lang="es-MX" sz="2000" dirty="0" smtClean="0"/>
              <a:t>”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I’m</a:t>
            </a:r>
            <a:r>
              <a:rPr lang="es-MX" sz="2000" dirty="0" smtClean="0"/>
              <a:t> </a:t>
            </a:r>
            <a:r>
              <a:rPr lang="es-MX" sz="2000" dirty="0" err="1" smtClean="0"/>
              <a:t>planning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cover</a:t>
            </a:r>
            <a:r>
              <a:rPr lang="es-MX" sz="2000" dirty="0" smtClean="0"/>
              <a:t>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my</a:t>
            </a:r>
            <a:r>
              <a:rPr lang="es-MX" sz="2000" dirty="0" smtClean="0"/>
              <a:t> SDT </a:t>
            </a:r>
            <a:r>
              <a:rPr lang="es-MX" sz="2000" dirty="0" err="1" smtClean="0"/>
              <a:t>study</a:t>
            </a:r>
            <a:r>
              <a:rPr lang="es-MX" sz="2000" dirty="0" smtClean="0"/>
              <a:t>/</a:t>
            </a:r>
            <a:r>
              <a:rPr lang="es-MX" sz="2000" dirty="0" err="1" smtClean="0"/>
              <a:t>paper</a:t>
            </a:r>
            <a:r>
              <a:rPr lang="es-MX" sz="2000" dirty="0" smtClean="0"/>
              <a:t>/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It’s</a:t>
            </a:r>
            <a:r>
              <a:rPr lang="es-MX" sz="2000" dirty="0" smtClean="0"/>
              <a:t> </a:t>
            </a:r>
            <a:r>
              <a:rPr lang="es-MX" sz="2000" dirty="0" err="1" smtClean="0"/>
              <a:t>meant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</a:t>
            </a:r>
            <a:r>
              <a:rPr lang="es-MX" sz="2000" dirty="0" smtClean="0"/>
              <a:t>,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by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 </a:t>
            </a:r>
            <a:r>
              <a:rPr lang="es-MX" sz="2000" dirty="0" err="1" smtClean="0"/>
              <a:t>what’s</a:t>
            </a:r>
            <a:r>
              <a:rPr lang="es-MX" sz="2000" dirty="0" smtClean="0"/>
              <a:t> </a:t>
            </a:r>
            <a:r>
              <a:rPr lang="es-MX" sz="2000" dirty="0" err="1" smtClean="0"/>
              <a:t>planned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done and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plots</a:t>
            </a:r>
            <a:r>
              <a:rPr lang="es-MX" sz="2000" dirty="0" smtClean="0"/>
              <a:t>/</a:t>
            </a:r>
            <a:r>
              <a:rPr lang="es-MX" sz="2000" dirty="0" err="1" smtClean="0"/>
              <a:t>estimations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report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result</a:t>
            </a:r>
            <a:r>
              <a:rPr lang="es-MX" sz="2000" dirty="0" smtClean="0"/>
              <a:t> of </a:t>
            </a:r>
            <a:r>
              <a:rPr lang="es-MX" sz="2000" dirty="0" err="1" smtClean="0"/>
              <a:t>each</a:t>
            </a:r>
            <a:r>
              <a:rPr lang="es-MX" sz="2000" dirty="0" smtClean="0"/>
              <a:t> </a:t>
            </a:r>
            <a:r>
              <a:rPr lang="es-MX" sz="2000" dirty="0" err="1" smtClean="0"/>
              <a:t>step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Also</a:t>
            </a:r>
            <a:r>
              <a:rPr lang="es-MX" sz="2000" dirty="0" smtClean="0"/>
              <a:t>,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</a:t>
            </a:r>
            <a:r>
              <a:rPr lang="es-MX" sz="2000" dirty="0" err="1" smtClean="0"/>
              <a:t>consider</a:t>
            </a:r>
            <a:r>
              <a:rPr lang="es-MX" sz="2000" dirty="0" smtClean="0"/>
              <a:t> a </a:t>
            </a:r>
            <a:r>
              <a:rPr lang="es-MX" sz="2000" dirty="0" err="1" smtClean="0"/>
              <a:t>draw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any</a:t>
            </a:r>
            <a:r>
              <a:rPr lang="es-MX" sz="2000" dirty="0" smtClean="0"/>
              <a:t> </a:t>
            </a:r>
            <a:r>
              <a:rPr lang="es-MX" sz="2000" dirty="0" err="1" smtClean="0"/>
              <a:t>Talk</a:t>
            </a:r>
            <a:r>
              <a:rPr lang="es-MX" sz="2000" dirty="0" smtClean="0"/>
              <a:t> </a:t>
            </a:r>
            <a:r>
              <a:rPr lang="es-MX" sz="2000" dirty="0" err="1" smtClean="0"/>
              <a:t>or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presentation</a:t>
            </a:r>
            <a:r>
              <a:rPr lang="es-MX" sz="2000" dirty="0" smtClean="0"/>
              <a:t> </a:t>
            </a:r>
            <a:r>
              <a:rPr lang="es-MX" sz="2000" dirty="0" err="1" smtClean="0"/>
              <a:t>derived</a:t>
            </a:r>
            <a:r>
              <a:rPr lang="es-MX" sz="2000" dirty="0" smtClean="0"/>
              <a:t> </a:t>
            </a:r>
            <a:r>
              <a:rPr lang="es-MX" sz="2000" dirty="0" err="1" smtClean="0"/>
              <a:t>from</a:t>
            </a:r>
            <a:r>
              <a:rPr lang="es-MX" sz="2000" dirty="0" smtClean="0"/>
              <a:t> </a:t>
            </a:r>
            <a:r>
              <a:rPr lang="es-MX" sz="2000" dirty="0" err="1" smtClean="0"/>
              <a:t>this</a:t>
            </a:r>
            <a:r>
              <a:rPr lang="es-MX" sz="2000" dirty="0" smtClean="0"/>
              <a:t> </a:t>
            </a:r>
            <a:r>
              <a:rPr lang="es-MX" sz="2000" dirty="0" err="1" smtClean="0"/>
              <a:t>research</a:t>
            </a:r>
            <a:r>
              <a:rPr lang="es-MX" sz="2000" dirty="0" smtClean="0"/>
              <a:t> </a:t>
            </a:r>
            <a:r>
              <a:rPr lang="es-MX" sz="2000" dirty="0" err="1" smtClean="0"/>
              <a:t>project</a:t>
            </a:r>
            <a:r>
              <a:rPr lang="es-MX" sz="2000" dirty="0" smtClean="0"/>
              <a:t>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096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16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𝑇𝑎𝑢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(0,0.2)</m:t>
                      </m:r>
                    </m:oMath>
                  </m:oMathPara>
                </a14:m>
                <a:endParaRPr lang="es-MX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2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88" y="211666"/>
            <a:ext cx="5283016" cy="59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5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29" y="574220"/>
            <a:ext cx="5054074" cy="5972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MX" dirty="0" smtClean="0"/>
                  <a:t>Given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this</a:t>
                </a:r>
                <a:r>
                  <a:rPr lang="es-MX" dirty="0" smtClean="0"/>
                  <a:t> particular </a:t>
                </a:r>
                <a:r>
                  <a:rPr lang="es-MX" dirty="0" err="1" smtClean="0"/>
                  <a:t>model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was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constructed</a:t>
                </a:r>
                <a:r>
                  <a:rPr lang="es-MX" dirty="0" smtClean="0"/>
                  <a:t> so </a:t>
                </a:r>
                <a:r>
                  <a:rPr lang="es-MX" dirty="0" err="1" smtClean="0"/>
                  <a:t>that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both</a:t>
                </a:r>
                <a:r>
                  <a:rPr lang="es-MX" dirty="0" smtClean="0"/>
                  <a:t> Taus are </a:t>
                </a:r>
                <a:r>
                  <a:rPr lang="es-MX" dirty="0" err="1" smtClean="0"/>
                  <a:t>deterministically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estimated</a:t>
                </a:r>
                <a:r>
                  <a:rPr lang="es-MX" dirty="0" smtClean="0"/>
                  <a:t>, </a:t>
                </a:r>
                <a:r>
                  <a:rPr lang="es-MX" dirty="0" err="1" smtClean="0"/>
                  <a:t>based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on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the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indiviual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estimations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made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for</a:t>
                </a:r>
                <a:r>
                  <a:rPr lang="es-MX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s-MX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s-MX" dirty="0" smtClean="0"/>
                  <a:t>, </a:t>
                </a:r>
                <a:r>
                  <a:rPr lang="es-MX" dirty="0" err="1" smtClean="0"/>
                  <a:t>conducting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Factor </a:t>
                </a:r>
                <a:r>
                  <a:rPr lang="es-MX" dirty="0" err="1" smtClean="0"/>
                  <a:t>or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any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other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density</a:t>
                </a:r>
                <a:r>
                  <a:rPr lang="es-MX" dirty="0" smtClean="0"/>
                  <a:t> ratio </a:t>
                </a:r>
                <a:r>
                  <a:rPr lang="es-MX" dirty="0" err="1" smtClean="0"/>
                  <a:t>measure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might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not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seem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like</a:t>
                </a:r>
                <a:r>
                  <a:rPr lang="es-MX" dirty="0" smtClean="0"/>
                  <a:t> a </a:t>
                </a:r>
                <a:r>
                  <a:rPr lang="es-MX" dirty="0" err="1" smtClean="0"/>
                  <a:t>straight</a:t>
                </a:r>
                <a:r>
                  <a:rPr lang="es-MX" dirty="0" smtClean="0"/>
                  <a:t>-forward </a:t>
                </a:r>
                <a:r>
                  <a:rPr lang="es-MX" dirty="0" err="1" smtClean="0"/>
                  <a:t>thing</a:t>
                </a:r>
                <a:r>
                  <a:rPr lang="es-MX" dirty="0" smtClean="0"/>
                  <a:t> </a:t>
                </a:r>
                <a:r>
                  <a:rPr lang="es-MX" dirty="0" err="1" smtClean="0"/>
                  <a:t>to</a:t>
                </a:r>
                <a:r>
                  <a:rPr lang="es-MX" dirty="0" smtClean="0"/>
                  <a:t> do.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>
                    <a:solidFill>
                      <a:srgbClr val="FF0000"/>
                    </a:solidFill>
                  </a:rPr>
                  <a:t>It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under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this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disclaimer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that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we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conducted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Bayes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Factor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every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individual Tau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taking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as a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reference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following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not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stated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in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the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model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, “prior 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distribution</a:t>
                </a:r>
                <a:r>
                  <a:rPr lang="es-MX" dirty="0" smtClean="0">
                    <a:solidFill>
                      <a:srgbClr val="FF0000"/>
                    </a:solidFill>
                  </a:rPr>
                  <a:t>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𝒑𝒓𝒊𝒐𝒓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𝑻𝒂𝒖</m:t>
                          </m:r>
                        </m:e>
                        <m:sub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MX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𝑵𝒐𝒓𝒎𝒂𝒍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MX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397" y="474133"/>
                <a:ext cx="6154736" cy="6172199"/>
              </a:xfrm>
              <a:blipFill rotWithShape="0">
                <a:blip r:embed="rId3"/>
                <a:stretch>
                  <a:fillRect l="-1980" t="-1680" r="-21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" y="211667"/>
            <a:ext cx="6106329" cy="3591592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6348288" y="2285999"/>
            <a:ext cx="755245" cy="32179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348288" y="2286000"/>
            <a:ext cx="653645" cy="44026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Hit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07635"/>
            <a:ext cx="7620000" cy="57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2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there</a:t>
            </a:r>
            <a:r>
              <a:rPr lang="es-MX" sz="2500" dirty="0" smtClean="0"/>
              <a:t> are 9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(Golden color) </a:t>
            </a:r>
            <a:r>
              <a:rPr lang="es-MX" sz="2500" dirty="0" err="1" smtClean="0"/>
              <a:t>who</a:t>
            </a:r>
            <a:r>
              <a:rPr lang="es-MX" sz="2500" dirty="0" smtClean="0"/>
              <a:t> show a </a:t>
            </a:r>
            <a:r>
              <a:rPr lang="es-MX" sz="2500" b="1" dirty="0" err="1" smtClean="0"/>
              <a:t>greater</a:t>
            </a:r>
            <a:r>
              <a:rPr lang="es-MX" sz="2500" b="1" dirty="0" smtClean="0"/>
              <a:t> posterior </a:t>
            </a:r>
            <a:r>
              <a:rPr lang="es-MX" sz="2500" b="1" dirty="0" err="1" smtClean="0"/>
              <a:t>desity</a:t>
            </a:r>
            <a:r>
              <a:rPr lang="es-MX" sz="2500" b="1" dirty="0" smtClean="0"/>
              <a:t> at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0 </a:t>
            </a:r>
            <a:r>
              <a:rPr lang="es-MX" sz="2500" b="1" dirty="0" err="1" smtClean="0"/>
              <a:t>difference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point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each</a:t>
            </a:r>
            <a:r>
              <a:rPr lang="es-MX" sz="2500" dirty="0" smtClean="0"/>
              <a:t> </a:t>
            </a:r>
            <a:r>
              <a:rPr lang="es-MX" sz="2500" dirty="0" err="1" smtClean="0"/>
              <a:t>class</a:t>
            </a:r>
            <a:r>
              <a:rPr lang="es-MX" sz="2500" dirty="0" smtClean="0"/>
              <a:t> of </a:t>
            </a:r>
            <a:r>
              <a:rPr lang="es-MX" sz="2500" dirty="0" err="1" smtClean="0"/>
              <a:t>stimuli</a:t>
            </a:r>
            <a:r>
              <a:rPr lang="es-MX" sz="2500" dirty="0" smtClean="0"/>
              <a:t>, </a:t>
            </a:r>
            <a:r>
              <a:rPr lang="es-MX" sz="2500" dirty="0" err="1" smtClean="0"/>
              <a:t>compared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 </a:t>
            </a:r>
            <a:r>
              <a:rPr lang="es-MX" sz="2500" dirty="0" err="1" smtClean="0"/>
              <a:t>distribution</a:t>
            </a:r>
            <a:r>
              <a:rPr lang="es-MX" sz="2500" dirty="0"/>
              <a:t> </a:t>
            </a:r>
            <a:r>
              <a:rPr lang="es-MX" sz="2500" dirty="0" err="1" smtClean="0"/>
              <a:t>proposed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reference</a:t>
            </a:r>
            <a:r>
              <a:rPr lang="es-MX" sz="2500" dirty="0" smtClean="0"/>
              <a:t>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69" y="643468"/>
            <a:ext cx="7399631" cy="55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We</a:t>
            </a:r>
            <a:r>
              <a:rPr lang="es-MX" sz="2500" dirty="0" smtClean="0"/>
              <a:t> can </a:t>
            </a:r>
            <a:r>
              <a:rPr lang="es-MX" sz="2500" dirty="0" err="1" smtClean="0"/>
              <a:t>see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b="1" dirty="0" err="1" smtClean="0"/>
              <a:t>Experiment</a:t>
            </a:r>
            <a:r>
              <a:rPr lang="es-MX" sz="2500" b="1" dirty="0" smtClean="0"/>
              <a:t> No. 1</a:t>
            </a:r>
            <a:r>
              <a:rPr lang="es-MX" sz="2500" dirty="0" smtClean="0"/>
              <a:t>, </a:t>
            </a:r>
            <a:r>
              <a:rPr lang="es-MX" sz="2500" dirty="0" err="1" smtClean="0"/>
              <a:t>all</a:t>
            </a:r>
            <a:r>
              <a:rPr lang="es-MX" sz="2500" dirty="0" smtClean="0"/>
              <a:t> </a:t>
            </a:r>
            <a:r>
              <a:rPr lang="es-MX" sz="2500" dirty="0" err="1" smtClean="0"/>
              <a:t>participants</a:t>
            </a:r>
            <a:r>
              <a:rPr lang="es-MX" sz="2500" dirty="0" smtClean="0"/>
              <a:t> </a:t>
            </a:r>
            <a:r>
              <a:rPr lang="es-MX" sz="2500" dirty="0" err="1" smtClean="0"/>
              <a:t>had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at </a:t>
            </a:r>
            <a:r>
              <a:rPr lang="es-MX" sz="2500" dirty="0" err="1" smtClean="0"/>
              <a:t>their</a:t>
            </a:r>
            <a:r>
              <a:rPr lang="es-MX" sz="2500" dirty="0" smtClean="0"/>
              <a:t> mean </a:t>
            </a:r>
            <a:r>
              <a:rPr lang="es-MX" sz="2500" dirty="0" err="1" smtClean="0"/>
              <a:t>value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prior at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very</a:t>
            </a:r>
            <a:r>
              <a:rPr lang="es-MX" sz="2500" dirty="0" smtClean="0"/>
              <a:t> </a:t>
            </a: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point</a:t>
            </a:r>
            <a:r>
              <a:rPr lang="es-MX" sz="2500" dirty="0" smtClean="0"/>
              <a:t>.</a:t>
            </a:r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endParaRPr lang="es-MX" sz="2500" dirty="0" smtClean="0"/>
          </a:p>
          <a:p>
            <a:pPr marL="0" indent="0" algn="just">
              <a:buNone/>
            </a:pPr>
            <a:r>
              <a:rPr lang="es-MX" sz="2500" b="1" dirty="0" smtClean="0"/>
              <a:t>I </a:t>
            </a:r>
            <a:r>
              <a:rPr lang="es-MX" sz="2500" b="1" dirty="0" err="1" smtClean="0"/>
              <a:t>have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doubts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whether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not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this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makes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sense</a:t>
            </a:r>
            <a:r>
              <a:rPr lang="es-MX" sz="2500" b="1" dirty="0" smtClean="0"/>
              <a:t>, </a:t>
            </a:r>
            <a:r>
              <a:rPr lang="es-MX" sz="2500" b="1" dirty="0" err="1" smtClean="0"/>
              <a:t>please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see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next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slide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for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details</a:t>
            </a:r>
            <a:r>
              <a:rPr lang="es-MX" sz="2500" b="1" dirty="0" smtClean="0"/>
              <a:t>…</a:t>
            </a:r>
            <a:endParaRPr lang="es-MX" sz="2500" b="1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47" y="380125"/>
            <a:ext cx="7532720" cy="57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4" y="1302993"/>
            <a:ext cx="2768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/>
              <a:t>We</a:t>
            </a:r>
            <a:r>
              <a:rPr lang="es-MX" sz="2500" dirty="0"/>
              <a:t> can </a:t>
            </a:r>
            <a:r>
              <a:rPr lang="es-MX" sz="2500" dirty="0" err="1"/>
              <a:t>see</a:t>
            </a:r>
            <a:r>
              <a:rPr lang="es-MX" sz="2500" dirty="0"/>
              <a:t> </a:t>
            </a:r>
            <a:r>
              <a:rPr lang="es-MX" sz="2500" dirty="0" err="1"/>
              <a:t>that</a:t>
            </a:r>
            <a:r>
              <a:rPr lang="es-MX" sz="2500" dirty="0"/>
              <a:t> </a:t>
            </a:r>
            <a:r>
              <a:rPr lang="es-MX" sz="2500" dirty="0" err="1"/>
              <a:t>for</a:t>
            </a:r>
            <a:r>
              <a:rPr lang="es-MX" sz="2500" dirty="0"/>
              <a:t> </a:t>
            </a:r>
            <a:r>
              <a:rPr lang="es-MX" sz="2500" b="1" dirty="0" err="1"/>
              <a:t>Experiment</a:t>
            </a:r>
            <a:r>
              <a:rPr lang="es-MX" sz="2500" b="1" dirty="0"/>
              <a:t> No. 1</a:t>
            </a:r>
            <a:r>
              <a:rPr lang="es-MX" sz="2500" dirty="0"/>
              <a:t>, </a:t>
            </a:r>
            <a:r>
              <a:rPr lang="es-MX" sz="2500" dirty="0" err="1"/>
              <a:t>all</a:t>
            </a:r>
            <a:r>
              <a:rPr lang="es-MX" sz="2500" dirty="0"/>
              <a:t> </a:t>
            </a:r>
            <a:r>
              <a:rPr lang="es-MX" sz="2500" dirty="0" err="1"/>
              <a:t>participants</a:t>
            </a:r>
            <a:r>
              <a:rPr lang="es-MX" sz="2500" dirty="0"/>
              <a:t> </a:t>
            </a:r>
            <a:r>
              <a:rPr lang="es-MX" sz="2500" dirty="0" err="1"/>
              <a:t>had</a:t>
            </a:r>
            <a:r>
              <a:rPr lang="es-MX" sz="2500" dirty="0"/>
              <a:t> a </a:t>
            </a:r>
            <a:r>
              <a:rPr lang="es-MX" sz="2500" dirty="0" err="1"/>
              <a:t>greater</a:t>
            </a:r>
            <a:r>
              <a:rPr lang="es-MX" sz="2500" dirty="0"/>
              <a:t> posterior </a:t>
            </a:r>
            <a:r>
              <a:rPr lang="es-MX" sz="2500" dirty="0" err="1"/>
              <a:t>density</a:t>
            </a:r>
            <a:r>
              <a:rPr lang="es-MX" sz="2500" dirty="0"/>
              <a:t> at </a:t>
            </a:r>
            <a:r>
              <a:rPr lang="es-MX" sz="2500" dirty="0" err="1"/>
              <a:t>their</a:t>
            </a:r>
            <a:r>
              <a:rPr lang="es-MX" sz="2500" dirty="0"/>
              <a:t> mean </a:t>
            </a:r>
            <a:r>
              <a:rPr lang="es-MX" sz="2500" dirty="0" err="1"/>
              <a:t>value</a:t>
            </a:r>
            <a:r>
              <a:rPr lang="es-MX" sz="2500" dirty="0"/>
              <a:t> </a:t>
            </a:r>
            <a:r>
              <a:rPr lang="es-MX" sz="2500" dirty="0" err="1"/>
              <a:t>than</a:t>
            </a:r>
            <a:r>
              <a:rPr lang="es-MX" sz="2500" dirty="0"/>
              <a:t> </a:t>
            </a:r>
            <a:r>
              <a:rPr lang="es-MX" sz="2500" dirty="0" err="1"/>
              <a:t>the</a:t>
            </a:r>
            <a:r>
              <a:rPr lang="es-MX" sz="2500" dirty="0"/>
              <a:t> prior at </a:t>
            </a:r>
            <a:r>
              <a:rPr lang="es-MX" sz="2500" dirty="0" err="1"/>
              <a:t>this</a:t>
            </a:r>
            <a:r>
              <a:rPr lang="es-MX" sz="2500" dirty="0"/>
              <a:t> </a:t>
            </a:r>
            <a:r>
              <a:rPr lang="es-MX" sz="2500" dirty="0" err="1"/>
              <a:t>very</a:t>
            </a:r>
            <a:r>
              <a:rPr lang="es-MX" sz="2500" dirty="0"/>
              <a:t> </a:t>
            </a:r>
            <a:r>
              <a:rPr lang="es-MX" sz="2500" dirty="0" err="1"/>
              <a:t>same</a:t>
            </a:r>
            <a:r>
              <a:rPr lang="es-MX" sz="2500" dirty="0"/>
              <a:t> </a:t>
            </a:r>
            <a:r>
              <a:rPr lang="es-MX" sz="2500" dirty="0" err="1"/>
              <a:t>point</a:t>
            </a:r>
            <a:r>
              <a:rPr lang="es-MX" sz="2500" dirty="0"/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77" y="1782418"/>
            <a:ext cx="4629322" cy="35075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671" y="166950"/>
            <a:ext cx="3777329" cy="4463389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2184400" y="5579877"/>
            <a:ext cx="10007600" cy="114908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Does</a:t>
            </a:r>
            <a:r>
              <a:rPr lang="es-MX" sz="2500" dirty="0" smtClean="0"/>
              <a:t> </a:t>
            </a:r>
            <a:r>
              <a:rPr lang="es-MX" sz="2500" dirty="0" err="1" smtClean="0"/>
              <a:t>this</a:t>
            </a:r>
            <a:r>
              <a:rPr lang="es-MX" sz="2500" dirty="0" smtClean="0"/>
              <a:t> </a:t>
            </a:r>
            <a:r>
              <a:rPr lang="es-MX" sz="2500" dirty="0" err="1" smtClean="0"/>
              <a:t>comparison</a:t>
            </a:r>
            <a:r>
              <a:rPr lang="es-MX" sz="2500" dirty="0" smtClean="0"/>
              <a:t> </a:t>
            </a:r>
            <a:r>
              <a:rPr lang="es-MX" sz="2500" dirty="0" err="1" smtClean="0"/>
              <a:t>even</a:t>
            </a:r>
            <a:r>
              <a:rPr lang="es-MX" sz="2500" dirty="0" smtClean="0"/>
              <a:t> </a:t>
            </a:r>
            <a:r>
              <a:rPr lang="es-MX" sz="2500" dirty="0" err="1" smtClean="0"/>
              <a:t>make</a:t>
            </a:r>
            <a:r>
              <a:rPr lang="es-MX" sz="2500" dirty="0" smtClean="0"/>
              <a:t> </a:t>
            </a:r>
            <a:r>
              <a:rPr lang="es-MX" sz="2500" dirty="0" err="1" smtClean="0"/>
              <a:t>sense</a:t>
            </a:r>
            <a:r>
              <a:rPr lang="es-MX" sz="2500" dirty="0" smtClean="0"/>
              <a:t>?  I mean, </a:t>
            </a:r>
            <a:r>
              <a:rPr lang="es-MX" sz="2500" dirty="0" err="1" smtClean="0"/>
              <a:t>it’s</a:t>
            </a:r>
            <a:r>
              <a:rPr lang="es-MX" sz="2500" dirty="0" smtClean="0"/>
              <a:t> </a:t>
            </a:r>
            <a:r>
              <a:rPr lang="es-MX" sz="2500" dirty="0" err="1" smtClean="0"/>
              <a:t>pretty</a:t>
            </a:r>
            <a:r>
              <a:rPr lang="es-MX" sz="2500" dirty="0" smtClean="0"/>
              <a:t> </a:t>
            </a:r>
            <a:r>
              <a:rPr lang="es-MX" sz="2500" dirty="0" err="1" smtClean="0"/>
              <a:t>clear</a:t>
            </a:r>
            <a:r>
              <a:rPr lang="es-MX" sz="2500" dirty="0" smtClean="0"/>
              <a:t> </a:t>
            </a:r>
            <a:r>
              <a:rPr lang="es-MX" sz="2500" dirty="0" err="1" smtClean="0"/>
              <a:t>that</a:t>
            </a:r>
            <a:r>
              <a:rPr lang="es-MX" sz="2500" dirty="0" smtClean="0"/>
              <a:t> no </a:t>
            </a:r>
            <a:r>
              <a:rPr lang="es-MX" sz="2500" dirty="0" err="1" smtClean="0"/>
              <a:t>matter</a:t>
            </a:r>
            <a:r>
              <a:rPr lang="es-MX" sz="2500" dirty="0" smtClean="0"/>
              <a:t> </a:t>
            </a:r>
            <a:r>
              <a:rPr lang="es-MX" sz="2500" dirty="0" err="1" smtClean="0"/>
              <a:t>what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posterior </a:t>
            </a:r>
            <a:r>
              <a:rPr lang="es-MX" sz="2500" dirty="0" err="1" smtClean="0"/>
              <a:t>distribution</a:t>
            </a:r>
            <a:r>
              <a:rPr lang="es-MX" sz="2500" dirty="0" smtClean="0"/>
              <a:t> looks </a:t>
            </a:r>
            <a:r>
              <a:rPr lang="es-MX" sz="2500" dirty="0" err="1" smtClean="0"/>
              <a:t>like</a:t>
            </a:r>
            <a:r>
              <a:rPr lang="es-MX" sz="2500" dirty="0" smtClean="0"/>
              <a:t>… </a:t>
            </a:r>
            <a:r>
              <a:rPr lang="es-MX" sz="2500" dirty="0" err="1" smtClean="0"/>
              <a:t>its</a:t>
            </a:r>
            <a:r>
              <a:rPr lang="es-MX" sz="2500" dirty="0" smtClean="0"/>
              <a:t> mean </a:t>
            </a:r>
            <a:r>
              <a:rPr lang="es-MX" sz="2500" dirty="0" err="1" smtClean="0"/>
              <a:t>is</a:t>
            </a:r>
            <a:r>
              <a:rPr lang="es-MX" sz="2500" dirty="0" smtClean="0"/>
              <a:t> </a:t>
            </a:r>
            <a:r>
              <a:rPr lang="es-MX" sz="2500" dirty="0" err="1" smtClean="0"/>
              <a:t>always</a:t>
            </a:r>
            <a:r>
              <a:rPr lang="es-MX" sz="2500" dirty="0" smtClean="0"/>
              <a:t> </a:t>
            </a:r>
            <a:r>
              <a:rPr lang="es-MX" sz="2500" dirty="0" err="1" smtClean="0"/>
              <a:t>going</a:t>
            </a:r>
            <a:r>
              <a:rPr lang="es-MX" sz="2500" dirty="0" smtClean="0"/>
              <a:t> </a:t>
            </a:r>
            <a:r>
              <a:rPr lang="es-MX" sz="2500" dirty="0" err="1" smtClean="0"/>
              <a:t>to</a:t>
            </a:r>
            <a:r>
              <a:rPr lang="es-MX" sz="2500" dirty="0" smtClean="0"/>
              <a:t> </a:t>
            </a:r>
            <a:r>
              <a:rPr lang="es-MX" sz="2500" dirty="0" err="1" smtClean="0"/>
              <a:t>have</a:t>
            </a:r>
            <a:r>
              <a:rPr lang="es-MX" sz="2500" dirty="0" smtClean="0"/>
              <a:t> a </a:t>
            </a:r>
            <a:r>
              <a:rPr lang="es-MX" sz="2500" dirty="0" err="1" smtClean="0"/>
              <a:t>greater</a:t>
            </a:r>
            <a:r>
              <a:rPr lang="es-MX" sz="2500" dirty="0" smtClean="0"/>
              <a:t> </a:t>
            </a:r>
            <a:r>
              <a:rPr lang="es-MX" sz="2500" dirty="0" err="1" smtClean="0"/>
              <a:t>density</a:t>
            </a:r>
            <a:r>
              <a:rPr lang="es-MX" sz="2500" dirty="0" smtClean="0"/>
              <a:t> </a:t>
            </a:r>
            <a:r>
              <a:rPr lang="es-MX" sz="2500" dirty="0" err="1" smtClean="0"/>
              <a:t>than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artificial prior</a:t>
            </a:r>
            <a:endParaRPr lang="es-MX" sz="2500" dirty="0"/>
          </a:p>
        </p:txBody>
      </p:sp>
      <p:sp>
        <p:nvSpPr>
          <p:cNvPr id="13" name="Flecha derecha 12"/>
          <p:cNvSpPr/>
          <p:nvPr/>
        </p:nvSpPr>
        <p:spPr>
          <a:xfrm rot="16759278">
            <a:off x="9016999" y="4816010"/>
            <a:ext cx="880534" cy="44026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173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5042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thing</a:t>
            </a:r>
            <a:r>
              <a:rPr lang="es-MX" sz="2500" dirty="0" smtClean="0"/>
              <a:t> </a:t>
            </a:r>
            <a:r>
              <a:rPr lang="es-MX" sz="2500" dirty="0" err="1" smtClean="0"/>
              <a:t>happens</a:t>
            </a:r>
            <a:r>
              <a:rPr lang="es-MX" sz="2500" dirty="0" smtClean="0"/>
              <a:t> </a:t>
            </a:r>
            <a:r>
              <a:rPr lang="es-MX" sz="2500" dirty="0" err="1" smtClean="0"/>
              <a:t>for</a:t>
            </a:r>
            <a:r>
              <a:rPr lang="es-MX" sz="2500" dirty="0" smtClean="0"/>
              <a:t> </a:t>
            </a:r>
            <a:r>
              <a:rPr lang="es-MX" sz="2500" dirty="0" err="1" smtClean="0"/>
              <a:t>the</a:t>
            </a:r>
            <a:r>
              <a:rPr lang="es-MX" sz="2500" dirty="0" smtClean="0"/>
              <a:t>  </a:t>
            </a:r>
            <a:r>
              <a:rPr lang="es-MX" sz="2500" b="1" dirty="0" err="1" smtClean="0"/>
              <a:t>differences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between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the</a:t>
            </a:r>
            <a:r>
              <a:rPr lang="es-MX" sz="2500" b="1" dirty="0" smtClean="0"/>
              <a:t> False </a:t>
            </a:r>
            <a:r>
              <a:rPr lang="es-MX" sz="2500" b="1" dirty="0" err="1" smtClean="0"/>
              <a:t>Alarm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rates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from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each</a:t>
            </a:r>
            <a:r>
              <a:rPr lang="es-MX" sz="2500" b="1" dirty="0" smtClean="0"/>
              <a:t> </a:t>
            </a:r>
            <a:r>
              <a:rPr lang="es-MX" sz="2500" b="1" dirty="0" err="1" smtClean="0"/>
              <a:t>class</a:t>
            </a:r>
            <a:r>
              <a:rPr lang="es-MX" sz="2500" b="1" dirty="0" smtClean="0"/>
              <a:t> of </a:t>
            </a:r>
            <a:r>
              <a:rPr lang="es-MX" sz="2500" b="1" dirty="0" err="1" smtClean="0"/>
              <a:t>stimuli</a:t>
            </a:r>
            <a:r>
              <a:rPr lang="es-MX" sz="2500" b="1" dirty="0" smtClean="0"/>
              <a:t> </a:t>
            </a:r>
            <a:r>
              <a:rPr lang="es-MX" sz="2500" dirty="0" smtClean="0"/>
              <a:t>and </a:t>
            </a:r>
            <a:r>
              <a:rPr lang="es-MX" sz="2500" dirty="0" err="1" smtClean="0"/>
              <a:t>its</a:t>
            </a:r>
            <a:r>
              <a:rPr lang="es-MX" sz="2500" dirty="0" smtClean="0"/>
              <a:t> </a:t>
            </a:r>
            <a:r>
              <a:rPr lang="es-MX" sz="2500" dirty="0" err="1" smtClean="0"/>
              <a:t>Bayes</a:t>
            </a:r>
            <a:r>
              <a:rPr lang="es-MX" sz="2500" dirty="0" smtClean="0"/>
              <a:t> Factor.</a:t>
            </a:r>
            <a:endParaRPr lang="es-MX" sz="2500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895"/>
            <a:ext cx="7525541" cy="575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6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66950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/>
              <a:t> </a:t>
            </a:r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" y="1302993"/>
            <a:ext cx="4910667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 smtClean="0"/>
              <a:t>4 </a:t>
            </a:r>
            <a:r>
              <a:rPr lang="es-MX" b="1" dirty="0" err="1" smtClean="0"/>
              <a:t>participants</a:t>
            </a:r>
            <a:r>
              <a:rPr lang="es-MX" dirty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334" y="829733"/>
            <a:ext cx="7082666" cy="52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1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815966"/>
            <a:ext cx="7035800" cy="522606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0" y="166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1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67733" y="1302993"/>
            <a:ext cx="4910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 err="1" smtClean="0"/>
              <a:t>We</a:t>
            </a:r>
            <a:r>
              <a:rPr lang="es-MX" dirty="0" smtClean="0"/>
              <a:t> can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, </a:t>
            </a:r>
            <a:r>
              <a:rPr lang="es-MX" dirty="0" err="1" smtClean="0"/>
              <a:t>there</a:t>
            </a:r>
            <a:r>
              <a:rPr lang="es-MX" dirty="0" smtClean="0"/>
              <a:t> are </a:t>
            </a:r>
            <a:r>
              <a:rPr lang="es-MX" b="1" dirty="0"/>
              <a:t>7</a:t>
            </a:r>
            <a:r>
              <a:rPr lang="es-MX" b="1" dirty="0" smtClean="0"/>
              <a:t> </a:t>
            </a:r>
            <a:r>
              <a:rPr lang="es-MX" b="1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who</a:t>
            </a:r>
            <a:r>
              <a:rPr lang="es-MX" dirty="0" smtClean="0"/>
              <a:t> show a </a:t>
            </a:r>
            <a:r>
              <a:rPr lang="es-MX" b="1" dirty="0" err="1" smtClean="0"/>
              <a:t>greater</a:t>
            </a:r>
            <a:r>
              <a:rPr lang="es-MX" b="1" dirty="0" smtClean="0"/>
              <a:t> posterior </a:t>
            </a:r>
            <a:r>
              <a:rPr lang="es-MX" b="1" dirty="0" err="1" smtClean="0"/>
              <a:t>density</a:t>
            </a:r>
            <a:r>
              <a:rPr lang="es-MX" b="1" dirty="0" smtClean="0"/>
              <a:t> at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point</a:t>
            </a:r>
            <a:r>
              <a:rPr lang="es-MX" b="1" dirty="0" smtClean="0"/>
              <a:t> of “0 </a:t>
            </a:r>
            <a:r>
              <a:rPr lang="es-MX" b="1" dirty="0" err="1" smtClean="0"/>
              <a:t>differences</a:t>
            </a:r>
            <a:r>
              <a:rPr lang="es-MX" b="1" dirty="0" smtClean="0"/>
              <a:t>”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 smtClean="0"/>
              <a:t>rates</a:t>
            </a:r>
            <a:r>
              <a:rPr lang="es-MX" b="1" dirty="0" smtClean="0"/>
              <a:t> of </a:t>
            </a:r>
            <a:r>
              <a:rPr lang="es-MX" b="1" dirty="0" err="1" smtClean="0"/>
              <a:t>each</a:t>
            </a:r>
            <a:r>
              <a:rPr lang="es-MX" b="1" dirty="0" smtClean="0"/>
              <a:t> </a:t>
            </a:r>
            <a:r>
              <a:rPr lang="es-MX" b="1" dirty="0" err="1" smtClean="0"/>
              <a:t>class</a:t>
            </a:r>
            <a:r>
              <a:rPr lang="es-MX" b="1" dirty="0" smtClean="0"/>
              <a:t> of </a:t>
            </a:r>
            <a:r>
              <a:rPr lang="es-MX" b="1" dirty="0" err="1" smtClean="0"/>
              <a:t>stimuli</a:t>
            </a:r>
            <a:r>
              <a:rPr lang="es-MX" b="1" dirty="0" smtClean="0"/>
              <a:t>, </a:t>
            </a:r>
            <a:r>
              <a:rPr lang="es-MX" dirty="0" err="1" smtClean="0"/>
              <a:t>compared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003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1.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sure</a:t>
            </a:r>
            <a:r>
              <a:rPr lang="es-MX" dirty="0" smtClean="0"/>
              <a:t> d’(A) &gt; d’(B)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literature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0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267" y="38361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6267" y="1834092"/>
            <a:ext cx="46990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b="1" dirty="0" err="1" smtClean="0"/>
              <a:t>differences</a:t>
            </a:r>
            <a:r>
              <a:rPr lang="es-MX" b="1" dirty="0" smtClean="0"/>
              <a:t> </a:t>
            </a:r>
            <a:r>
              <a:rPr lang="es-MX" b="1" dirty="0" err="1" smtClean="0"/>
              <a:t>between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Hit </a:t>
            </a:r>
            <a:r>
              <a:rPr lang="es-MX" b="1" dirty="0" err="1" smtClean="0"/>
              <a:t>rates</a:t>
            </a:r>
            <a:r>
              <a:rPr lang="es-MX" b="1" dirty="0" smtClean="0"/>
              <a:t> at </a:t>
            </a:r>
            <a:r>
              <a:rPr lang="es-MX" b="1" dirty="0" err="1" smtClean="0"/>
              <a:t>Experiment</a:t>
            </a:r>
            <a:r>
              <a:rPr lang="es-MX" b="1" dirty="0" smtClean="0"/>
              <a:t> No. 2</a:t>
            </a:r>
            <a:r>
              <a:rPr lang="es-MX" dirty="0" smtClean="0"/>
              <a:t> </a:t>
            </a:r>
            <a:r>
              <a:rPr lang="es-MX" dirty="0" err="1" smtClean="0"/>
              <a:t>when</a:t>
            </a:r>
            <a:r>
              <a:rPr lang="es-MX" dirty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/>
              <a:t> </a:t>
            </a:r>
            <a:r>
              <a:rPr lang="es-MX" dirty="0" smtClean="0"/>
              <a:t>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3" y="797486"/>
            <a:ext cx="6937904" cy="5263027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2184400" y="6333066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635908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7" y="776205"/>
            <a:ext cx="6900333" cy="530559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86267" y="383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86267" y="1834092"/>
            <a:ext cx="469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Once </a:t>
            </a:r>
            <a:r>
              <a:rPr lang="es-MX" dirty="0" err="1" smtClean="0"/>
              <a:t>again</a:t>
            </a:r>
            <a:r>
              <a:rPr lang="es-MX" dirty="0" smtClean="0"/>
              <a:t>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differences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smtClean="0"/>
              <a:t>False </a:t>
            </a:r>
            <a:r>
              <a:rPr lang="es-MX" b="1" dirty="0" err="1" smtClean="0"/>
              <a:t>Alarms</a:t>
            </a:r>
            <a:r>
              <a:rPr lang="es-MX" b="1" dirty="0" smtClean="0"/>
              <a:t> </a:t>
            </a:r>
            <a:r>
              <a:rPr lang="es-MX" b="1" dirty="0" err="1"/>
              <a:t>rates</a:t>
            </a:r>
            <a:r>
              <a:rPr lang="es-MX" b="1" dirty="0"/>
              <a:t> at </a:t>
            </a:r>
            <a:r>
              <a:rPr lang="es-MX" b="1" dirty="0" err="1"/>
              <a:t>Experiment</a:t>
            </a:r>
            <a:r>
              <a:rPr lang="es-MX" b="1" dirty="0"/>
              <a:t> No. 2</a:t>
            </a:r>
            <a:r>
              <a:rPr lang="es-MX" dirty="0"/>
              <a:t> </a:t>
            </a:r>
            <a:r>
              <a:rPr lang="es-MX" dirty="0" err="1" smtClean="0"/>
              <a:t>when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measure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artificial prior and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distributions</a:t>
            </a:r>
            <a:r>
              <a:rPr lang="es-MX" dirty="0" smtClean="0"/>
              <a:t> at </a:t>
            </a:r>
            <a:r>
              <a:rPr lang="es-MX" dirty="0" err="1" smtClean="0"/>
              <a:t>the</a:t>
            </a:r>
            <a:r>
              <a:rPr lang="es-MX" dirty="0" smtClean="0"/>
              <a:t> mean </a:t>
            </a:r>
            <a:r>
              <a:rPr lang="es-MX" dirty="0" err="1" smtClean="0"/>
              <a:t>value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posterior,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 show a </a:t>
            </a:r>
            <a:r>
              <a:rPr lang="es-MX" dirty="0" err="1" smtClean="0"/>
              <a:t>greater</a:t>
            </a:r>
            <a:r>
              <a:rPr lang="es-MX" dirty="0" smtClean="0"/>
              <a:t> posterior </a:t>
            </a:r>
            <a:r>
              <a:rPr lang="es-MX" dirty="0" err="1" smtClean="0"/>
              <a:t>density</a:t>
            </a:r>
            <a:r>
              <a:rPr lang="es-MX" dirty="0" smtClean="0"/>
              <a:t> tan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184400" y="6324599"/>
            <a:ext cx="10007600" cy="404363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 err="1" smtClean="0"/>
              <a:t>Same</a:t>
            </a:r>
            <a:r>
              <a:rPr lang="es-MX" sz="2500" dirty="0" smtClean="0"/>
              <a:t> </a:t>
            </a:r>
            <a:r>
              <a:rPr lang="es-MX" sz="2500" dirty="0" err="1" smtClean="0"/>
              <a:t>question</a:t>
            </a:r>
            <a:r>
              <a:rPr lang="es-MX" sz="2500" dirty="0" smtClean="0"/>
              <a:t> as </a:t>
            </a:r>
            <a:r>
              <a:rPr lang="es-MX" sz="2500" dirty="0" err="1" smtClean="0"/>
              <a:t>before</a:t>
            </a:r>
            <a:r>
              <a:rPr lang="es-MX" sz="2500" dirty="0" smtClean="0"/>
              <a:t>, of </a:t>
            </a:r>
            <a:r>
              <a:rPr lang="es-MX" sz="2500" dirty="0" err="1" smtClean="0"/>
              <a:t>course</a:t>
            </a:r>
            <a:r>
              <a:rPr lang="es-MX" sz="2500" dirty="0" smtClean="0"/>
              <a:t>…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50807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1134" y="94191"/>
            <a:ext cx="10515600" cy="13255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b="1" dirty="0" err="1" smtClean="0"/>
              <a:t>Some</a:t>
            </a:r>
            <a:r>
              <a:rPr lang="es-MX" b="1" dirty="0" smtClean="0"/>
              <a:t> </a:t>
            </a:r>
            <a:r>
              <a:rPr lang="es-MX" b="1" dirty="0" err="1" smtClean="0"/>
              <a:t>sort</a:t>
            </a:r>
            <a:r>
              <a:rPr lang="es-MX" b="1" dirty="0" smtClean="0"/>
              <a:t> of </a:t>
            </a:r>
            <a:r>
              <a:rPr lang="en-US" b="1" dirty="0" smtClean="0"/>
              <a:t>conclusion</a:t>
            </a:r>
            <a:r>
              <a:rPr lang="es-MX" b="1" dirty="0" smtClean="0"/>
              <a:t> </a:t>
            </a:r>
            <a:r>
              <a:rPr lang="es-MX" b="1" dirty="0" err="1" smtClean="0"/>
              <a:t>from</a:t>
            </a:r>
            <a:r>
              <a:rPr lang="es-MX" b="1" dirty="0" smtClean="0"/>
              <a:t> </a:t>
            </a:r>
            <a:r>
              <a:rPr lang="es-MX" b="1" dirty="0" err="1" smtClean="0"/>
              <a:t>the</a:t>
            </a:r>
            <a:r>
              <a:rPr lang="es-MX" b="1" dirty="0" smtClean="0"/>
              <a:t> </a:t>
            </a:r>
            <a:r>
              <a:rPr lang="es-MX" b="1" dirty="0" err="1" smtClean="0"/>
              <a:t>past</a:t>
            </a:r>
            <a:r>
              <a:rPr lang="es-MX" b="1" dirty="0" smtClean="0"/>
              <a:t> </a:t>
            </a:r>
            <a:r>
              <a:rPr lang="es-MX" b="1" dirty="0" err="1" smtClean="0"/>
              <a:t>section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1825625"/>
            <a:ext cx="1169246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 err="1" smtClean="0"/>
              <a:t>Many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main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findings</a:t>
            </a:r>
            <a:r>
              <a:rPr lang="es-MX" sz="2000" dirty="0" smtClean="0"/>
              <a:t>/</a:t>
            </a:r>
            <a:r>
              <a:rPr lang="es-MX" sz="2000" dirty="0" err="1" smtClean="0"/>
              <a:t>empirical</a:t>
            </a:r>
            <a:r>
              <a:rPr lang="es-MX" sz="2000" dirty="0"/>
              <a:t>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Psychology</a:t>
            </a:r>
            <a:r>
              <a:rPr lang="es-MX" sz="2000" dirty="0" smtClean="0"/>
              <a:t> </a:t>
            </a:r>
            <a:r>
              <a:rPr lang="es-MX" sz="2000" dirty="0" err="1" smtClean="0"/>
              <a:t>tend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do </a:t>
            </a:r>
            <a:r>
              <a:rPr lang="es-MX" sz="2000" dirty="0" err="1" smtClean="0"/>
              <a:t>it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“mean performance” of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participants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is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note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when</a:t>
            </a:r>
            <a:r>
              <a:rPr lang="es-MX" sz="2000" dirty="0" smtClean="0"/>
              <a:t>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conducted</a:t>
            </a:r>
            <a:r>
              <a:rPr lang="es-MX" sz="2000" dirty="0" smtClean="0"/>
              <a:t> a </a:t>
            </a:r>
            <a:r>
              <a:rPr lang="es-MX" sz="2000" dirty="0" err="1" smtClean="0"/>
              <a:t>step-by-step</a:t>
            </a:r>
            <a:r>
              <a:rPr lang="es-MX" sz="2000" dirty="0" smtClean="0"/>
              <a:t> </a:t>
            </a:r>
            <a:r>
              <a:rPr lang="es-MX" sz="2000" dirty="0" err="1" smtClean="0"/>
              <a:t>replication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statistical</a:t>
            </a:r>
            <a:r>
              <a:rPr lang="es-MX" sz="2000" dirty="0" smtClean="0"/>
              <a:t> </a:t>
            </a:r>
            <a:r>
              <a:rPr lang="es-MX" sz="2000" dirty="0" err="1" smtClean="0"/>
              <a:t>tests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had</a:t>
            </a:r>
            <a:r>
              <a:rPr lang="es-MX" sz="2000" dirty="0" smtClean="0"/>
              <a:t> </a:t>
            </a:r>
            <a:r>
              <a:rPr lang="es-MX" sz="2000" dirty="0" err="1" smtClean="0"/>
              <a:t>been</a:t>
            </a:r>
            <a:r>
              <a:rPr lang="es-MX" sz="2000" dirty="0" smtClean="0"/>
              <a:t> </a:t>
            </a:r>
            <a:r>
              <a:rPr lang="es-MX" sz="2000" dirty="0" err="1" smtClean="0"/>
              <a:t>reported</a:t>
            </a:r>
            <a:r>
              <a:rPr lang="es-MX" sz="2000" dirty="0" smtClean="0"/>
              <a:t> </a:t>
            </a:r>
            <a:r>
              <a:rPr lang="es-MX" sz="2000" dirty="0" err="1" smtClean="0"/>
              <a:t>within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literature</a:t>
            </a:r>
            <a:r>
              <a:rPr lang="es-MX" sz="2000" dirty="0" smtClean="0"/>
              <a:t> </a:t>
            </a:r>
            <a:r>
              <a:rPr lang="es-MX" sz="2000" dirty="0" err="1" smtClean="0"/>
              <a:t>focused</a:t>
            </a:r>
            <a:r>
              <a:rPr lang="es-MX" sz="2000" dirty="0" smtClean="0"/>
              <a:t> </a:t>
            </a:r>
            <a:r>
              <a:rPr lang="es-MX" sz="2000" dirty="0" err="1" smtClean="0"/>
              <a:t>on</a:t>
            </a:r>
            <a:r>
              <a:rPr lang="es-MX" sz="2000" dirty="0" smtClean="0"/>
              <a:t> </a:t>
            </a:r>
            <a:r>
              <a:rPr lang="es-MX" sz="2000" dirty="0" err="1" smtClean="0"/>
              <a:t>studying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(t-test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an</a:t>
            </a:r>
            <a:r>
              <a:rPr lang="es-MX" sz="2000" dirty="0" smtClean="0"/>
              <a:t> </a:t>
            </a:r>
            <a:r>
              <a:rPr lang="es-MX" sz="2000" dirty="0" err="1" smtClean="0"/>
              <a:t>arcsine</a:t>
            </a:r>
            <a:r>
              <a:rPr lang="es-MX" sz="2000" dirty="0" smtClean="0"/>
              <a:t> </a:t>
            </a:r>
            <a:r>
              <a:rPr lang="es-MX" sz="2000" dirty="0" err="1" smtClean="0"/>
              <a:t>comparison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response </a:t>
            </a:r>
            <a:r>
              <a:rPr lang="es-MX" sz="2000" dirty="0" err="1" smtClean="0"/>
              <a:t>rates</a:t>
            </a:r>
            <a:r>
              <a:rPr lang="es-MX" sz="2000" dirty="0" smtClean="0"/>
              <a:t>),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also</a:t>
            </a:r>
            <a:r>
              <a:rPr lang="es-MX" sz="2000" dirty="0" smtClean="0"/>
              <a:t> </a:t>
            </a:r>
            <a:r>
              <a:rPr lang="es-MX" sz="2000" dirty="0" err="1" smtClean="0"/>
              <a:t>find</a:t>
            </a:r>
            <a:r>
              <a:rPr lang="es-MX" sz="2000" dirty="0" smtClean="0"/>
              <a:t> “</a:t>
            </a:r>
            <a:r>
              <a:rPr lang="es-MX" sz="2000" dirty="0" err="1" smtClean="0"/>
              <a:t>evidence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” in </a:t>
            </a:r>
            <a:r>
              <a:rPr lang="es-MX" sz="2000" dirty="0" err="1" smtClean="0"/>
              <a:t>our</a:t>
            </a:r>
            <a:r>
              <a:rPr lang="es-MX" sz="2000" dirty="0" smtClean="0"/>
              <a:t> </a:t>
            </a:r>
            <a:r>
              <a:rPr lang="es-MX" sz="2000" b="1" dirty="0" err="1" smtClean="0"/>
              <a:t>merely</a:t>
            </a:r>
            <a:r>
              <a:rPr lang="es-MX" sz="2000" b="1" dirty="0" smtClean="0"/>
              <a:t> perceptual </a:t>
            </a:r>
            <a:r>
              <a:rPr lang="es-MX" sz="2000" dirty="0" err="1" smtClean="0"/>
              <a:t>task</a:t>
            </a:r>
            <a:r>
              <a:rPr lang="es-MX" sz="2000" dirty="0" smtClean="0"/>
              <a:t>, (</a:t>
            </a:r>
            <a:r>
              <a:rPr lang="es-MX" sz="2000" dirty="0" err="1" smtClean="0"/>
              <a:t>which</a:t>
            </a:r>
            <a:r>
              <a:rPr lang="es-MX" sz="2000" dirty="0" smtClean="0"/>
              <a:t> </a:t>
            </a:r>
            <a:r>
              <a:rPr lang="es-MX" sz="2000" dirty="0" err="1" smtClean="0"/>
              <a:t>was</a:t>
            </a:r>
            <a:r>
              <a:rPr lang="es-MX" sz="2000" dirty="0" smtClean="0"/>
              <a:t> </a:t>
            </a:r>
            <a:r>
              <a:rPr lang="es-MX" sz="2000" dirty="0" err="1" smtClean="0"/>
              <a:t>itself</a:t>
            </a:r>
            <a:r>
              <a:rPr lang="es-MX" sz="2000" dirty="0" smtClean="0"/>
              <a:t> a </a:t>
            </a:r>
            <a:r>
              <a:rPr lang="es-MX" sz="2000" dirty="0" err="1" smtClean="0"/>
              <a:t>very</a:t>
            </a:r>
            <a:r>
              <a:rPr lang="es-MX" sz="2000" dirty="0" smtClean="0"/>
              <a:t> </a:t>
            </a:r>
            <a:r>
              <a:rPr lang="es-MX" sz="2000" dirty="0" err="1" smtClean="0"/>
              <a:t>interesting</a:t>
            </a:r>
            <a:r>
              <a:rPr lang="es-MX" sz="2000" dirty="0" smtClean="0"/>
              <a:t> </a:t>
            </a:r>
            <a:r>
              <a:rPr lang="es-MX" sz="2000" dirty="0" err="1" smtClean="0"/>
              <a:t>finding</a:t>
            </a:r>
            <a:r>
              <a:rPr lang="es-MX" sz="2000" dirty="0" smtClean="0"/>
              <a:t> in </a:t>
            </a:r>
            <a:r>
              <a:rPr lang="es-MX" sz="2000" dirty="0" err="1" smtClean="0"/>
              <a:t>terms</a:t>
            </a:r>
            <a:r>
              <a:rPr lang="es-MX" sz="2000" dirty="0" smtClean="0"/>
              <a:t> of </a:t>
            </a:r>
            <a:r>
              <a:rPr lang="es-MX" sz="2000" dirty="0" err="1" smtClean="0"/>
              <a:t>what</a:t>
            </a:r>
            <a:r>
              <a:rPr lang="es-MX" sz="2000" dirty="0" smtClean="0"/>
              <a:t> </a:t>
            </a:r>
            <a:r>
              <a:rPr lang="es-MX" sz="2000" dirty="0" err="1" smtClean="0"/>
              <a:t>it</a:t>
            </a:r>
            <a:r>
              <a:rPr lang="es-MX" sz="2000" dirty="0" smtClean="0"/>
              <a:t> </a:t>
            </a:r>
            <a:r>
              <a:rPr lang="es-MX" sz="2000" dirty="0" err="1" smtClean="0"/>
              <a:t>suggest</a:t>
            </a:r>
            <a:r>
              <a:rPr lang="es-MX" sz="2000" dirty="0" smtClean="0"/>
              <a:t> </a:t>
            </a:r>
            <a:r>
              <a:rPr lang="es-MX" sz="2000" dirty="0" err="1" smtClean="0"/>
              <a:t>about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validity</a:t>
            </a:r>
            <a:r>
              <a:rPr lang="es-MX" sz="2000" dirty="0" smtClean="0"/>
              <a:t> of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models</a:t>
            </a:r>
            <a:r>
              <a:rPr lang="es-MX" sz="2000" dirty="0" smtClean="0"/>
              <a:t> and </a:t>
            </a:r>
            <a:r>
              <a:rPr lang="es-MX" sz="2000" dirty="0" err="1" smtClean="0"/>
              <a:t>theories</a:t>
            </a:r>
            <a:r>
              <a:rPr lang="es-MX" sz="2000" dirty="0" smtClean="0"/>
              <a:t> </a:t>
            </a:r>
            <a:r>
              <a:rPr lang="es-MX" sz="2000" dirty="0" err="1" smtClean="0"/>
              <a:t>developed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</a:t>
            </a:r>
            <a:r>
              <a:rPr lang="es-MX" sz="2000" dirty="0" err="1" smtClean="0"/>
              <a:t>account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as a </a:t>
            </a:r>
            <a:r>
              <a:rPr lang="es-MX" sz="2000" dirty="0" err="1" smtClean="0"/>
              <a:t>Recognition</a:t>
            </a:r>
            <a:r>
              <a:rPr lang="es-MX" sz="2000" dirty="0" smtClean="0"/>
              <a:t> </a:t>
            </a:r>
            <a:r>
              <a:rPr lang="es-MX" sz="2000" dirty="0" err="1" smtClean="0"/>
              <a:t>Memory</a:t>
            </a:r>
            <a:r>
              <a:rPr lang="es-MX" sz="2000" dirty="0" smtClean="0"/>
              <a:t> </a:t>
            </a:r>
            <a:r>
              <a:rPr lang="es-MX" sz="2000" dirty="0" err="1" smtClean="0"/>
              <a:t>phenomenom</a:t>
            </a:r>
            <a:r>
              <a:rPr lang="es-MX" sz="2000" dirty="0" smtClean="0"/>
              <a:t>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However</a:t>
            </a:r>
            <a:r>
              <a:rPr lang="es-MX" sz="2000" dirty="0" smtClean="0"/>
              <a:t>,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presented</a:t>
            </a:r>
            <a:r>
              <a:rPr lang="es-MX" sz="2000" dirty="0" smtClean="0"/>
              <a:t> </a:t>
            </a:r>
            <a:r>
              <a:rPr lang="es-MX" sz="2000" dirty="0" err="1" smtClean="0"/>
              <a:t>variation</a:t>
            </a:r>
            <a:r>
              <a:rPr lang="es-MX" sz="2000" dirty="0" smtClean="0"/>
              <a:t> of a </a:t>
            </a:r>
            <a:r>
              <a:rPr lang="es-MX" sz="2000" dirty="0" err="1" smtClean="0"/>
              <a:t>Bayesian</a:t>
            </a:r>
            <a:r>
              <a:rPr lang="es-MX" sz="2000" dirty="0" smtClean="0"/>
              <a:t> SDT </a:t>
            </a:r>
            <a:r>
              <a:rPr lang="es-MX" sz="2000" dirty="0" err="1" smtClean="0"/>
              <a:t>cognitive</a:t>
            </a:r>
            <a:r>
              <a:rPr lang="es-MX" sz="2000" dirty="0" smtClean="0"/>
              <a:t> </a:t>
            </a:r>
            <a:r>
              <a:rPr lang="es-MX" sz="2000" dirty="0" err="1" smtClean="0"/>
              <a:t>model</a:t>
            </a:r>
            <a:r>
              <a:rPr lang="es-MX" sz="2000" dirty="0" smtClean="0"/>
              <a:t> </a:t>
            </a:r>
            <a:r>
              <a:rPr lang="es-MX" sz="2000" dirty="0" err="1" smtClean="0"/>
              <a:t>seems</a:t>
            </a:r>
            <a:r>
              <a:rPr lang="es-MX" sz="2000" dirty="0" smtClean="0"/>
              <a:t> </a:t>
            </a:r>
            <a:r>
              <a:rPr lang="es-MX" sz="2000" dirty="0" err="1" smtClean="0"/>
              <a:t>to</a:t>
            </a:r>
            <a:r>
              <a:rPr lang="es-MX" sz="2000" dirty="0" smtClean="0"/>
              <a:t> be </a:t>
            </a:r>
            <a:r>
              <a:rPr lang="es-MX" sz="2000" dirty="0" err="1" smtClean="0"/>
              <a:t>suggesting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</a:t>
            </a:r>
            <a:r>
              <a:rPr lang="es-MX" sz="2000" dirty="0" err="1" smtClean="0"/>
              <a:t>Mirror</a:t>
            </a:r>
            <a:r>
              <a:rPr lang="es-MX" sz="2000" dirty="0" smtClean="0"/>
              <a:t> </a:t>
            </a:r>
            <a:r>
              <a:rPr lang="es-MX" sz="2000" dirty="0" err="1" smtClean="0"/>
              <a:t>Effect</a:t>
            </a:r>
            <a:r>
              <a:rPr lang="es-MX" sz="2000" dirty="0" smtClean="0"/>
              <a:t> </a:t>
            </a:r>
            <a:r>
              <a:rPr lang="es-MX" sz="2000" dirty="0" err="1" smtClean="0"/>
              <a:t>could</a:t>
            </a:r>
            <a:r>
              <a:rPr lang="es-MX" sz="2000" dirty="0" smtClean="0"/>
              <a:t> be a </a:t>
            </a:r>
            <a:r>
              <a:rPr lang="es-MX" sz="2000" dirty="0" err="1" smtClean="0"/>
              <a:t>phenomena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</a:t>
            </a:r>
            <a:r>
              <a:rPr lang="es-MX" sz="2000" dirty="0" err="1" smtClean="0"/>
              <a:t>holds</a:t>
            </a:r>
            <a:r>
              <a:rPr lang="es-MX" sz="2000" dirty="0" smtClean="0"/>
              <a:t> </a:t>
            </a:r>
            <a:r>
              <a:rPr lang="es-MX" sz="2000" dirty="0" err="1" smtClean="0"/>
              <a:t>for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“</a:t>
            </a:r>
            <a:r>
              <a:rPr lang="es-MX" sz="2000" dirty="0" err="1" smtClean="0"/>
              <a:t>whole</a:t>
            </a:r>
            <a:r>
              <a:rPr lang="es-MX" sz="2000" dirty="0" smtClean="0"/>
              <a:t> </a:t>
            </a:r>
            <a:r>
              <a:rPr lang="es-MX" sz="2000" dirty="0" err="1" smtClean="0"/>
              <a:t>group</a:t>
            </a:r>
            <a:r>
              <a:rPr lang="es-MX" sz="2000" dirty="0" smtClean="0"/>
              <a:t>” </a:t>
            </a:r>
            <a:r>
              <a:rPr lang="es-MX" sz="2000" dirty="0" err="1" smtClean="0"/>
              <a:t>analysis</a:t>
            </a:r>
            <a:r>
              <a:rPr lang="es-MX" sz="2000" dirty="0" smtClean="0"/>
              <a:t>, </a:t>
            </a:r>
            <a:r>
              <a:rPr lang="es-MX" sz="2000" dirty="0" err="1" smtClean="0"/>
              <a:t>but</a:t>
            </a:r>
            <a:r>
              <a:rPr lang="es-MX" sz="2000" dirty="0" smtClean="0"/>
              <a:t> </a:t>
            </a:r>
            <a:r>
              <a:rPr lang="es-MX" sz="2000" dirty="0" err="1" smtClean="0"/>
              <a:t>not</a:t>
            </a:r>
            <a:r>
              <a:rPr lang="es-MX" sz="2000" dirty="0" smtClean="0"/>
              <a:t> </a:t>
            </a:r>
            <a:r>
              <a:rPr lang="es-MX" sz="2000" dirty="0" err="1" smtClean="0"/>
              <a:t>the</a:t>
            </a:r>
            <a:r>
              <a:rPr lang="es-MX" sz="2000" dirty="0" smtClean="0"/>
              <a:t> individual </a:t>
            </a:r>
            <a:r>
              <a:rPr lang="es-MX" sz="2000" dirty="0" err="1" smtClean="0"/>
              <a:t>level</a:t>
            </a:r>
            <a:r>
              <a:rPr lang="es-MX" sz="2000" dirty="0" smtClean="0"/>
              <a:t>. </a:t>
            </a:r>
          </a:p>
          <a:p>
            <a:pPr marL="0" indent="0" algn="just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62066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203199" y="254000"/>
            <a:ext cx="11692467" cy="6409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199" y="567267"/>
            <a:ext cx="11692467" cy="56096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present</a:t>
            </a:r>
            <a:r>
              <a:rPr lang="es-MX" sz="3000" dirty="0" smtClean="0"/>
              <a:t> </a:t>
            </a:r>
            <a:r>
              <a:rPr lang="es-MX" sz="3000" dirty="0" err="1" smtClean="0"/>
              <a:t>study</a:t>
            </a:r>
            <a:r>
              <a:rPr lang="es-MX" sz="3000" dirty="0" smtClean="0"/>
              <a:t> </a:t>
            </a:r>
            <a:r>
              <a:rPr lang="es-MX" sz="3000" dirty="0" err="1" smtClean="0"/>
              <a:t>could</a:t>
            </a:r>
            <a:r>
              <a:rPr lang="es-MX" sz="3000" dirty="0" smtClean="0"/>
              <a:t> </a:t>
            </a:r>
            <a:r>
              <a:rPr lang="es-MX" sz="3000" dirty="0" err="1" smtClean="0"/>
              <a:t>serve</a:t>
            </a:r>
            <a:r>
              <a:rPr lang="es-MX" sz="3000" dirty="0" smtClean="0"/>
              <a:t> as a </a:t>
            </a:r>
            <a:r>
              <a:rPr lang="es-MX" sz="3000" dirty="0" err="1" smtClean="0"/>
              <a:t>clear</a:t>
            </a:r>
            <a:r>
              <a:rPr lang="es-MX" sz="3000" dirty="0" smtClean="0"/>
              <a:t> </a:t>
            </a:r>
            <a:r>
              <a:rPr lang="es-MX" sz="3000" dirty="0" err="1" smtClean="0"/>
              <a:t>reference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advantages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</a:t>
            </a:r>
            <a:r>
              <a:rPr lang="es-MX" sz="3000" dirty="0" err="1" smtClean="0"/>
              <a:t>Bayesian</a:t>
            </a:r>
            <a:r>
              <a:rPr lang="es-MX" sz="3000" dirty="0" smtClean="0"/>
              <a:t> </a:t>
            </a:r>
            <a:r>
              <a:rPr lang="es-MX" sz="3000" dirty="0" err="1" smtClean="0"/>
              <a:t>Cognitive</a:t>
            </a:r>
            <a:r>
              <a:rPr lang="es-MX" sz="3000" dirty="0" smtClean="0"/>
              <a:t> </a:t>
            </a:r>
            <a:r>
              <a:rPr lang="es-MX" sz="3000" dirty="0" err="1" smtClean="0"/>
              <a:t>modeling</a:t>
            </a:r>
            <a:r>
              <a:rPr lang="es-MX" sz="3000" dirty="0" smtClean="0"/>
              <a:t> has in </a:t>
            </a:r>
            <a:r>
              <a:rPr lang="es-MX" sz="3000" dirty="0" err="1" smtClean="0"/>
              <a:t>terms</a:t>
            </a:r>
            <a:r>
              <a:rPr lang="es-MX" sz="3000" dirty="0" smtClean="0"/>
              <a:t> of </a:t>
            </a:r>
            <a:r>
              <a:rPr lang="es-MX" sz="3000" dirty="0" err="1" smtClean="0"/>
              <a:t>the</a:t>
            </a:r>
            <a:r>
              <a:rPr lang="es-MX" sz="3000" dirty="0" smtClean="0"/>
              <a:t> general </a:t>
            </a:r>
            <a:r>
              <a:rPr lang="es-MX" sz="3000" dirty="0" err="1" smtClean="0"/>
              <a:t>conclusions</a:t>
            </a:r>
            <a:r>
              <a:rPr lang="es-MX" sz="3000" dirty="0" smtClean="0"/>
              <a:t> </a:t>
            </a:r>
            <a:r>
              <a:rPr lang="es-MX" sz="3000" dirty="0" err="1" smtClean="0"/>
              <a:t>that</a:t>
            </a:r>
            <a:r>
              <a:rPr lang="es-MX" sz="3000" dirty="0" smtClean="0"/>
              <a:t> can </a:t>
            </a:r>
            <a:r>
              <a:rPr lang="es-MX" sz="3000" dirty="0" err="1" smtClean="0"/>
              <a:t>arise</a:t>
            </a:r>
            <a:r>
              <a:rPr lang="es-MX" sz="3000" dirty="0" smtClean="0"/>
              <a:t> </a:t>
            </a:r>
            <a:r>
              <a:rPr lang="es-MX" sz="3000" dirty="0" err="1" smtClean="0"/>
              <a:t>from</a:t>
            </a:r>
            <a:r>
              <a:rPr lang="es-MX" sz="3000" dirty="0" smtClean="0"/>
              <a:t> </a:t>
            </a:r>
            <a:r>
              <a:rPr lang="es-MX" sz="3000" dirty="0" err="1" smtClean="0"/>
              <a:t>its</a:t>
            </a:r>
            <a:r>
              <a:rPr lang="es-MX" sz="3000" dirty="0" smtClean="0"/>
              <a:t> </a:t>
            </a:r>
            <a:r>
              <a:rPr lang="es-MX" sz="3000" dirty="0" err="1" smtClean="0"/>
              <a:t>application</a:t>
            </a:r>
            <a:r>
              <a:rPr lang="es-MX" sz="3000" dirty="0" smtClean="0"/>
              <a:t>, </a:t>
            </a:r>
            <a:r>
              <a:rPr lang="es-MX" sz="3000" dirty="0" err="1" smtClean="0"/>
              <a:t>given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</a:t>
            </a:r>
            <a:r>
              <a:rPr lang="es-MX" sz="3000" dirty="0" err="1" smtClean="0"/>
              <a:t>great</a:t>
            </a:r>
            <a:r>
              <a:rPr lang="es-MX" sz="3000" dirty="0" smtClean="0"/>
              <a:t> </a:t>
            </a:r>
            <a:r>
              <a:rPr lang="es-MX" sz="3000" dirty="0" err="1" smtClean="0"/>
              <a:t>power</a:t>
            </a:r>
            <a:r>
              <a:rPr lang="es-MX" sz="3000" dirty="0" smtClean="0"/>
              <a:t> </a:t>
            </a:r>
            <a:r>
              <a:rPr lang="es-MX" sz="3000" dirty="0" err="1" smtClean="0"/>
              <a:t>it</a:t>
            </a:r>
            <a:r>
              <a:rPr lang="es-MX" sz="3000" dirty="0" smtClean="0"/>
              <a:t> has </a:t>
            </a:r>
            <a:r>
              <a:rPr lang="es-MX" sz="3000" dirty="0" err="1" smtClean="0"/>
              <a:t>shown</a:t>
            </a:r>
            <a:r>
              <a:rPr lang="es-MX" sz="3000" dirty="0" smtClean="0"/>
              <a:t> </a:t>
            </a:r>
            <a:r>
              <a:rPr lang="es-MX" sz="3000" dirty="0" err="1" smtClean="0"/>
              <a:t>to</a:t>
            </a:r>
            <a:r>
              <a:rPr lang="es-MX" sz="3000" dirty="0" smtClean="0"/>
              <a:t> </a:t>
            </a:r>
            <a:r>
              <a:rPr lang="es-MX" sz="3000" dirty="0" err="1" smtClean="0"/>
              <a:t>deal</a:t>
            </a:r>
            <a:r>
              <a:rPr lang="es-MX" sz="3000" dirty="0" smtClean="0"/>
              <a:t> </a:t>
            </a:r>
            <a:r>
              <a:rPr lang="es-MX" sz="3000" dirty="0" err="1" smtClean="0"/>
              <a:t>with</a:t>
            </a:r>
            <a:r>
              <a:rPr lang="es-MX" sz="3000" dirty="0" smtClean="0"/>
              <a:t> </a:t>
            </a:r>
            <a:r>
              <a:rPr lang="es-MX" sz="3000" dirty="0" err="1" smtClean="0"/>
              <a:t>the</a:t>
            </a:r>
            <a:r>
              <a:rPr lang="es-MX" sz="3000" dirty="0" smtClean="0"/>
              <a:t> individual data.</a:t>
            </a:r>
          </a:p>
          <a:p>
            <a:pPr marL="0" indent="0" algn="just">
              <a:buNone/>
            </a:pPr>
            <a:endParaRPr lang="es-MX" sz="3000" dirty="0"/>
          </a:p>
          <a:p>
            <a:pPr marL="0" indent="0" algn="ctr">
              <a:buNone/>
            </a:pPr>
            <a:r>
              <a:rPr lang="es-MX" sz="3000" dirty="0" smtClean="0">
                <a:solidFill>
                  <a:srgbClr val="FF0000"/>
                </a:solidFill>
              </a:rPr>
              <a:t>(</a:t>
            </a:r>
            <a:r>
              <a:rPr lang="es-MX" sz="3000" dirty="0" err="1" smtClean="0">
                <a:solidFill>
                  <a:srgbClr val="FF0000"/>
                </a:solidFill>
              </a:rPr>
              <a:t>I’m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trying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stay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conservative</a:t>
            </a:r>
            <a:r>
              <a:rPr lang="es-MX" sz="3000" dirty="0" smtClean="0">
                <a:solidFill>
                  <a:srgbClr val="FF0000"/>
                </a:solidFill>
              </a:rPr>
              <a:t> and </a:t>
            </a:r>
            <a:r>
              <a:rPr lang="es-MX" sz="3000" dirty="0" err="1" smtClean="0">
                <a:solidFill>
                  <a:srgbClr val="FF0000"/>
                </a:solidFill>
              </a:rPr>
              <a:t>not</a:t>
            </a:r>
            <a:r>
              <a:rPr lang="es-MX" sz="3000" dirty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take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too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far</a:t>
            </a:r>
            <a:r>
              <a:rPr lang="es-MX" sz="3000" dirty="0" smtClean="0">
                <a:solidFill>
                  <a:srgbClr val="FF0000"/>
                </a:solidFill>
              </a:rPr>
              <a:t>… </a:t>
            </a:r>
            <a:r>
              <a:rPr lang="es-MX" sz="3000" dirty="0" err="1" smtClean="0">
                <a:solidFill>
                  <a:srgbClr val="FF0000"/>
                </a:solidFill>
              </a:rPr>
              <a:t>but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general </a:t>
            </a:r>
            <a:r>
              <a:rPr lang="es-MX" sz="3000" dirty="0" err="1" smtClean="0">
                <a:solidFill>
                  <a:srgbClr val="FF0000"/>
                </a:solidFill>
              </a:rPr>
              <a:t>direction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that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the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conclusions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arised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from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this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first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part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would</a:t>
            </a:r>
            <a:r>
              <a:rPr lang="es-MX" sz="3000" dirty="0" smtClean="0">
                <a:solidFill>
                  <a:srgbClr val="FF0000"/>
                </a:solidFill>
              </a:rPr>
              <a:t> </a:t>
            </a:r>
            <a:r>
              <a:rPr lang="es-MX" sz="3000" dirty="0" err="1" smtClean="0">
                <a:solidFill>
                  <a:srgbClr val="FF0000"/>
                </a:solidFill>
              </a:rPr>
              <a:t>have</a:t>
            </a:r>
            <a:r>
              <a:rPr lang="es-MX" sz="3000" dirty="0" smtClean="0">
                <a:solidFill>
                  <a:srgbClr val="FF0000"/>
                </a:solidFill>
              </a:rPr>
              <a:t>)</a:t>
            </a:r>
            <a:endParaRPr lang="es-MX" sz="3000" dirty="0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76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3.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hierarchical</a:t>
            </a:r>
            <a:r>
              <a:rPr lang="es-MX" dirty="0" smtClean="0"/>
              <a:t> </a:t>
            </a:r>
            <a:r>
              <a:rPr lang="es-MX" dirty="0" err="1" smtClean="0"/>
              <a:t>cognitive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Ok,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know</a:t>
            </a:r>
            <a:r>
              <a:rPr lang="es-MX" dirty="0" smtClean="0"/>
              <a:t> </a:t>
            </a:r>
            <a:r>
              <a:rPr lang="es-MX" dirty="0" err="1" smtClean="0"/>
              <a:t>what’s</a:t>
            </a:r>
            <a:r>
              <a:rPr lang="es-MX" dirty="0" smtClean="0"/>
              <a:t> happening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our</a:t>
            </a:r>
            <a:r>
              <a:rPr lang="es-MX" dirty="0" smtClean="0"/>
              <a:t> d’, </a:t>
            </a:r>
            <a:r>
              <a:rPr lang="es-MX" dirty="0" err="1" smtClean="0"/>
              <a:t>but</a:t>
            </a:r>
            <a:r>
              <a:rPr lang="es-MX" dirty="0" smtClean="0"/>
              <a:t>,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good</a:t>
            </a:r>
            <a:r>
              <a:rPr lang="es-MX" dirty="0" smtClean="0"/>
              <a:t> </a:t>
            </a:r>
            <a:r>
              <a:rPr lang="es-MX" dirty="0" err="1" smtClean="0"/>
              <a:t>reason</a:t>
            </a:r>
            <a:r>
              <a:rPr lang="es-MX" dirty="0"/>
              <a:t> </a:t>
            </a:r>
            <a:r>
              <a:rPr lang="es-MX" dirty="0" err="1" smtClean="0"/>
              <a:t>not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look </a:t>
            </a:r>
            <a:r>
              <a:rPr lang="es-MX" dirty="0" err="1" smtClean="0"/>
              <a:t>into</a:t>
            </a:r>
            <a:r>
              <a:rPr lang="es-MX" dirty="0" smtClean="0"/>
              <a:t> c </a:t>
            </a:r>
            <a:r>
              <a:rPr lang="es-MX" dirty="0" err="1" smtClean="0"/>
              <a:t>estimates</a:t>
            </a:r>
            <a:r>
              <a:rPr lang="es-MX" dirty="0" smtClean="0"/>
              <a:t> as </a:t>
            </a:r>
            <a:r>
              <a:rPr lang="es-MX" dirty="0" err="1" smtClean="0"/>
              <a:t>well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5867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66" y="206850"/>
            <a:ext cx="8637097" cy="644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89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note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1, </a:t>
            </a:r>
            <a:r>
              <a:rPr lang="es-ES" dirty="0" smtClean="0"/>
              <a:t>yes,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are </a:t>
            </a:r>
            <a:r>
              <a:rPr lang="es-ES" dirty="0" err="1" smtClean="0"/>
              <a:t>found</a:t>
            </a:r>
            <a:r>
              <a:rPr lang="es-ES" dirty="0" smtClean="0"/>
              <a:t> in </a:t>
            </a:r>
            <a:r>
              <a:rPr lang="es-ES" dirty="0" err="1" smtClean="0"/>
              <a:t>terms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mean d’ </a:t>
            </a:r>
            <a:r>
              <a:rPr lang="es-ES" dirty="0" err="1" smtClean="0"/>
              <a:t>estimations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happen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C,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according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proposed</a:t>
            </a:r>
            <a:r>
              <a:rPr lang="es-ES" dirty="0" smtClean="0"/>
              <a:t> </a:t>
            </a:r>
            <a:r>
              <a:rPr lang="es-ES" dirty="0" err="1" smtClean="0"/>
              <a:t>hierarchical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described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mean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.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23" y="711303"/>
            <a:ext cx="7236977" cy="543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7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80" y="818063"/>
            <a:ext cx="7003520" cy="5221872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s-ES" dirty="0" err="1" smtClean="0"/>
              <a:t>Plot</a:t>
            </a:r>
            <a:r>
              <a:rPr lang="es-ES" dirty="0" smtClean="0"/>
              <a:t> 1</a:t>
            </a:r>
            <a:endParaRPr lang="es-MX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509155" y="1825625"/>
            <a:ext cx="42498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Even</a:t>
            </a:r>
            <a:r>
              <a:rPr lang="es-ES" dirty="0" smtClean="0"/>
              <a:t> more </a:t>
            </a:r>
            <a:r>
              <a:rPr lang="es-ES" dirty="0" err="1" smtClean="0"/>
              <a:t>interesting</a:t>
            </a:r>
            <a:r>
              <a:rPr lang="es-ES" dirty="0" smtClean="0"/>
              <a:t> </a:t>
            </a:r>
            <a:r>
              <a:rPr lang="es-ES" dirty="0" err="1" smtClean="0"/>
              <a:t>should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fact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doesn’t</a:t>
            </a:r>
            <a:r>
              <a:rPr lang="es-ES" dirty="0" smtClean="0"/>
              <a:t> </a:t>
            </a:r>
            <a:r>
              <a:rPr lang="es-ES" dirty="0" err="1" smtClean="0"/>
              <a:t>hold</a:t>
            </a:r>
            <a:r>
              <a:rPr lang="es-ES" dirty="0" smtClean="0"/>
              <a:t> up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</a:t>
            </a:r>
            <a:r>
              <a:rPr lang="es-ES" b="1" dirty="0" smtClean="0"/>
              <a:t> No. 2,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differences</a:t>
            </a:r>
            <a:r>
              <a:rPr lang="es-ES" dirty="0" smtClean="0"/>
              <a:t> </a:t>
            </a:r>
            <a:r>
              <a:rPr lang="es-ES" dirty="0" err="1" smtClean="0"/>
              <a:t>between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r>
              <a:rPr lang="es-ES" dirty="0" smtClean="0"/>
              <a:t> of </a:t>
            </a:r>
            <a:r>
              <a:rPr lang="es-ES" dirty="0" err="1" smtClean="0"/>
              <a:t>stimuli</a:t>
            </a:r>
            <a:r>
              <a:rPr lang="es-ES" dirty="0" smtClean="0"/>
              <a:t> are </a:t>
            </a:r>
            <a:r>
              <a:rPr lang="es-ES" dirty="0" err="1" smtClean="0"/>
              <a:t>observed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d’ and 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5913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4. </a:t>
            </a:r>
            <a:r>
              <a:rPr lang="es-MX" dirty="0" err="1" smtClean="0"/>
              <a:t>Step</a:t>
            </a:r>
            <a:r>
              <a:rPr lang="es-MX" dirty="0" smtClean="0"/>
              <a:t> </a:t>
            </a:r>
            <a:r>
              <a:rPr lang="es-MX" dirty="0" err="1" smtClean="0"/>
              <a:t>change</a:t>
            </a:r>
            <a:r>
              <a:rPr lang="es-MX" dirty="0" smtClean="0"/>
              <a:t> </a:t>
            </a:r>
            <a:r>
              <a:rPr lang="es-MX" dirty="0" err="1" smtClean="0"/>
              <a:t>point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Do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face</a:t>
            </a:r>
            <a:r>
              <a:rPr lang="es-MX" dirty="0" smtClean="0"/>
              <a:t> </a:t>
            </a:r>
            <a:r>
              <a:rPr lang="es-MX" dirty="0" err="1" smtClean="0"/>
              <a:t>changes</a:t>
            </a:r>
            <a:r>
              <a:rPr lang="es-MX" dirty="0" smtClean="0"/>
              <a:t> in D’ </a:t>
            </a:r>
            <a:r>
              <a:rPr lang="es-MX" dirty="0" err="1" smtClean="0"/>
              <a:t>or</a:t>
            </a:r>
            <a:r>
              <a:rPr lang="es-MX" dirty="0" smtClean="0"/>
              <a:t> C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trials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78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Unequal</a:t>
            </a:r>
            <a:r>
              <a:rPr lang="es-MX" dirty="0" smtClean="0"/>
              <a:t> </a:t>
            </a:r>
            <a:r>
              <a:rPr lang="es-MX" dirty="0" err="1" smtClean="0"/>
              <a:t>Variance</a:t>
            </a:r>
            <a:r>
              <a:rPr lang="es-MX" dirty="0" smtClean="0"/>
              <a:t> </a:t>
            </a:r>
            <a:r>
              <a:rPr lang="es-MX" dirty="0" err="1" smtClean="0"/>
              <a:t>Model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can be </a:t>
            </a:r>
            <a:r>
              <a:rPr lang="es-MX" dirty="0" err="1" smtClean="0"/>
              <a:t>inferred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 data?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92" y="209071"/>
            <a:ext cx="7845180" cy="6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</a:t>
            </a:r>
            <a:r>
              <a:rPr lang="es-MX" dirty="0" smtClean="0"/>
              <a:t>.1 Are </a:t>
            </a:r>
            <a:r>
              <a:rPr lang="es-MX" dirty="0" err="1" smtClean="0"/>
              <a:t>participants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Confidence</a:t>
            </a:r>
            <a:r>
              <a:rPr lang="es-MX" dirty="0" smtClean="0"/>
              <a:t> Ratings ?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 rot="20196926">
            <a:off x="991800" y="2777065"/>
            <a:ext cx="10346266" cy="13038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500" b="1" dirty="0" smtClean="0">
                <a:solidFill>
                  <a:schemeClr val="tx1"/>
                </a:solidFill>
              </a:rPr>
              <a:t>PENDING</a:t>
            </a:r>
            <a:endParaRPr lang="es-MX" sz="6500" b="1" dirty="0">
              <a:solidFill>
                <a:schemeClr val="tx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9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7" y="388995"/>
            <a:ext cx="7817154" cy="608000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82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2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25" y="1521355"/>
            <a:ext cx="421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err="1" smtClean="0"/>
              <a:t>What’s</a:t>
            </a:r>
            <a:r>
              <a:rPr lang="es-MX" b="1" dirty="0" smtClean="0"/>
              <a:t> </a:t>
            </a:r>
            <a:r>
              <a:rPr lang="es-MX" b="1" dirty="0" err="1" smtClean="0"/>
              <a:t>important</a:t>
            </a:r>
            <a:r>
              <a:rPr lang="es-MX" b="1" dirty="0" smtClean="0"/>
              <a:t> </a:t>
            </a:r>
            <a:r>
              <a:rPr lang="es-MX" b="1" dirty="0" err="1" smtClean="0"/>
              <a:t>about</a:t>
            </a:r>
            <a:r>
              <a:rPr lang="es-MX" b="1" dirty="0" smtClean="0"/>
              <a:t> </a:t>
            </a:r>
            <a:r>
              <a:rPr lang="es-MX" b="1" dirty="0" err="1" smtClean="0"/>
              <a:t>this</a:t>
            </a:r>
            <a:r>
              <a:rPr lang="es-MX" b="1" dirty="0" smtClean="0"/>
              <a:t> </a:t>
            </a:r>
            <a:r>
              <a:rPr lang="es-MX" b="1" dirty="0" err="1" smtClean="0"/>
              <a:t>plot</a:t>
            </a:r>
            <a:r>
              <a:rPr lang="es-MX" b="1" dirty="0" smtClean="0"/>
              <a:t>?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13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None/>
            </a:pPr>
            <a:endParaRPr lang="es-MX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24" y="347133"/>
            <a:ext cx="7071752" cy="601133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400" y="195792"/>
            <a:ext cx="10515600" cy="1325563"/>
          </a:xfrm>
        </p:spPr>
        <p:txBody>
          <a:bodyPr/>
          <a:lstStyle/>
          <a:p>
            <a:r>
              <a:rPr lang="es-MX" dirty="0" err="1" smtClean="0"/>
              <a:t>Plot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133" y="1521355"/>
            <a:ext cx="4004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u="sng" dirty="0" err="1" smtClean="0"/>
              <a:t>Same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things</a:t>
            </a:r>
            <a:r>
              <a:rPr lang="es-MX" b="1" u="sng" dirty="0" smtClean="0"/>
              <a:t> </a:t>
            </a:r>
            <a:r>
              <a:rPr lang="es-MX" b="1" u="sng" dirty="0" err="1" smtClean="0"/>
              <a:t>happen</a:t>
            </a:r>
            <a:r>
              <a:rPr lang="es-MX" b="1" u="sng" dirty="0" smtClean="0"/>
              <a:t> in </a:t>
            </a:r>
            <a:r>
              <a:rPr lang="es-MX" b="1" u="sng" dirty="0" err="1" smtClean="0"/>
              <a:t>Experiment</a:t>
            </a:r>
            <a:r>
              <a:rPr lang="es-MX" b="1" u="sng" dirty="0" smtClean="0"/>
              <a:t> 2</a:t>
            </a:r>
          </a:p>
          <a:p>
            <a:pPr marL="0" indent="0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all</a:t>
            </a:r>
            <a:r>
              <a:rPr lang="es-MX" dirty="0" smtClean="0"/>
              <a:t> </a:t>
            </a:r>
            <a:r>
              <a:rPr lang="es-MX" dirty="0" err="1" smtClean="0"/>
              <a:t>participants</a:t>
            </a:r>
            <a:r>
              <a:rPr lang="es-MX" dirty="0" smtClean="0"/>
              <a:t>, d’ </a:t>
            </a:r>
            <a:r>
              <a:rPr lang="es-MX" dirty="0" err="1" smtClean="0"/>
              <a:t>estimates</a:t>
            </a:r>
            <a:r>
              <a:rPr lang="es-MX" dirty="0" smtClean="0"/>
              <a:t> are </a:t>
            </a:r>
            <a:r>
              <a:rPr lang="es-MX" dirty="0" err="1" smtClean="0"/>
              <a:t>greater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A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than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B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6" y="424989"/>
            <a:ext cx="7560734" cy="600802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8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91" y="567266"/>
            <a:ext cx="6022254" cy="523187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79400" y="195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Plot 2</a:t>
            </a:r>
            <a:endParaRPr lang="es-MX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47132" y="1521355"/>
            <a:ext cx="49844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dirty="0" err="1" smtClean="0"/>
              <a:t>According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Bayes</a:t>
            </a:r>
            <a:r>
              <a:rPr lang="es-MX" dirty="0" smtClean="0"/>
              <a:t> Factor, </a:t>
            </a:r>
            <a:r>
              <a:rPr lang="es-MX" dirty="0" err="1" smtClean="0"/>
              <a:t>the</a:t>
            </a:r>
            <a:r>
              <a:rPr lang="es-MX" dirty="0" smtClean="0"/>
              <a:t> posterior </a:t>
            </a:r>
            <a:r>
              <a:rPr lang="es-MX" dirty="0" err="1" smtClean="0"/>
              <a:t>estimates</a:t>
            </a:r>
            <a:r>
              <a:rPr lang="es-MX" dirty="0" smtClean="0"/>
              <a:t> </a:t>
            </a:r>
            <a:r>
              <a:rPr lang="es-MX" dirty="0" err="1" smtClean="0"/>
              <a:t>suggest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it’s</a:t>
            </a:r>
            <a:r>
              <a:rPr lang="es-MX" dirty="0" smtClean="0"/>
              <a:t> 41.5 times lees </a:t>
            </a:r>
            <a:r>
              <a:rPr lang="es-MX" dirty="0" err="1" smtClean="0"/>
              <a:t>likely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difference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d’ </a:t>
            </a:r>
            <a:r>
              <a:rPr lang="es-MX" dirty="0" err="1" smtClean="0"/>
              <a:t>across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of </a:t>
            </a:r>
            <a:r>
              <a:rPr lang="es-MX" dirty="0" err="1" smtClean="0"/>
              <a:t>stimuli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0, </a:t>
            </a:r>
            <a:r>
              <a:rPr lang="es-MX" dirty="0" err="1" smtClean="0"/>
              <a:t>than</a:t>
            </a:r>
            <a:r>
              <a:rPr lang="es-MX" dirty="0" smtClean="0"/>
              <a:t>/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had</a:t>
            </a:r>
            <a:r>
              <a:rPr lang="es-MX" dirty="0" smtClean="0"/>
              <a:t>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stated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prior.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0" y="0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0" y="6741796"/>
            <a:ext cx="12192000" cy="116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78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</a:t>
            </a:r>
            <a:r>
              <a:rPr lang="es-MX" dirty="0" smtClean="0"/>
              <a:t>. </a:t>
            </a:r>
            <a:r>
              <a:rPr lang="es-MX" dirty="0" err="1" smtClean="0"/>
              <a:t>Contaminant</a:t>
            </a:r>
            <a:r>
              <a:rPr lang="es-MX" dirty="0" smtClean="0"/>
              <a:t> </a:t>
            </a:r>
            <a:r>
              <a:rPr lang="es-MX" dirty="0" err="1" smtClean="0"/>
              <a:t>Bayesian</a:t>
            </a:r>
            <a:r>
              <a:rPr lang="es-MX" dirty="0" smtClean="0"/>
              <a:t> </a:t>
            </a:r>
            <a:r>
              <a:rPr lang="es-MX" dirty="0" err="1" smtClean="0"/>
              <a:t>modeling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 </a:t>
            </a:r>
            <a:r>
              <a:rPr lang="es-MX" dirty="0" err="1" smtClean="0"/>
              <a:t>order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make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results</a:t>
            </a:r>
            <a:r>
              <a:rPr lang="es-MX" dirty="0" smtClean="0"/>
              <a:t> comparable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has </a:t>
            </a:r>
            <a:r>
              <a:rPr lang="es-MX" dirty="0" err="1" smtClean="0"/>
              <a:t>been</a:t>
            </a:r>
            <a:r>
              <a:rPr lang="es-MX" dirty="0" smtClean="0"/>
              <a:t> </a:t>
            </a:r>
            <a:r>
              <a:rPr lang="es-MX" dirty="0" err="1" smtClean="0"/>
              <a:t>reported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literatura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Mirror</a:t>
            </a:r>
            <a:r>
              <a:rPr lang="es-MX" dirty="0" smtClean="0"/>
              <a:t> </a:t>
            </a:r>
            <a:r>
              <a:rPr lang="es-MX" dirty="0" err="1" smtClean="0"/>
              <a:t>Effect</a:t>
            </a:r>
            <a:r>
              <a:rPr lang="es-MX" dirty="0" smtClean="0"/>
              <a:t> </a:t>
            </a:r>
            <a:r>
              <a:rPr lang="es-MX" dirty="0" err="1" smtClean="0"/>
              <a:t>withing</a:t>
            </a:r>
            <a:r>
              <a:rPr lang="es-MX" dirty="0" smtClean="0"/>
              <a:t> </a:t>
            </a:r>
            <a:r>
              <a:rPr lang="es-MX" dirty="0" err="1" smtClean="0"/>
              <a:t>Recognition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,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guarantee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our</a:t>
            </a:r>
            <a:r>
              <a:rPr lang="es-MX" dirty="0" smtClean="0"/>
              <a:t> </a:t>
            </a:r>
            <a:r>
              <a:rPr lang="es-MX" dirty="0" err="1" smtClean="0"/>
              <a:t>two</a:t>
            </a:r>
            <a:r>
              <a:rPr lang="es-MX" dirty="0" smtClean="0"/>
              <a:t> clases of </a:t>
            </a:r>
            <a:r>
              <a:rPr lang="es-MX" dirty="0" err="1" smtClean="0"/>
              <a:t>stimuli</a:t>
            </a:r>
            <a:r>
              <a:rPr lang="es-MX" dirty="0" smtClean="0"/>
              <a:t> are </a:t>
            </a:r>
            <a:r>
              <a:rPr lang="es-MX" dirty="0" err="1" smtClean="0"/>
              <a:t>indeed</a:t>
            </a:r>
            <a:r>
              <a:rPr lang="es-MX" dirty="0" smtClean="0"/>
              <a:t> </a:t>
            </a:r>
            <a:r>
              <a:rPr lang="es-MX" dirty="0" err="1" smtClean="0"/>
              <a:t>different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how</a:t>
            </a:r>
            <a:r>
              <a:rPr lang="es-MX" dirty="0" smtClean="0"/>
              <a:t> “</a:t>
            </a:r>
            <a:r>
              <a:rPr lang="es-MX" dirty="0" err="1" smtClean="0"/>
              <a:t>difficult</a:t>
            </a:r>
            <a:r>
              <a:rPr lang="es-MX" dirty="0" smtClean="0"/>
              <a:t>” </a:t>
            </a:r>
            <a:r>
              <a:rPr lang="es-MX" dirty="0" err="1" smtClean="0"/>
              <a:t>they</a:t>
            </a:r>
            <a:r>
              <a:rPr lang="es-MX" dirty="0" smtClean="0"/>
              <a:t> are.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60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1663</Words>
  <Application>Microsoft Office PowerPoint</Application>
  <PresentationFormat>Panorámica</PresentationFormat>
  <Paragraphs>116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Tema de Office</vt:lpstr>
      <vt:lpstr>“Bayesian SDT modeling” “Bayesian Cognitive modeling applied to a SDT task: the Mirror Effect meets individual cognitive modeling, contaminant analysis and step point change” </vt:lpstr>
      <vt:lpstr> </vt:lpstr>
      <vt:lpstr>1. Making sure d’(A) &gt; d’(B)</vt:lpstr>
      <vt:lpstr>Presentación de PowerPoint</vt:lpstr>
      <vt:lpstr>Plot 1</vt:lpstr>
      <vt:lpstr>Plot 2</vt:lpstr>
      <vt:lpstr>Plot 1</vt:lpstr>
      <vt:lpstr> </vt:lpstr>
      <vt:lpstr>2. Contaminant Bayesian modeling</vt:lpstr>
      <vt:lpstr>2.1 A “simple” contaminant model </vt:lpstr>
      <vt:lpstr> </vt:lpstr>
      <vt:lpstr>2.2 A “cognitive” contaminant model </vt:lpstr>
      <vt:lpstr>3. Looking for the Mirror Effect</vt:lpstr>
      <vt:lpstr>3.1 Comparing binomial response rates</vt:lpstr>
      <vt:lpstr>Presentación de PowerPoint</vt:lpstr>
      <vt:lpstr>3.2 Comparing Hit rates and F.A. rates in the context of a Bayesian cognitive model</vt:lpstr>
      <vt:lpstr>Presentación de PowerPoint</vt:lpstr>
      <vt:lpstr>Plot 1</vt:lpstr>
      <vt:lpstr> </vt:lpstr>
      <vt:lpstr> </vt:lpstr>
      <vt:lpstr> </vt:lpstr>
      <vt:lpstr> </vt:lpstr>
      <vt:lpstr>Plot 1</vt:lpstr>
      <vt:lpstr>Plot 1</vt:lpstr>
      <vt:lpstr>Plot 2</vt:lpstr>
      <vt:lpstr>Plot 2</vt:lpstr>
      <vt:lpstr>Plot 2</vt:lpstr>
      <vt:lpstr>Plot 1</vt:lpstr>
      <vt:lpstr> </vt:lpstr>
      <vt:lpstr>Plot 2</vt:lpstr>
      <vt:lpstr> </vt:lpstr>
      <vt:lpstr>Some sort of conclusion from the past section</vt:lpstr>
      <vt:lpstr> </vt:lpstr>
      <vt:lpstr>3. Bayesian hierarchical cognitive modeling of our data</vt:lpstr>
      <vt:lpstr>Presentación de PowerPoint</vt:lpstr>
      <vt:lpstr>Plot 1</vt:lpstr>
      <vt:lpstr>Plot 1</vt:lpstr>
      <vt:lpstr>4. Step change point modeling</vt:lpstr>
      <vt:lpstr>5. Testing an Unequal Variance Model</vt:lpstr>
      <vt:lpstr>5.1 Are participants using all of the Confidence Ratings 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66</cp:revision>
  <dcterms:created xsi:type="dcterms:W3CDTF">2019-04-16T19:40:50Z</dcterms:created>
  <dcterms:modified xsi:type="dcterms:W3CDTF">2019-04-23T00:25:35Z</dcterms:modified>
</cp:coreProperties>
</file>