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281" r:id="rId4"/>
    <p:sldId id="257" r:id="rId5"/>
    <p:sldId id="293" r:id="rId6"/>
    <p:sldId id="283" r:id="rId7"/>
    <p:sldId id="258" r:id="rId8"/>
    <p:sldId id="294" r:id="rId9"/>
    <p:sldId id="285" r:id="rId10"/>
    <p:sldId id="259" r:id="rId11"/>
    <p:sldId id="286" r:id="rId12"/>
    <p:sldId id="260" r:id="rId13"/>
    <p:sldId id="288" r:id="rId14"/>
    <p:sldId id="261" r:id="rId15"/>
    <p:sldId id="289" r:id="rId16"/>
    <p:sldId id="262" r:id="rId17"/>
    <p:sldId id="290" r:id="rId18"/>
    <p:sldId id="263" r:id="rId19"/>
    <p:sldId id="295" r:id="rId20"/>
    <p:sldId id="296" r:id="rId21"/>
    <p:sldId id="264" r:id="rId22"/>
    <p:sldId id="297" r:id="rId23"/>
    <p:sldId id="298" r:id="rId24"/>
    <p:sldId id="265" r:id="rId25"/>
    <p:sldId id="299" r:id="rId26"/>
    <p:sldId id="300" r:id="rId27"/>
    <p:sldId id="266" r:id="rId28"/>
    <p:sldId id="301" r:id="rId29"/>
    <p:sldId id="302" r:id="rId30"/>
    <p:sldId id="278" r:id="rId31"/>
    <p:sldId id="267" r:id="rId32"/>
    <p:sldId id="303" r:id="rId33"/>
    <p:sldId id="304" r:id="rId34"/>
    <p:sldId id="268" r:id="rId35"/>
    <p:sldId id="305" r:id="rId36"/>
    <p:sldId id="269" r:id="rId37"/>
    <p:sldId id="306" r:id="rId38"/>
    <p:sldId id="270" r:id="rId39"/>
    <p:sldId id="307" r:id="rId40"/>
    <p:sldId id="271" r:id="rId41"/>
    <p:sldId id="308" r:id="rId42"/>
    <p:sldId id="272" r:id="rId43"/>
    <p:sldId id="309" r:id="rId44"/>
    <p:sldId id="273" r:id="rId45"/>
    <p:sldId id="310" r:id="rId46"/>
    <p:sldId id="311" r:id="rId47"/>
    <p:sldId id="274" r:id="rId48"/>
    <p:sldId id="312" r:id="rId49"/>
    <p:sldId id="275" r:id="rId50"/>
    <p:sldId id="313" r:id="rId51"/>
    <p:sldId id="276" r:id="rId52"/>
    <p:sldId id="314" r:id="rId53"/>
    <p:sldId id="277" r:id="rId54"/>
    <p:sldId id="315" r:id="rId55"/>
    <p:sldId id="280" r:id="rId56"/>
    <p:sldId id="316" r:id="rId5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72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17678"/>
              </p:ext>
            </p:extLst>
          </p:nvPr>
        </p:nvGraphicFramePr>
        <p:xfrm>
          <a:off x="91077" y="5885591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 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smtClean="0"/>
                        <a:t>206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67.19%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82.54%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74.8 % 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77324"/>
              </p:ext>
            </p:extLst>
          </p:nvPr>
        </p:nvGraphicFramePr>
        <p:xfrm>
          <a:off x="138821" y="333196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 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64.06%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58.73%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61.42%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21717"/>
              </p:ext>
            </p:extLst>
          </p:nvPr>
        </p:nvGraphicFramePr>
        <p:xfrm>
          <a:off x="100479" y="4297680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</a:t>
                      </a:r>
                    </a:p>
                    <a:p>
                      <a:r>
                        <a:rPr lang="es-MX" baseline="0" dirty="0" smtClean="0"/>
                        <a:t>207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71.43%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64.57%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5217"/>
              </p:ext>
            </p:extLst>
          </p:nvPr>
        </p:nvGraphicFramePr>
        <p:xfrm>
          <a:off x="200958" y="387220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  <a:r>
                        <a:rPr lang="es-MX" baseline="0" dirty="0" smtClean="0"/>
                        <a:t> </a:t>
                      </a:r>
                    </a:p>
                    <a:p>
                      <a:r>
                        <a:rPr lang="es-MX" baseline="0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  <a:p>
                      <a:r>
                        <a:rPr lang="es-MX" baseline="0" dirty="0" smtClean="0"/>
                        <a:t>106 – </a:t>
                      </a:r>
                    </a:p>
                    <a:p>
                      <a:r>
                        <a:rPr lang="es-MX" baseline="0" dirty="0" smtClean="0"/>
                        <a:t>110 -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76.56%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82.54%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79.53%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03227"/>
              </p:ext>
            </p:extLst>
          </p:nvPr>
        </p:nvGraphicFramePr>
        <p:xfrm>
          <a:off x="138821" y="333196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78.12%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71.43%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74.8%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56354"/>
              </p:ext>
            </p:extLst>
          </p:nvPr>
        </p:nvGraphicFramePr>
        <p:xfrm>
          <a:off x="100479" y="4748167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313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64.06%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71.43%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67.72%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040" y="402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1123504" y="754235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1023157" y="3222221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1055215" y="46986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57492"/>
              </p:ext>
            </p:extLst>
          </p:nvPr>
        </p:nvGraphicFramePr>
        <p:xfrm>
          <a:off x="0" y="7332933"/>
          <a:ext cx="66570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</a:t>
                      </a:r>
                    </a:p>
                    <a:p>
                      <a:r>
                        <a:rPr lang="es-MX" baseline="0" dirty="0" smtClean="0"/>
                        <a:t>206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62.5%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65.35%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54668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40315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85.94%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84.13%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85.04%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4030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76.19%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66.93%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05487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77.78%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66.14%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91778"/>
              </p:ext>
            </p:extLst>
          </p:nvPr>
        </p:nvGraphicFramePr>
        <p:xfrm>
          <a:off x="190500" y="109220"/>
          <a:ext cx="6502400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smtClean="0"/>
                        <a:t>12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</a:t>
                      </a:r>
                    </a:p>
                    <a:p>
                      <a:r>
                        <a:rPr lang="es-MX" baseline="0" dirty="0" smtClean="0"/>
                        <a:t>102 – Comprensión del Sistema Internacional de Unidades</a:t>
                      </a:r>
                    </a:p>
                    <a:p>
                      <a:r>
                        <a:rPr lang="es-MX" baseline="0" dirty="0" smtClean="0"/>
                        <a:t>103 – Operación de valores posicionales con números naturales y decimales</a:t>
                      </a:r>
                    </a:p>
                    <a:p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  <a:p>
                      <a:r>
                        <a:rPr lang="es-MX" baseline="0" dirty="0" smtClean="0"/>
                        <a:t>105 – Aplicación de operaciones aritméticas básicas</a:t>
                      </a:r>
                    </a:p>
                    <a:p>
                      <a:r>
                        <a:rPr lang="es-MX" baseline="0" dirty="0" smtClean="0"/>
                        <a:t>106 – Definición de tecnicismos del lenguaje formal de la geometría</a:t>
                      </a:r>
                    </a:p>
                    <a:p>
                      <a:r>
                        <a:rPr lang="es-MX" baseline="0" dirty="0" smtClean="0"/>
                        <a:t>107 – Representación viso-espacial de figuras geométricas</a:t>
                      </a:r>
                    </a:p>
                    <a:p>
                      <a:r>
                        <a:rPr lang="es-MX" baseline="0" dirty="0" smtClean="0"/>
                        <a:t>108 – Identificación de las características geométricas de los cuadriláteros</a:t>
                      </a:r>
                    </a:p>
                    <a:p>
                      <a:r>
                        <a:rPr lang="es-MX" baseline="0" dirty="0" smtClean="0"/>
                        <a:t>109 – Identificación gráfica de tipos de líneas rectas (paralelas, perpendiculares y secantes)</a:t>
                      </a:r>
                    </a:p>
                    <a:p>
                      <a:r>
                        <a:rPr lang="es-MX" baseline="0" dirty="0" smtClean="0"/>
                        <a:t>110 – Representación del modelo aritmético para calcular el perímetro de una figura geométrica (triángulo o cuadrilátero)</a:t>
                      </a:r>
                    </a:p>
                    <a:p>
                      <a:r>
                        <a:rPr lang="es-MX" baseline="0" dirty="0" smtClean="0"/>
                        <a:t>111 – Representación del modelo aritmético para calcular el área de cuadriláteros o triángulos</a:t>
                      </a:r>
                    </a:p>
                    <a:p>
                      <a:r>
                        <a:rPr lang="es-MX" baseline="0" dirty="0" smtClean="0"/>
                        <a:t>112 – Deducción de fórmulas para calcular el área mediante descomposición de figuras geométricas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83162"/>
              </p:ext>
            </p:extLst>
          </p:nvPr>
        </p:nvGraphicFramePr>
        <p:xfrm>
          <a:off x="230188" y="4770438"/>
          <a:ext cx="6399212" cy="302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921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Eje</a:t>
                      </a:r>
                      <a:r>
                        <a:rPr lang="es-MX" b="1" baseline="0" dirty="0" smtClean="0"/>
                        <a:t> 2</a:t>
                      </a:r>
                    </a:p>
                    <a:p>
                      <a:r>
                        <a:rPr lang="es-MX" b="1" baseline="0" dirty="0" smtClean="0"/>
                        <a:t>Manejo de información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10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209 – Comparación de razones con cantidades discretas</a:t>
                      </a:r>
                    </a:p>
                    <a:p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64216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 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105 –</a:t>
                      </a:r>
                    </a:p>
                    <a:p>
                      <a:r>
                        <a:rPr lang="es-MX" baseline="0" dirty="0" smtClean="0"/>
                        <a:t>110 –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76.56%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77.78%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77.17%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20504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62.5%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60.32%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61.42%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22172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</a:t>
                      </a:r>
                    </a:p>
                    <a:p>
                      <a:r>
                        <a:rPr lang="es-MX" baseline="0" dirty="0" smtClean="0"/>
                        <a:t>204 –</a:t>
                      </a:r>
                    </a:p>
                    <a:p>
                      <a:r>
                        <a:rPr lang="es-MX" baseline="0" dirty="0" smtClean="0"/>
                        <a:t>205 –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34.38%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33.33%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33.86%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82530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309 -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33.33%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54.33%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3407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63.49%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60.63%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28605"/>
              </p:ext>
            </p:extLst>
          </p:nvPr>
        </p:nvGraphicFramePr>
        <p:xfrm>
          <a:off x="100479" y="4320277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106 – </a:t>
                      </a:r>
                    </a:p>
                    <a:p>
                      <a:r>
                        <a:rPr lang="es-MX" baseline="0" dirty="0" smtClean="0"/>
                        <a:t>108 –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14.06%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12.6%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61329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310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47.62%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48.82%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1906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46.88%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55.56%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51.18%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64737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29.69%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31.75%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30.71%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27987"/>
              </p:ext>
            </p:extLst>
          </p:nvPr>
        </p:nvGraphicFramePr>
        <p:xfrm>
          <a:off x="100479" y="385154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48.44%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65.08%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56.69%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04710"/>
              </p:ext>
            </p:extLst>
          </p:nvPr>
        </p:nvGraphicFramePr>
        <p:xfrm>
          <a:off x="90488" y="2738438"/>
          <a:ext cx="6399212" cy="384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921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13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</a:t>
                      </a:r>
                      <a:endParaRPr lang="es-MX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305 – Amplificación de fracciones (Equivalencia de fracciones por amplificación)</a:t>
                      </a:r>
                    </a:p>
                    <a:p>
                      <a:r>
                        <a:rPr lang="es-MX" dirty="0" smtClean="0"/>
                        <a:t>306 – Representación del modelo aritmético de la división</a:t>
                      </a:r>
                    </a:p>
                    <a:p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</a:t>
                      </a:r>
                    </a:p>
                    <a:p>
                      <a:r>
                        <a:rPr lang="es-MX" baseline="0" dirty="0" smtClean="0"/>
                        <a:t>311 –  Representación del modelo multiplicativo de números fraccionarios por naturales</a:t>
                      </a:r>
                    </a:p>
                    <a:p>
                      <a:r>
                        <a:rPr lang="es-MX" baseline="0" dirty="0" smtClean="0"/>
                        <a:t>312 – Conversión de una regla verbal de progresión geométrica ascendente a sucesión numérica</a:t>
                      </a:r>
                    </a:p>
                    <a:p>
                      <a:r>
                        <a:rPr lang="es-MX" baseline="0" dirty="0" smtClean="0"/>
                        <a:t>313 – Deducción del patrón de una sucesión con progresión especial.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66492"/>
              </p:ext>
            </p:extLst>
          </p:nvPr>
        </p:nvGraphicFramePr>
        <p:xfrm>
          <a:off x="100479" y="4028447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dirty="0" smtClean="0"/>
                        <a:t>207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35.94%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60.32%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48.03%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44175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310 -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57.81%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65.08%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61.42%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81065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110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69.84%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59.84%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8208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43.75%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52.38%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48.03%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04436"/>
              </p:ext>
            </p:extLst>
          </p:nvPr>
        </p:nvGraphicFramePr>
        <p:xfrm>
          <a:off x="200958" y="4455459"/>
          <a:ext cx="66570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43.75%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53.97%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48.82%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98567"/>
              </p:ext>
            </p:extLst>
          </p:nvPr>
        </p:nvGraphicFramePr>
        <p:xfrm>
          <a:off x="100479" y="5079035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104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39.06%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50.79%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44.88%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14827"/>
              </p:ext>
            </p:extLst>
          </p:nvPr>
        </p:nvGraphicFramePr>
        <p:xfrm>
          <a:off x="250633" y="4981758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106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46.88%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58.73%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52.76%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37345"/>
              </p:ext>
            </p:extLst>
          </p:nvPr>
        </p:nvGraphicFramePr>
        <p:xfrm>
          <a:off x="100479" y="430082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dirty="0" smtClean="0"/>
                        <a:t>1:</a:t>
                      </a:r>
                    </a:p>
                    <a:p>
                      <a:pPr marL="0" indent="0">
                        <a:buNone/>
                      </a:pPr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106 – </a:t>
                      </a:r>
                    </a:p>
                    <a:p>
                      <a:r>
                        <a:rPr lang="es-MX" baseline="0" dirty="0" smtClean="0"/>
                        <a:t>109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28.12%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44.44%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36.22%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03403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310 -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53.12%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71.43%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62.2%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02686"/>
              </p:ext>
            </p:extLst>
          </p:nvPr>
        </p:nvGraphicFramePr>
        <p:xfrm>
          <a:off x="64119" y="3521532"/>
          <a:ext cx="6657042" cy="2331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</a:t>
                      </a:r>
                      <a:r>
                        <a:rPr lang="es-MX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just"/>
                      <a:endParaRPr lang="es-MX" dirty="0" smtClean="0"/>
                    </a:p>
                    <a:p>
                      <a:pPr algn="just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84.38 % 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87.3%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85.83%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90208"/>
              </p:ext>
            </p:extLst>
          </p:nvPr>
        </p:nvGraphicFramePr>
        <p:xfrm>
          <a:off x="200958" y="4630883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 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  <a:p>
                      <a:r>
                        <a:rPr lang="es-MX" baseline="0" dirty="0" smtClean="0"/>
                        <a:t>107 – </a:t>
                      </a:r>
                    </a:p>
                    <a:p>
                      <a:r>
                        <a:rPr lang="es-MX" baseline="0" dirty="0" smtClean="0"/>
                        <a:t>111 – </a:t>
                      </a:r>
                    </a:p>
                    <a:p>
                      <a:r>
                        <a:rPr lang="es-MX" baseline="0" dirty="0" smtClean="0"/>
                        <a:t>112 -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4.69%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14.29%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9.45%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4119442" cy="4203121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41068"/>
              </p:ext>
            </p:extLst>
          </p:nvPr>
        </p:nvGraphicFramePr>
        <p:xfrm>
          <a:off x="200958" y="4787204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</a:t>
                      </a:r>
                      <a:r>
                        <a:rPr lang="es-MX" dirty="0" err="1" smtClean="0"/>
                        <a:t>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  <a:p>
                      <a:r>
                        <a:rPr lang="es-MX" baseline="0" dirty="0" smtClean="0"/>
                        <a:t>111 -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10.94%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17.46%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14.17%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17" y="36261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66789"/>
              </p:ext>
            </p:extLst>
          </p:nvPr>
        </p:nvGraphicFramePr>
        <p:xfrm>
          <a:off x="100479" y="5293042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304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39.06%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34.92%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37.01%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26883"/>
              </p:ext>
            </p:extLst>
          </p:nvPr>
        </p:nvGraphicFramePr>
        <p:xfrm>
          <a:off x="100479" y="3172413"/>
          <a:ext cx="66570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203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14.06%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19.05%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16.54%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90002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309 -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51.56%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26.98%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39.37%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92674"/>
              </p:ext>
            </p:extLst>
          </p:nvPr>
        </p:nvGraphicFramePr>
        <p:xfrm>
          <a:off x="100479" y="3619885"/>
          <a:ext cx="66570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 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203 – </a:t>
                      </a:r>
                    </a:p>
                    <a:p>
                      <a:r>
                        <a:rPr lang="es-MX" baseline="0" dirty="0" smtClean="0"/>
                        <a:t>205 -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23.44%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26.98%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25.2%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97265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 </a:t>
                      </a:r>
                    </a:p>
                    <a:p>
                      <a:r>
                        <a:rPr lang="es-MX" dirty="0" smtClean="0"/>
                        <a:t>Espacio, Forma</a:t>
                      </a:r>
                      <a:r>
                        <a:rPr lang="es-MX" baseline="0" dirty="0" smtClean="0"/>
                        <a:t>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10.94%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33.33%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22.05%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9970"/>
              </p:ext>
            </p:extLst>
          </p:nvPr>
        </p:nvGraphicFramePr>
        <p:xfrm>
          <a:off x="100479" y="4728838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310 -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35.94%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47.62%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41.73%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93202"/>
              </p:ext>
            </p:extLst>
          </p:nvPr>
        </p:nvGraphicFramePr>
        <p:xfrm>
          <a:off x="100479" y="387220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26.56%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31.75%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29.13%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38070"/>
              </p:ext>
            </p:extLst>
          </p:nvPr>
        </p:nvGraphicFramePr>
        <p:xfrm>
          <a:off x="100479" y="4047902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305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34.38%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36.51%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35.43%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61669"/>
              </p:ext>
            </p:extLst>
          </p:nvPr>
        </p:nvGraphicFramePr>
        <p:xfrm>
          <a:off x="64119" y="3521532"/>
          <a:ext cx="6657042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 </a:t>
                      </a:r>
                      <a:endParaRPr lang="es-MX" dirty="0" smtClean="0"/>
                    </a:p>
                    <a:p>
                      <a:pPr algn="r"/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smtClean="0"/>
                        <a:t>y Pensamiento </a:t>
                      </a:r>
                      <a:r>
                        <a:rPr lang="es-MX" baseline="0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baseline="0" dirty="0" smtClean="0"/>
                        <a:t>310 -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sz="1200" baseline="0" dirty="0" smtClean="0"/>
                        <a:t>Operación de valores posicionales con números naturales o decimales</a:t>
                      </a:r>
                    </a:p>
                    <a:p>
                      <a:endParaRPr lang="es-MX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81.25% 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90.48%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85.83 %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61263"/>
              </p:ext>
            </p:extLst>
          </p:nvPr>
        </p:nvGraphicFramePr>
        <p:xfrm>
          <a:off x="100479" y="387220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  <a:p>
                      <a:r>
                        <a:rPr lang="es-MX" baseline="0" dirty="0" smtClean="0"/>
                        <a:t>311 -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28.12%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33.33%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30.71%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5976"/>
              </p:ext>
            </p:extLst>
          </p:nvPr>
        </p:nvGraphicFramePr>
        <p:xfrm>
          <a:off x="200958" y="5429230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104 – </a:t>
                      </a:r>
                    </a:p>
                    <a:p>
                      <a:r>
                        <a:rPr lang="es-MX" baseline="0" dirty="0" smtClean="0"/>
                        <a:t>109 -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29.69%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33.33%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31.5%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25672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310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37.5%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55.56%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46.46%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18941"/>
              </p:ext>
            </p:extLst>
          </p:nvPr>
        </p:nvGraphicFramePr>
        <p:xfrm>
          <a:off x="100479" y="387220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</a:t>
                      </a:r>
                    </a:p>
                    <a:p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309 -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34.38%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55.56%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44.88%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02135"/>
              </p:ext>
            </p:extLst>
          </p:nvPr>
        </p:nvGraphicFramePr>
        <p:xfrm>
          <a:off x="100479" y="4145179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dirty="0" smtClean="0"/>
                        <a:t>209 – </a:t>
                      </a:r>
                    </a:p>
                    <a:p>
                      <a:r>
                        <a:rPr lang="es-MX" baseline="0" dirty="0" smtClean="0"/>
                        <a:t>210 -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29.06%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47.62%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43.31%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13473"/>
              </p:ext>
            </p:extLst>
          </p:nvPr>
        </p:nvGraphicFramePr>
        <p:xfrm>
          <a:off x="100479" y="4971191"/>
          <a:ext cx="665704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1:</a:t>
                      </a:r>
                      <a:endParaRPr lang="es-MX" dirty="0" smtClean="0"/>
                    </a:p>
                    <a:p>
                      <a:pPr algn="r"/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Medida y Forma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geometría.</a:t>
                      </a:r>
                    </a:p>
                    <a:p>
                      <a:pPr algn="just"/>
                      <a:endParaRPr lang="es-MX" sz="1200" baseline="0" dirty="0" smtClean="0"/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  <a:r>
                        <a:rPr lang="es-MX" sz="1350" baseline="0" dirty="0" smtClean="0"/>
                        <a:t>.</a:t>
                      </a:r>
                      <a:endParaRPr lang="es-MX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60.94%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76.19%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68.5 % 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28110"/>
              </p:ext>
            </p:extLst>
          </p:nvPr>
        </p:nvGraphicFramePr>
        <p:xfrm>
          <a:off x="100479" y="2595981"/>
          <a:ext cx="66570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Espacio, Medida y Forma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dirty="0" smtClean="0"/>
                        <a:t>101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Comprensión de problemas matemáticos contextualizados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102 –</a:t>
                      </a:r>
                      <a:r>
                        <a:rPr lang="es-MX" sz="1200" baseline="0" dirty="0" smtClean="0"/>
                        <a:t> Comprensión del Sistema Internacional de Unidades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baseline="0" dirty="0" smtClean="0"/>
                        <a:t>105 -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64.06%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63.49%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63.78%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29865"/>
              </p:ext>
            </p:extLst>
          </p:nvPr>
        </p:nvGraphicFramePr>
        <p:xfrm>
          <a:off x="138821" y="3331962"/>
          <a:ext cx="6657042" cy="2903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</a:t>
                      </a:r>
                      <a:r>
                        <a:rPr lang="es-MX" dirty="0" smtClean="0"/>
                        <a:t>:</a:t>
                      </a:r>
                    </a:p>
                    <a:p>
                      <a:pPr algn="r"/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smtClean="0"/>
                        <a:t>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308 –</a:t>
                      </a:r>
                      <a:r>
                        <a:rPr lang="es-MX" sz="1200" dirty="0" smtClean="0"/>
                        <a:t> Inferencia del patrón que</a:t>
                      </a:r>
                      <a:r>
                        <a:rPr lang="es-MX" sz="1200" baseline="0" dirty="0" smtClean="0"/>
                        <a:t> rige una secuencia de números naturales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309 –</a:t>
                      </a:r>
                      <a:r>
                        <a:rPr lang="es-MX" sz="1200" dirty="0" smtClean="0"/>
                        <a:t> Conversión</a:t>
                      </a:r>
                      <a:r>
                        <a:rPr lang="es-MX" sz="1200" baseline="0" dirty="0" smtClean="0"/>
                        <a:t> de texto cardinal a números naturales y viceversa</a:t>
                      </a:r>
                      <a:endParaRPr lang="es-MX" sz="1200" dirty="0" smtClean="0"/>
                    </a:p>
                    <a:p>
                      <a:r>
                        <a:rPr lang="es-MX" sz="1200" b="1" baseline="0" dirty="0" smtClean="0"/>
                        <a:t>312 –</a:t>
                      </a:r>
                      <a:r>
                        <a:rPr lang="es-MX" sz="120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76.56%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90.48%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83.46 % 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41989"/>
              </p:ext>
            </p:extLst>
          </p:nvPr>
        </p:nvGraphicFramePr>
        <p:xfrm>
          <a:off x="100479" y="3789162"/>
          <a:ext cx="6657042" cy="2171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Información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201 –</a:t>
                      </a:r>
                      <a:r>
                        <a:rPr lang="es-MX" sz="1200" dirty="0" smtClean="0"/>
                        <a:t> Comprensión</a:t>
                      </a:r>
                      <a:r>
                        <a:rPr lang="es-MX" sz="1200" baseline="0" dirty="0" smtClean="0"/>
                        <a:t> de problemas matemáticos contextualizados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205 –</a:t>
                      </a:r>
                      <a:r>
                        <a:rPr lang="es-MX" sz="1200" baseline="0" dirty="0" smtClean="0"/>
                        <a:t> 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207 –</a:t>
                      </a:r>
                      <a:r>
                        <a:rPr lang="es-MX" sz="1200" baseline="0" dirty="0" smtClean="0"/>
                        <a:t> Representación del modelo de regla de tres simple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51.56%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76.19%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63.78 % 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</TotalTime>
  <Words>3122</Words>
  <Application>Microsoft Office PowerPoint</Application>
  <PresentationFormat>Presentación en pantalla (4:3)</PresentationFormat>
  <Paragraphs>1588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88</cp:revision>
  <dcterms:created xsi:type="dcterms:W3CDTF">2018-10-01T17:57:09Z</dcterms:created>
  <dcterms:modified xsi:type="dcterms:W3CDTF">2019-02-01T01:34:51Z</dcterms:modified>
</cp:coreProperties>
</file>