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1" r:id="rId6"/>
    <p:sldId id="258" r:id="rId7"/>
    <p:sldId id="263" r:id="rId8"/>
    <p:sldId id="264" r:id="rId9"/>
    <p:sldId id="262" r:id="rId10"/>
    <p:sldId id="265" r:id="rId11"/>
    <p:sldId id="268" r:id="rId12"/>
    <p:sldId id="276" r:id="rId13"/>
    <p:sldId id="271" r:id="rId14"/>
    <p:sldId id="277" r:id="rId15"/>
    <p:sldId id="273" r:id="rId16"/>
    <p:sldId id="275" r:id="rId17"/>
    <p:sldId id="269" r:id="rId18"/>
    <p:sldId id="270" r:id="rId19"/>
    <p:sldId id="274" r:id="rId20"/>
    <p:sldId id="259" r:id="rId21"/>
    <p:sldId id="278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611E-AFA0-4D37-A5F9-5443B72E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CB268-367E-4FB3-BC06-0E26E22F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3306E-36E2-4983-88C4-BEA3B94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D88E3-3A77-4B83-8BC0-8BFE1855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7ACF6-87E1-4520-979E-14320E61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76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7F36-F2BA-4AF0-9BB1-EEADA58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47D9FB-0483-417A-B403-7EE34D1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EAD9A-0127-4C06-944D-725866D2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0A80F-3600-4953-95E2-4A586239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48E9D-1777-415F-8F95-6B496C65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16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242CD7-95F9-4F1E-AF2A-6AED934F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1940D-AE88-4F83-9903-312F2DA1B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FEB68-3337-4AAD-B7E1-09F0A79F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3FFE0-9FA2-465F-B909-468667E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E07D6-0A8C-4AC4-AD21-6ECC0DB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80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4E5D0-3D88-4B64-BD4A-50F3DC5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33DB4-965D-45BE-81AA-CFB22C91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4494D-211C-4235-A657-8BF5B01E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974F0-B672-4CE6-9928-2221A788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2ECEA-C995-40D9-954D-E2D2F449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5925-D4C2-433C-B613-1A33902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DB5CC-B210-4F31-9810-FAB66F02C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96F07-4436-455E-872A-1D5334F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C979C-B30E-471F-A5C4-44A6CD07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CBEF0-3E22-4933-AB9A-3136064E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B6935-16BF-45F9-A296-E18ABD06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99413-01F3-4CFC-9063-6C00834B2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261DF-4493-4DD0-9CA6-AFEE0C99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211A3-062B-42BB-9C89-5E5A238D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FE60B8-FE9E-429A-8D9D-3D340E6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FD31B-B60E-4485-92F6-2892353D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74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495C-E221-4D58-8F27-B58D3696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9C5E1-97BC-4A17-A48A-8CC2C400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D91463-0162-42DD-8CB7-5A965006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F3FC94-0C76-4E03-8CF6-304168F7A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9622F7-5E43-4834-BF5C-F0ACE692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BE05EE-0DF8-4E9D-95BF-93BE7884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49C304-4034-4EE7-8759-550D15CD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B68227-B77D-4CE8-BE78-FFA8049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31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AAC14-2309-450E-ACD3-0E78CEB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29489B-5225-4C10-B97C-9BBB216E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4A7E5B-DF9F-4CC2-B442-58A0BDB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5F3E7-024B-4B5F-8C70-0CAEC9FE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57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0BC3DF-7DBE-4EF4-9C59-D95B59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9BBF81-72CA-47EE-82AB-37FBF2BF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A16FA6-EC4C-4A8B-B7A8-56213F65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2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396E9-E5A4-440C-B0A0-F222D6B0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2646E-7E3D-4A00-BF91-74B7035D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CA0300-5E3F-46C4-815E-F804A732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003A12-5DA8-4684-95FD-608199CB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20998D-8DE8-4BFE-B8C8-3D4C7931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A3D221-74B1-4DAE-B062-B4EEF8ED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8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7BAB8-9C70-4897-962F-286AA3E8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BC449B-2A76-44B2-A54C-E01C5413E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4E669-6D1E-4D6F-ADC8-21CDD6E2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D7645-7605-442B-B7C1-F45DB77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63A4C-AD80-4DDF-A7BC-CBD676D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4426EB-2A8A-45C7-A2E4-47D5D319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2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C86889-BEDF-4E22-A7AE-C9ED7E9C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115C0-DAC5-42BF-AF3F-D1EDC1A7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89B2E-C19A-4CDB-8F99-9DDF7CB68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6C50-78CA-4BA5-ACE0-61E712C5BFF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4722F-7C97-40B5-84B9-F5DC90524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D937A-D0FD-49D0-9BB8-06049D32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4A229-CB21-4369-9481-B941F111F4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0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B4CFBCF-D241-4BF8-9F08-C7E950C61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CABB13-EAA1-404A-B735-F19510D9AA57}"/>
              </a:ext>
            </a:extLst>
          </p:cNvPr>
          <p:cNvSpPr txBox="1">
            <a:spLocks/>
          </p:cNvSpPr>
          <p:nvPr/>
        </p:nvSpPr>
        <p:spPr>
          <a:xfrm>
            <a:off x="984850" y="2939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s-MX" sz="16000" b="1" dirty="0"/>
              <a:t>Aleatorización de los instrumentos a aplicar como parte del Sistema de Apreciación de Conocimientos y Aptitudes (SISAP)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83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89E8E6-655C-4C2B-8601-2C4191510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075" y="1289870"/>
                <a:ext cx="9747850" cy="451615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 probabilidad de que un participante tenga </a:t>
                </a:r>
                <a:r>
                  <a:rPr lang="es-MX" b="1" dirty="0"/>
                  <a:t>exactamente la misma versión del instrumento</a:t>
                </a:r>
                <a:r>
                  <a:rPr lang="es-MX" dirty="0"/>
                  <a:t> (considerando la aleatorización de las opciones de respuesta y del orden de presentación de los ítems) que una versión filtrada del examen es de: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(100!)(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9.797783</m:t>
                          </m:r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295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=1.020639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−296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Es decir…</a:t>
                </a:r>
                <a:r>
                  <a:rPr lang="es-MX" b="1" dirty="0"/>
                  <a:t>0.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1020639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89E8E6-655C-4C2B-8601-2C4191510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075" y="1289870"/>
                <a:ext cx="9747850" cy="4516156"/>
              </a:xfrm>
              <a:blipFill>
                <a:blip r:embed="rId2"/>
                <a:stretch>
                  <a:fillRect l="-813" b="-5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>
            <a:extLst>
              <a:ext uri="{FF2B5EF4-FFF2-40B4-BE49-F238E27FC236}">
                <a16:creationId xmlns:a16="http://schemas.microsoft.com/office/drawing/2014/main" id="{E29FA84C-885C-4D59-AB56-B1832D87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027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691" y="2870200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</p:spTree>
    <p:extLst>
      <p:ext uri="{BB962C8B-B14F-4D97-AF65-F5344CB8AC3E}">
        <p14:creationId xmlns:p14="http://schemas.microsoft.com/office/powerpoint/2010/main" val="383759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5" y="230517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D76776-DC37-4DCA-851E-1185C2CBF8C0}"/>
              </a:ext>
            </a:extLst>
          </p:cNvPr>
          <p:cNvSpPr txBox="1"/>
          <p:nvPr/>
        </p:nvSpPr>
        <p:spPr>
          <a:xfrm>
            <a:off x="631166" y="1250830"/>
            <a:ext cx="112129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Depende de cómo le estén pasando las respuestas:</a:t>
            </a:r>
          </a:p>
          <a:p>
            <a:endParaRPr lang="es-MX" sz="2200" dirty="0"/>
          </a:p>
          <a:p>
            <a:pPr marL="342900" indent="-342900">
              <a:buAutoNum type="alphaLcParenR"/>
            </a:pPr>
            <a:r>
              <a:rPr lang="es-MX" sz="2200" dirty="0"/>
              <a:t>Si se ha </a:t>
            </a:r>
            <a:r>
              <a:rPr lang="es-MX" sz="2200" b="1" dirty="0"/>
              <a:t>filtrado como código</a:t>
            </a:r>
            <a:r>
              <a:rPr lang="es-MX" sz="2200" dirty="0"/>
              <a:t> la relación entre </a:t>
            </a:r>
            <a:r>
              <a:rPr lang="es-MX" sz="2200" b="1" dirty="0"/>
              <a:t>Número de pregunta y Respuesta correcta </a:t>
            </a:r>
            <a:r>
              <a:rPr lang="es-MX" sz="2200" dirty="0"/>
              <a:t>(Por ejemplo, un listado del tipo “La 1 es la B; la 2 es la D; la 3 es la C….”</a:t>
            </a:r>
          </a:p>
          <a:p>
            <a:pPr lvl="1"/>
            <a:endParaRPr lang="es-MX" sz="22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/>
              <a:t>El participante tendría que tener una versión con </a:t>
            </a:r>
            <a:r>
              <a:rPr lang="es-MX" sz="2200" b="1" dirty="0">
                <a:solidFill>
                  <a:srgbClr val="0070C0"/>
                </a:solidFill>
              </a:rPr>
              <a:t>el mismo orden de presentación de los ítems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/>
              <a:t>Adicionalmente, </a:t>
            </a:r>
            <a:r>
              <a:rPr lang="es-MX" sz="2200" b="1" dirty="0">
                <a:solidFill>
                  <a:srgbClr val="7030A0"/>
                </a:solidFill>
              </a:rPr>
              <a:t>la opción de respuesta correcta tendría que aparecer en la misma posición.</a:t>
            </a:r>
          </a:p>
          <a:p>
            <a:pPr lvl="2"/>
            <a:r>
              <a:rPr lang="es-MX" sz="2200" b="1" dirty="0">
                <a:solidFill>
                  <a:srgbClr val="7030A0"/>
                </a:solidFill>
              </a:rPr>
              <a:t>	</a:t>
            </a:r>
            <a:r>
              <a:rPr lang="es-MX" dirty="0"/>
              <a:t>No importa el orden en que se presentan los distractores dentro del ítem, sino 	únicamente si coincide o no el orden de aparición de la respuesta correcta.</a:t>
            </a:r>
            <a:endParaRPr lang="es-MX" b="1" dirty="0"/>
          </a:p>
          <a:p>
            <a:pPr lvl="1"/>
            <a:endParaRPr lang="es-MX" dirty="0">
              <a:solidFill>
                <a:srgbClr val="7030A0"/>
              </a:solidFill>
            </a:endParaRP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F56514-80D2-4A1B-8FF2-BEEB3BABBC54}"/>
              </a:ext>
            </a:extLst>
          </p:cNvPr>
          <p:cNvSpPr txBox="1"/>
          <p:nvPr/>
        </p:nvSpPr>
        <p:spPr>
          <a:xfrm>
            <a:off x="419190" y="5562247"/>
            <a:ext cx="69874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D45A1C-B708-4B75-AFE6-ED4712A1F670}"/>
              </a:ext>
            </a:extLst>
          </p:cNvPr>
          <p:cNvSpPr txBox="1"/>
          <p:nvPr/>
        </p:nvSpPr>
        <p:spPr>
          <a:xfrm>
            <a:off x="1431985" y="5562249"/>
            <a:ext cx="69874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2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073919-5D20-4804-8E23-C418542BCC6F}"/>
              </a:ext>
            </a:extLst>
          </p:cNvPr>
          <p:cNvSpPr txBox="1"/>
          <p:nvPr/>
        </p:nvSpPr>
        <p:spPr>
          <a:xfrm>
            <a:off x="2491776" y="5562248"/>
            <a:ext cx="69874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3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9B9ACA-084A-4205-9DDB-0B5CB851E167}"/>
              </a:ext>
            </a:extLst>
          </p:cNvPr>
          <p:cNvSpPr txBox="1"/>
          <p:nvPr/>
        </p:nvSpPr>
        <p:spPr>
          <a:xfrm>
            <a:off x="3416061" y="5562248"/>
            <a:ext cx="69874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4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F3671E-E3A8-4719-947E-9E4475F3AAF7}"/>
              </a:ext>
            </a:extLst>
          </p:cNvPr>
          <p:cNvSpPr txBox="1"/>
          <p:nvPr/>
        </p:nvSpPr>
        <p:spPr>
          <a:xfrm>
            <a:off x="5327440" y="5591643"/>
            <a:ext cx="698740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100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023271C-844F-4FEC-A831-D4CD3E5C1600}"/>
              </a:ext>
            </a:extLst>
          </p:cNvPr>
          <p:cNvSpPr/>
          <p:nvPr/>
        </p:nvSpPr>
        <p:spPr>
          <a:xfrm>
            <a:off x="4235568" y="5991645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6A2DDE-A8B1-4EEF-8D9D-521425247AAA}"/>
              </a:ext>
            </a:extLst>
          </p:cNvPr>
          <p:cNvSpPr/>
          <p:nvPr/>
        </p:nvSpPr>
        <p:spPr>
          <a:xfrm>
            <a:off x="4563369" y="5991645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3411467-FFF1-43D1-B0BC-F712C532B535}"/>
              </a:ext>
            </a:extLst>
          </p:cNvPr>
          <p:cNvSpPr/>
          <p:nvPr/>
        </p:nvSpPr>
        <p:spPr>
          <a:xfrm>
            <a:off x="4908430" y="5965168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19BC62-CA2A-4978-A762-BBDDF02FE9BA}"/>
              </a:ext>
            </a:extLst>
          </p:cNvPr>
          <p:cNvSpPr txBox="1"/>
          <p:nvPr/>
        </p:nvSpPr>
        <p:spPr>
          <a:xfrm>
            <a:off x="492425" y="5182686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515AFA-C607-4E98-BF94-78A5CA63C072}"/>
              </a:ext>
            </a:extLst>
          </p:cNvPr>
          <p:cNvSpPr txBox="1"/>
          <p:nvPr/>
        </p:nvSpPr>
        <p:spPr>
          <a:xfrm>
            <a:off x="1481587" y="5182686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68E4EE-52AD-4CB5-B3AE-5DB01D15854E}"/>
              </a:ext>
            </a:extLst>
          </p:cNvPr>
          <p:cNvSpPr txBox="1"/>
          <p:nvPr/>
        </p:nvSpPr>
        <p:spPr>
          <a:xfrm>
            <a:off x="2502739" y="5182686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1F262A-4726-4D36-9FDC-1549119AF554}"/>
              </a:ext>
            </a:extLst>
          </p:cNvPr>
          <p:cNvSpPr txBox="1"/>
          <p:nvPr/>
        </p:nvSpPr>
        <p:spPr>
          <a:xfrm>
            <a:off x="3521016" y="5182686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C9C0BD-A9D6-44C3-B101-56B6291F2E98}"/>
              </a:ext>
            </a:extLst>
          </p:cNvPr>
          <p:cNvSpPr txBox="1"/>
          <p:nvPr/>
        </p:nvSpPr>
        <p:spPr>
          <a:xfrm>
            <a:off x="5432395" y="5212081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40562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5" y="230517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D76776-DC37-4DCA-851E-1185C2CBF8C0}"/>
              </a:ext>
            </a:extLst>
          </p:cNvPr>
          <p:cNvSpPr txBox="1"/>
          <p:nvPr/>
        </p:nvSpPr>
        <p:spPr>
          <a:xfrm>
            <a:off x="631166" y="1250830"/>
            <a:ext cx="112129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Depende de cómo le estén pasando las respuestas:</a:t>
            </a:r>
          </a:p>
          <a:p>
            <a:endParaRPr lang="es-MX" sz="2200" dirty="0"/>
          </a:p>
          <a:p>
            <a:pPr marL="342900" indent="-342900">
              <a:buAutoNum type="alphaLcParenR"/>
            </a:pPr>
            <a:r>
              <a:rPr lang="es-MX" sz="2200" dirty="0"/>
              <a:t>Si se ha </a:t>
            </a:r>
            <a:r>
              <a:rPr lang="es-MX" sz="2200" b="1" dirty="0"/>
              <a:t>filtrado como código</a:t>
            </a:r>
            <a:r>
              <a:rPr lang="es-MX" sz="2200" dirty="0"/>
              <a:t> la relación entre </a:t>
            </a:r>
            <a:r>
              <a:rPr lang="es-MX" sz="2200" b="1" dirty="0"/>
              <a:t>Número de pregunta y Respuesta correcta </a:t>
            </a:r>
            <a:r>
              <a:rPr lang="es-MX" sz="2200" dirty="0"/>
              <a:t>(Por ejemplo, un listado del tipo “La 1 es la B; la 2 es la D; la 3 es la C….”</a:t>
            </a:r>
          </a:p>
          <a:p>
            <a:pPr lvl="1"/>
            <a:endParaRPr lang="es-MX" sz="22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>
                <a:solidFill>
                  <a:srgbClr val="0070C0"/>
                </a:solidFill>
              </a:rPr>
              <a:t>Mismo orden de presentación de los ítems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>
                <a:solidFill>
                  <a:srgbClr val="7030A0"/>
                </a:solidFill>
              </a:rPr>
              <a:t>Opción de respuesta correcta tendría que aparecer en la misma posición.</a:t>
            </a:r>
          </a:p>
          <a:p>
            <a:pPr lvl="2"/>
            <a:r>
              <a:rPr lang="es-MX" sz="2200" b="1" dirty="0">
                <a:solidFill>
                  <a:srgbClr val="7030A0"/>
                </a:solidFill>
              </a:rPr>
              <a:t>	</a:t>
            </a:r>
            <a:endParaRPr lang="es-MX" dirty="0">
              <a:solidFill>
                <a:srgbClr val="7030A0"/>
              </a:solidFill>
            </a:endParaRPr>
          </a:p>
          <a:p>
            <a:endParaRPr lang="es-MX" dirty="0"/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F56514-80D2-4A1B-8FF2-BEEB3BABBC54}"/>
              </a:ext>
            </a:extLst>
          </p:cNvPr>
          <p:cNvSpPr txBox="1"/>
          <p:nvPr/>
        </p:nvSpPr>
        <p:spPr>
          <a:xfrm>
            <a:off x="489010" y="4270074"/>
            <a:ext cx="69874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D45A1C-B708-4B75-AFE6-ED4712A1F670}"/>
              </a:ext>
            </a:extLst>
          </p:cNvPr>
          <p:cNvSpPr txBox="1"/>
          <p:nvPr/>
        </p:nvSpPr>
        <p:spPr>
          <a:xfrm>
            <a:off x="1501805" y="4270076"/>
            <a:ext cx="69874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2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073919-5D20-4804-8E23-C418542BCC6F}"/>
              </a:ext>
            </a:extLst>
          </p:cNvPr>
          <p:cNvSpPr txBox="1"/>
          <p:nvPr/>
        </p:nvSpPr>
        <p:spPr>
          <a:xfrm>
            <a:off x="2561596" y="4270075"/>
            <a:ext cx="69874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3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9B9ACA-084A-4205-9DDB-0B5CB851E167}"/>
              </a:ext>
            </a:extLst>
          </p:cNvPr>
          <p:cNvSpPr txBox="1"/>
          <p:nvPr/>
        </p:nvSpPr>
        <p:spPr>
          <a:xfrm>
            <a:off x="3485881" y="4270075"/>
            <a:ext cx="69874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4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F3671E-E3A8-4719-947E-9E4475F3AAF7}"/>
              </a:ext>
            </a:extLst>
          </p:cNvPr>
          <p:cNvSpPr txBox="1"/>
          <p:nvPr/>
        </p:nvSpPr>
        <p:spPr>
          <a:xfrm>
            <a:off x="5397260" y="4299470"/>
            <a:ext cx="698740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100</a:t>
            </a:r>
          </a:p>
          <a:p>
            <a:endParaRPr lang="es-MX" sz="1000" dirty="0"/>
          </a:p>
          <a:p>
            <a:r>
              <a:rPr lang="es-MX" sz="1000" b="1" dirty="0"/>
              <a:t>1) XOOO</a:t>
            </a:r>
            <a:endParaRPr lang="es-MX" sz="1000" dirty="0"/>
          </a:p>
          <a:p>
            <a:r>
              <a:rPr lang="es-MX" sz="1000" b="1" dirty="0"/>
              <a:t>2) OXOO </a:t>
            </a:r>
            <a:endParaRPr lang="es-MX" sz="1000" dirty="0"/>
          </a:p>
          <a:p>
            <a:r>
              <a:rPr lang="es-MX" sz="1000" b="1" dirty="0"/>
              <a:t>3) OOXO </a:t>
            </a:r>
            <a:endParaRPr lang="es-MX" sz="1000" dirty="0"/>
          </a:p>
          <a:p>
            <a:r>
              <a:rPr lang="es-MX" sz="1000" b="1" dirty="0"/>
              <a:t>4) OOOX</a:t>
            </a:r>
            <a:endParaRPr lang="es-MX" sz="10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023271C-844F-4FEC-A831-D4CD3E5C1600}"/>
              </a:ext>
            </a:extLst>
          </p:cNvPr>
          <p:cNvSpPr/>
          <p:nvPr/>
        </p:nvSpPr>
        <p:spPr>
          <a:xfrm>
            <a:off x="4305388" y="4699472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96A2DDE-A8B1-4EEF-8D9D-521425247AAA}"/>
              </a:ext>
            </a:extLst>
          </p:cNvPr>
          <p:cNvSpPr/>
          <p:nvPr/>
        </p:nvSpPr>
        <p:spPr>
          <a:xfrm>
            <a:off x="4633189" y="4699472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3411467-FFF1-43D1-B0BC-F712C532B535}"/>
              </a:ext>
            </a:extLst>
          </p:cNvPr>
          <p:cNvSpPr/>
          <p:nvPr/>
        </p:nvSpPr>
        <p:spPr>
          <a:xfrm>
            <a:off x="4978250" y="4672995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19BC62-CA2A-4978-A762-BBDDF02FE9BA}"/>
              </a:ext>
            </a:extLst>
          </p:cNvPr>
          <p:cNvSpPr txBox="1"/>
          <p:nvPr/>
        </p:nvSpPr>
        <p:spPr>
          <a:xfrm>
            <a:off x="562245" y="3890513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515AFA-C607-4E98-BF94-78A5CA63C072}"/>
              </a:ext>
            </a:extLst>
          </p:cNvPr>
          <p:cNvSpPr txBox="1"/>
          <p:nvPr/>
        </p:nvSpPr>
        <p:spPr>
          <a:xfrm>
            <a:off x="1551407" y="3890513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68E4EE-52AD-4CB5-B3AE-5DB01D15854E}"/>
              </a:ext>
            </a:extLst>
          </p:cNvPr>
          <p:cNvSpPr txBox="1"/>
          <p:nvPr/>
        </p:nvSpPr>
        <p:spPr>
          <a:xfrm>
            <a:off x="2572559" y="3890513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1F262A-4726-4D36-9FDC-1549119AF554}"/>
              </a:ext>
            </a:extLst>
          </p:cNvPr>
          <p:cNvSpPr txBox="1"/>
          <p:nvPr/>
        </p:nvSpPr>
        <p:spPr>
          <a:xfrm>
            <a:off x="3590836" y="3890513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C9C0BD-A9D6-44C3-B101-56B6291F2E98}"/>
              </a:ext>
            </a:extLst>
          </p:cNvPr>
          <p:cNvSpPr txBox="1"/>
          <p:nvPr/>
        </p:nvSpPr>
        <p:spPr>
          <a:xfrm>
            <a:off x="5502215" y="3919908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(4)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5B87A3D-5F81-447D-99E8-4E67B6275F19}"/>
              </a:ext>
            </a:extLst>
          </p:cNvPr>
          <p:cNvSpPr/>
          <p:nvPr/>
        </p:nvSpPr>
        <p:spPr>
          <a:xfrm>
            <a:off x="6461185" y="4520242"/>
            <a:ext cx="920151" cy="65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F4AA3DB-EBE2-4688-A885-9939D931436C}"/>
                  </a:ext>
                </a:extLst>
              </p:cNvPr>
              <p:cNvSpPr txBox="1"/>
              <p:nvPr/>
            </p:nvSpPr>
            <p:spPr>
              <a:xfrm>
                <a:off x="7802587" y="3860750"/>
                <a:ext cx="4113365" cy="261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sup>
                      </m:sSup>
                      <m:r>
                        <a:rPr lang="es-MX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𝟔𝟎𝟔𝟗𝟑𝟖</m:t>
                      </m:r>
                      <m:sSup>
                        <m:sSupPr>
                          <m:ctrlP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</m:sup>
                      </m:sSup>
                    </m:oMath>
                  </m:oMathPara>
                </a14:m>
                <a:endParaRPr lang="es-MX" b="1" dirty="0">
                  <a:solidFill>
                    <a:srgbClr val="7030A0"/>
                  </a:solidFill>
                </a:endParaRPr>
              </a:p>
              <a:p>
                <a:endParaRPr lang="es-MX" dirty="0"/>
              </a:p>
              <a:p>
                <a:r>
                  <a:rPr lang="es-MX" b="1" dirty="0"/>
                  <a:t>Tomando en cuenta los 100 ítems que conforman el instrumento, existen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s-MX" b="1" dirty="0"/>
                  <a:t> posibles versiones </a:t>
                </a:r>
                <a:r>
                  <a:rPr lang="es-MX" dirty="0"/>
                  <a:t>que pueden formarse de acuerdo con la </a:t>
                </a:r>
                <a:r>
                  <a:rPr lang="es-MX" b="1" dirty="0"/>
                  <a:t>combinación de los diferentes órdenes </a:t>
                </a:r>
                <a:r>
                  <a:rPr lang="es-MX" dirty="0"/>
                  <a:t>en que se pueden presentar las opciones de respuesta en cada ítem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F4AA3DB-EBE2-4688-A885-9939D931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587" y="3860750"/>
                <a:ext cx="4113365" cy="2615203"/>
              </a:xfrm>
              <a:prstGeom prst="rect">
                <a:avLst/>
              </a:prstGeom>
              <a:blipFill>
                <a:blip r:embed="rId2"/>
                <a:stretch>
                  <a:fillRect l="-1333" b="-2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5" y="230517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D76776-DC37-4DCA-851E-1185C2CBF8C0}"/>
              </a:ext>
            </a:extLst>
          </p:cNvPr>
          <p:cNvSpPr txBox="1"/>
          <p:nvPr/>
        </p:nvSpPr>
        <p:spPr>
          <a:xfrm>
            <a:off x="631166" y="1250830"/>
            <a:ext cx="112129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Depende de cómo le estén pasando las respuestas:</a:t>
            </a:r>
          </a:p>
          <a:p>
            <a:endParaRPr lang="es-MX" sz="2200" dirty="0"/>
          </a:p>
          <a:p>
            <a:pPr marL="342900" indent="-342900">
              <a:buAutoNum type="alphaLcParenR"/>
            </a:pPr>
            <a:r>
              <a:rPr lang="es-MX" sz="2200" dirty="0"/>
              <a:t>Si se ha </a:t>
            </a:r>
            <a:r>
              <a:rPr lang="es-MX" sz="2200" b="1" dirty="0"/>
              <a:t>filtrado como código</a:t>
            </a:r>
            <a:r>
              <a:rPr lang="es-MX" sz="2200" dirty="0"/>
              <a:t> la relación entre </a:t>
            </a:r>
            <a:r>
              <a:rPr lang="es-MX" sz="2200" b="1" dirty="0"/>
              <a:t>Número de pregunta y Respuesta correcta </a:t>
            </a:r>
            <a:r>
              <a:rPr lang="es-MX" sz="2200" dirty="0"/>
              <a:t>(Por ejemplo, un listado del tipo “La 1 es la B; la 2 es la D; la 3 es la C….”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>
                <a:solidFill>
                  <a:srgbClr val="0070C0"/>
                </a:solidFill>
              </a:rPr>
              <a:t>Mismo orden de presentación de los ítems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200" b="1" dirty="0">
                <a:solidFill>
                  <a:srgbClr val="7030A0"/>
                </a:solidFill>
              </a:rPr>
              <a:t>Opción de respuesta correcta tendría que aparecer en la misma posición.</a:t>
            </a:r>
          </a:p>
          <a:p>
            <a:pPr lvl="2"/>
            <a:r>
              <a:rPr lang="es-MX" sz="2200" b="1" dirty="0">
                <a:solidFill>
                  <a:srgbClr val="7030A0"/>
                </a:solidFill>
              </a:rPr>
              <a:t>	</a:t>
            </a:r>
            <a:endParaRPr lang="es-MX" dirty="0">
              <a:solidFill>
                <a:srgbClr val="7030A0"/>
              </a:solidFill>
            </a:endParaRPr>
          </a:p>
          <a:p>
            <a:endParaRPr lang="es-MX" dirty="0"/>
          </a:p>
          <a:p>
            <a:endParaRPr lang="es-MX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5B87A3D-5F81-447D-99E8-4E67B6275F19}"/>
              </a:ext>
            </a:extLst>
          </p:cNvPr>
          <p:cNvSpPr/>
          <p:nvPr/>
        </p:nvSpPr>
        <p:spPr>
          <a:xfrm>
            <a:off x="5506529" y="4658341"/>
            <a:ext cx="1377350" cy="65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F4AA3DB-EBE2-4688-A885-9939D931436C}"/>
                  </a:ext>
                </a:extLst>
              </p:cNvPr>
              <p:cNvSpPr txBox="1"/>
              <p:nvPr/>
            </p:nvSpPr>
            <p:spPr>
              <a:xfrm>
                <a:off x="521892" y="3868247"/>
                <a:ext cx="4697089" cy="232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Tomando en cuenta </a:t>
                </a:r>
                <a:r>
                  <a:rPr lang="es-MX" b="1" dirty="0">
                    <a:solidFill>
                      <a:srgbClr val="0070C0"/>
                    </a:solidFill>
                  </a:rPr>
                  <a:t>las</a:t>
                </a:r>
                <a14:m>
                  <m:oMath xmlns:m="http://schemas.openxmlformats.org/officeDocument/2006/math">
                    <m:r>
                      <a:rPr lang="es-MX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s-MX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𝟑𝟑𝟐𝟔𝟐𝟐</m:t>
                    </m:r>
                    <m:sSup>
                      <m:sSupPr>
                        <m:ctrlPr>
                          <a:rPr lang="es-MX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MX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𝟏𝟓𝟕</m:t>
                        </m:r>
                      </m:sup>
                    </m:sSup>
                  </m:oMath>
                </a14:m>
                <a:r>
                  <a:rPr lang="es-MX" b="1" dirty="0">
                    <a:solidFill>
                      <a:srgbClr val="0070C0"/>
                    </a:solidFill>
                  </a:rPr>
                  <a:t> ordenaciones posibles de los ítems (100!)</a:t>
                </a:r>
                <a:r>
                  <a:rPr lang="es-MX" dirty="0"/>
                  <a:t> y que para cada una </a:t>
                </a:r>
                <a:r>
                  <a:rPr lang="es-MX" b="0" dirty="0"/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s-MX" b="0" dirty="0"/>
                  <a:t> posibles combinaciones en </a:t>
                </a:r>
                <a:r>
                  <a:rPr lang="es-MX" dirty="0"/>
                  <a:t>el orden en que se presentan las respuestas correctas</a:t>
                </a:r>
                <a:r>
                  <a:rPr lang="es-MX" b="0" dirty="0"/>
                  <a:t>, </a:t>
                </a:r>
                <a:r>
                  <a:rPr lang="es-MX" b="1" dirty="0"/>
                  <a:t>tenemos un total de…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100!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1.499694</m:t>
                    </m:r>
                    <m:sSup>
                      <m:sSupPr>
                        <m:ctrlP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𝟐𝟏𝟖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solidFill>
                      <a:srgbClr val="FF0000"/>
                    </a:solidFill>
                  </a:rPr>
                  <a:t>configuraciones posibles del instrumento</a:t>
                </a:r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5F4AA3DB-EBE2-4688-A885-9939D931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2" y="3868247"/>
                <a:ext cx="4697089" cy="2324867"/>
              </a:xfrm>
              <a:prstGeom prst="rect">
                <a:avLst/>
              </a:prstGeom>
              <a:blipFill>
                <a:blip r:embed="rId2"/>
                <a:stretch>
                  <a:fillRect l="-1169" t="-1050" r="-1169" b="-34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559BBE-6B92-4857-810D-42CC42683AE8}"/>
                  </a:ext>
                </a:extLst>
              </p:cNvPr>
              <p:cNvSpPr txBox="1"/>
              <p:nvPr/>
            </p:nvSpPr>
            <p:spPr>
              <a:xfrm>
                <a:off x="6973021" y="3708523"/>
                <a:ext cx="4980322" cy="292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Hay una probabilidad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100!</m:t>
                            </m:r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MX" b="0" dirty="0"/>
                  <a:t> de que un aspirante tenga exactamente el mismo orden de ítems y respuestas correctas que el examen filtrado.</a:t>
                </a:r>
              </a:p>
              <a:p>
                <a:endParaRPr lang="es-MX" dirty="0"/>
              </a:p>
              <a:p>
                <a:pPr algn="ctr"/>
                <a:r>
                  <a:rPr lang="es-MX" b="0" dirty="0"/>
                  <a:t>Es decir, una probabilidad de:  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6.668025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−219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</a:p>
              <a:p>
                <a:pPr algn="ctr"/>
                <a:r>
                  <a:rPr lang="es-MX" dirty="0"/>
                  <a:t>ó </a:t>
                </a:r>
              </a:p>
              <a:p>
                <a:pPr algn="ctr"/>
                <a:r>
                  <a:rPr lang="es-MX" sz="1200" b="1" dirty="0"/>
                  <a:t>0.000000000000000000000000000000000000000000000000000000000000000000000000000000000000000000000000000000000000000000000000000000000000000000000000000000000000000000000000000000000000000000000000000000000000000000000000006668025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559BBE-6B92-4857-810D-42CC42683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021" y="3708523"/>
                <a:ext cx="4980322" cy="2921313"/>
              </a:xfrm>
              <a:prstGeom prst="rect">
                <a:avLst/>
              </a:prstGeom>
              <a:blipFill>
                <a:blip r:embed="rId3"/>
                <a:stretch>
                  <a:fillRect l="-1102" b="-6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30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5" y="230517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DD76776-DC37-4DCA-851E-1185C2CBF8C0}"/>
                  </a:ext>
                </a:extLst>
              </p:cNvPr>
              <p:cNvSpPr txBox="1"/>
              <p:nvPr/>
            </p:nvSpPr>
            <p:spPr>
              <a:xfrm>
                <a:off x="631167" y="1250830"/>
                <a:ext cx="10670876" cy="556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200" dirty="0"/>
                  <a:t>Depende de cómo le estén pasando las respuestas:</a:t>
                </a:r>
              </a:p>
              <a:p>
                <a:endParaRPr lang="es-MX" sz="2200" dirty="0"/>
              </a:p>
              <a:p>
                <a:pPr marL="449263" indent="-449263"/>
                <a:r>
                  <a:rPr lang="es-MX" sz="2200" dirty="0"/>
                  <a:t>b)    Si para cada pregunta </a:t>
                </a:r>
                <a:r>
                  <a:rPr lang="es-MX" sz="2200" b="1" dirty="0"/>
                  <a:t>se filtra una descripción de la respuesta correcta</a:t>
                </a:r>
                <a:r>
                  <a:rPr lang="es-MX" sz="2200" dirty="0"/>
                  <a:t> (Por ejemplo   “La 1 es la opción que dice X; La 2 es la opción que dice Y; La 3 es la opción que dice Z…)</a:t>
                </a:r>
              </a:p>
              <a:p>
                <a:pPr lvl="1"/>
                <a:endParaRPr lang="es-MX" sz="2200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s-MX" sz="2200" b="1" dirty="0"/>
                  <a:t>El participante tendría que tener una versión con </a:t>
                </a:r>
                <a:r>
                  <a:rPr lang="es-MX" sz="2200" b="1" dirty="0">
                    <a:solidFill>
                      <a:srgbClr val="0070C0"/>
                    </a:solidFill>
                  </a:rPr>
                  <a:t>el mismo orden de presentación de los ítems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s-MX" sz="2200" dirty="0"/>
                  <a:t>La aleatorización en el orden de las opciones de respuesta no importaría en este caso, porque la descripción permitiría identificar la respuesta correcta, sin importar en qué lugar aparezca.</a:t>
                </a:r>
              </a:p>
              <a:p>
                <a:pPr lvl="1"/>
                <a:endParaRPr lang="es-MX" sz="2200" dirty="0"/>
              </a:p>
              <a:p>
                <a:pPr lvl="1"/>
                <a:r>
                  <a:rPr lang="es-MX" sz="2200" b="1" dirty="0"/>
                  <a:t>Como ya habíamos dicho, la probabilidad de que un aspirante tenga exactamente el mismo orden de preguntas que el examen filtrado es de:</a:t>
                </a:r>
                <a:endParaRPr lang="es-MX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𝟎𝟕𝟏𝟓𝟏</m:t>
                      </m:r>
                      <m:sSup>
                        <m:sSup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𝟏𝟓𝟖</m:t>
                          </m:r>
                        </m:sup>
                      </m:sSup>
                    </m:oMath>
                  </m:oMathPara>
                </a14:m>
                <a:endParaRPr lang="es-MX" b="1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DD76776-DC37-4DCA-851E-1185C2CB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7" y="1250830"/>
                <a:ext cx="10670876" cy="5567934"/>
              </a:xfrm>
              <a:prstGeom prst="rect">
                <a:avLst/>
              </a:prstGeom>
              <a:blipFill>
                <a:blip r:embed="rId2"/>
                <a:stretch>
                  <a:fillRect l="-743" t="-7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55CAA48-25A0-47F5-A0E7-FB75904A6A03}"/>
              </a:ext>
            </a:extLst>
          </p:cNvPr>
          <p:cNvSpPr txBox="1">
            <a:spLocks/>
          </p:cNvSpPr>
          <p:nvPr/>
        </p:nvSpPr>
        <p:spPr>
          <a:xfrm>
            <a:off x="980536" y="4882593"/>
            <a:ext cx="9972137" cy="252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400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05" y="230517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II.       ¿Qué tan probable es que un aspirante cualquiera pueda copiar en el examen, asumiendo que alguien le está “pasando las respuestas”?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D76776-DC37-4DCA-851E-1185C2CBF8C0}"/>
              </a:ext>
            </a:extLst>
          </p:cNvPr>
          <p:cNvSpPr txBox="1"/>
          <p:nvPr/>
        </p:nvSpPr>
        <p:spPr>
          <a:xfrm>
            <a:off x="631167" y="1250830"/>
            <a:ext cx="10670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Depende de cómo le estén pasando las respuestas:</a:t>
            </a:r>
          </a:p>
          <a:p>
            <a:endParaRPr lang="es-MX" sz="2200" dirty="0"/>
          </a:p>
          <a:p>
            <a:pPr marL="449263" indent="-449263"/>
            <a:r>
              <a:rPr lang="es-MX" sz="2200" dirty="0"/>
              <a:t>b)    Si para cada pregunta </a:t>
            </a:r>
            <a:r>
              <a:rPr lang="es-MX" sz="2200" b="1" dirty="0"/>
              <a:t>se filtra una descripción de la respuesta correcta</a:t>
            </a:r>
            <a:r>
              <a:rPr lang="es-MX" sz="2200" dirty="0"/>
              <a:t> (Por ejemplo   “La 1 es la opción que dice X; La 2 es la opción que dice Y; La 3 es la opción que dice Z…)</a:t>
            </a:r>
          </a:p>
          <a:p>
            <a:pPr lvl="1"/>
            <a:endParaRPr lang="es-MX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MX" sz="2200" dirty="0"/>
              <a:t>Es verdad que el participante podría tratar de buscar las opciones de respuesta citadas en su versión filtradas a lo largo de los ítems que se le presentan, no obstante, a este respecto se señala: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s-MX" sz="22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MX" dirty="0"/>
              <a:t>Los aspirantes cuentan con un tiempo límite para responder a su instrumento,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MX" dirty="0"/>
              <a:t>El sistema presenta sólo un ítem a la vez en pantalla,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s-MX" dirty="0"/>
          </a:p>
          <a:p>
            <a:pPr lvl="2"/>
            <a:r>
              <a:rPr lang="es-MX" dirty="0"/>
              <a:t>En su conjunto, esto dificultaría notablemente el que los participantes pudieran rastrear los ítems a los que hace referencia su examen filtrado a partir de la opciones de respuesta correcta identificadas en este.</a:t>
            </a:r>
          </a:p>
          <a:p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55CAA48-25A0-47F5-A0E7-FB75904A6A03}"/>
              </a:ext>
            </a:extLst>
          </p:cNvPr>
          <p:cNvSpPr txBox="1">
            <a:spLocks/>
          </p:cNvSpPr>
          <p:nvPr/>
        </p:nvSpPr>
        <p:spPr>
          <a:xfrm>
            <a:off x="980536" y="4882593"/>
            <a:ext cx="9972137" cy="252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1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691" y="2870200"/>
            <a:ext cx="9144000" cy="63976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III.       ¿Cuál es la probabilidad de que los aspirantes acierten en el examen por mero azar?</a:t>
            </a:r>
          </a:p>
        </p:txBody>
      </p:sp>
    </p:spTree>
    <p:extLst>
      <p:ext uri="{BB962C8B-B14F-4D97-AF65-F5344CB8AC3E}">
        <p14:creationId xmlns:p14="http://schemas.microsoft.com/office/powerpoint/2010/main" val="342562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B1F5F-FCBE-4F65-93F3-7409A774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El papel del azar en los instrumentos de opción múltiple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463710-2AD1-41C0-8A8F-4FB5B1B55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dirty="0"/>
                  <a:t>Para todo ítem de opción múltiple con </a:t>
                </a:r>
                <a:r>
                  <a:rPr lang="es-MX" dirty="0">
                    <a:solidFill>
                      <a:schemeClr val="accent5">
                        <a:lumMod val="50000"/>
                      </a:schemeClr>
                    </a:solidFill>
                  </a:rPr>
                  <a:t>N opciones de respuesta</a:t>
                </a:r>
                <a:r>
                  <a:rPr lang="es-MX" dirty="0"/>
                  <a:t>, se dice que existe una </a:t>
                </a:r>
                <a:r>
                  <a:rPr lang="es-MX" dirty="0">
                    <a:solidFill>
                      <a:srgbClr val="0070C0"/>
                    </a:solidFill>
                  </a:rPr>
                  <a:t>probabilidad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rgbClr val="0070C0"/>
                    </a:solidFill>
                  </a:rPr>
                  <a:t> de “atinarle” a la respuesta correcta </a:t>
                </a:r>
                <a:r>
                  <a:rPr lang="es-MX" dirty="0"/>
                  <a:t>por puro azar.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Es decir, que para cada ítem con </a:t>
                </a:r>
                <a:r>
                  <a:rPr lang="es-MX" b="1" dirty="0"/>
                  <a:t>cuatro opciones de respuesta</a:t>
                </a:r>
                <a:r>
                  <a:rPr lang="es-MX" dirty="0"/>
                  <a:t> hay una </a:t>
                </a:r>
                <a:r>
                  <a:rPr lang="es-MX" b="1" dirty="0"/>
                  <a:t>probabilidad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s-MX" b="1" dirty="0"/>
                  <a:t> </a:t>
                </a:r>
                <a:r>
                  <a:rPr lang="es-MX" b="1" dirty="0" err="1"/>
                  <a:t>ó</a:t>
                </a:r>
                <a:r>
                  <a:rPr lang="es-MX" b="1" dirty="0"/>
                  <a:t>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s-MX" b="1" dirty="0"/>
                  <a:t> de atinarle a la respuesta correcta </a:t>
                </a:r>
                <a:r>
                  <a:rPr lang="es-MX" dirty="0"/>
                  <a:t>por puro azar, aún si se responde el ítem con los ojos cerrados.</a:t>
                </a:r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463710-2AD1-41C0-8A8F-4FB5B1B55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5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B1F5F-FCBE-4F65-93F3-7409A774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59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El papel del azar en los instrumentos de opción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63710-2AD1-41C0-8A8F-4FB5B1B5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Si tomamos en cuenta que nuestro instrumento:</a:t>
            </a:r>
          </a:p>
          <a:p>
            <a:pPr lvl="1"/>
            <a:r>
              <a:rPr lang="es-MX" dirty="0"/>
              <a:t>Está compuesto por 100 ítems</a:t>
            </a:r>
          </a:p>
          <a:p>
            <a:pPr lvl="1"/>
            <a:r>
              <a:rPr lang="es-MX" dirty="0"/>
              <a:t>Cada ítem tiene una probabilidad de 0.25 de ser respondido correctamente por puro azar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Quiere decir que </a:t>
            </a:r>
            <a:r>
              <a:rPr lang="es-MX" b="1" dirty="0"/>
              <a:t>la probabilidad de que una persona obtenga 0, 1, 2, 3…. O hasta 100 aciertos </a:t>
            </a:r>
            <a:r>
              <a:rPr lang="es-MX" dirty="0"/>
              <a:t>en el instrumento, </a:t>
            </a:r>
            <a:r>
              <a:rPr lang="es-MX" b="1" dirty="0"/>
              <a:t>respondiendo totalmente al azar, </a:t>
            </a:r>
            <a:r>
              <a:rPr lang="es-MX" dirty="0"/>
              <a:t>está descrito por la </a:t>
            </a:r>
            <a:r>
              <a:rPr lang="es-MX" b="1" dirty="0"/>
              <a:t>siguiente</a:t>
            </a:r>
            <a:r>
              <a:rPr lang="es-MX" dirty="0"/>
              <a:t> </a:t>
            </a:r>
            <a:r>
              <a:rPr lang="es-MX" b="1" dirty="0"/>
              <a:t>función.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32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3898-DCCD-4EA9-A21A-1CC3487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89080"/>
            <a:ext cx="10515600" cy="1325563"/>
          </a:xfrm>
        </p:spPr>
        <p:txBody>
          <a:bodyPr/>
          <a:lstStyle/>
          <a:p>
            <a:r>
              <a:rPr lang="es-MX" b="1" dirty="0"/>
              <a:t>Aleatorización de los instrumentos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663A5-1787-40C2-BCD6-C60778C5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1414643"/>
            <a:ext cx="10680940" cy="476232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s-MX" sz="2500" dirty="0"/>
              <a:t>Como una </a:t>
            </a:r>
            <a:r>
              <a:rPr lang="es-MX" sz="2500" b="1" dirty="0"/>
              <a:t>medida de control </a:t>
            </a:r>
            <a:r>
              <a:rPr lang="es-MX" sz="2500" dirty="0"/>
              <a:t>para prevenir el riesgo de que los instrumentos puedan filtrarse y que los participantes copien las respuestas del mismo, se han implementado </a:t>
            </a:r>
            <a:r>
              <a:rPr lang="es-MX" sz="2500" b="1" dirty="0"/>
              <a:t>mecanismos de aleatorización</a:t>
            </a:r>
            <a:r>
              <a:rPr lang="es-MX" sz="2500" dirty="0"/>
              <a:t> durante la aplicación del instrumento que </a:t>
            </a:r>
            <a:r>
              <a:rPr lang="es-MX" sz="2500" b="1" dirty="0"/>
              <a:t>amplían exponencialmente el número de posibles versiones a responder por los aspirantes</a:t>
            </a:r>
            <a:r>
              <a:rPr lang="es-MX" sz="2500" dirty="0"/>
              <a:t>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2500" dirty="0"/>
          </a:p>
          <a:p>
            <a:pPr marL="0" indent="0">
              <a:lnSpc>
                <a:spcPct val="110000"/>
              </a:lnSpc>
              <a:buNone/>
            </a:pPr>
            <a:r>
              <a:rPr lang="es-MX" sz="2500" dirty="0"/>
              <a:t>Los mecanismos de aleatorización garantizan que: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sz="2500" dirty="0"/>
              <a:t>El orden de presentación de los ítems que componen el instrumento sea aleatorio para cada participante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s-MX" sz="2500" dirty="0"/>
              <a:t>El orden en que aparecen las opciones de respuesta para cada uno de los ítems presentados sea aleatorio.</a:t>
            </a:r>
          </a:p>
        </p:txBody>
      </p:sp>
    </p:spTree>
    <p:extLst>
      <p:ext uri="{BB962C8B-B14F-4D97-AF65-F5344CB8AC3E}">
        <p14:creationId xmlns:p14="http://schemas.microsoft.com/office/powerpoint/2010/main" val="318045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B411-E764-48BF-965C-3CF7076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AC488-B6A2-47EA-83B7-E9354EC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44656A-5F70-4D2F-902A-833FB611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967" y="365125"/>
            <a:ext cx="7784579" cy="575381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FA07A3-3905-4F5A-B41F-76268B756DFD}"/>
              </a:ext>
            </a:extLst>
          </p:cNvPr>
          <p:cNvSpPr txBox="1">
            <a:spLocks/>
          </p:cNvSpPr>
          <p:nvPr/>
        </p:nvSpPr>
        <p:spPr>
          <a:xfrm>
            <a:off x="0" y="76274"/>
            <a:ext cx="4632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A246FB3-6979-41EE-AD9C-898C9B65C751}"/>
              </a:ext>
            </a:extLst>
          </p:cNvPr>
          <p:cNvSpPr txBox="1">
            <a:spLocks/>
          </p:cNvSpPr>
          <p:nvPr/>
        </p:nvSpPr>
        <p:spPr>
          <a:xfrm>
            <a:off x="87039" y="439616"/>
            <a:ext cx="4177230" cy="5969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Si tomamos en cuenta que </a:t>
            </a:r>
            <a:r>
              <a:rPr lang="es-MX" b="1" dirty="0"/>
              <a:t>nuestro instrumento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Está compuesto por </a:t>
            </a:r>
            <a:r>
              <a:rPr lang="es-MX" b="1" dirty="0"/>
              <a:t>100 ítems</a:t>
            </a:r>
          </a:p>
          <a:p>
            <a:pPr lvl="1"/>
            <a:r>
              <a:rPr lang="es-MX" dirty="0"/>
              <a:t>Cada ítem tiene una probabilidad de </a:t>
            </a:r>
            <a:r>
              <a:rPr lang="es-MX" b="1" dirty="0"/>
              <a:t>0.25 de ser respondido correctamente por puro azar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Quiere decir que </a:t>
            </a:r>
            <a:r>
              <a:rPr lang="es-MX" b="1" dirty="0"/>
              <a:t>la probabilidad de que una persona obtenga 0, 1, 2, 3…. O hasta 100 aciertos </a:t>
            </a:r>
            <a:r>
              <a:rPr lang="es-MX" dirty="0"/>
              <a:t>en el instrumento, </a:t>
            </a:r>
            <a:r>
              <a:rPr lang="es-MX" b="1" dirty="0"/>
              <a:t>respondiendo totalmente al azar, </a:t>
            </a:r>
            <a:r>
              <a:rPr lang="es-MX" dirty="0"/>
              <a:t>está descrito por la </a:t>
            </a:r>
            <a:r>
              <a:rPr lang="es-MX" b="1" dirty="0"/>
              <a:t>siguiente</a:t>
            </a:r>
            <a:r>
              <a:rPr lang="es-MX" dirty="0"/>
              <a:t> </a:t>
            </a:r>
            <a:r>
              <a:rPr lang="es-MX" b="1" dirty="0"/>
              <a:t>distribución binomial.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438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F504-383E-49F3-9762-96479C53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E130E-3C2F-490C-B49C-45032D1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49" y="505693"/>
            <a:ext cx="10515600" cy="5860601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x &lt;- c(0:100)</a:t>
            </a:r>
          </a:p>
          <a:p>
            <a:pPr marL="0" indent="0">
              <a:buNone/>
            </a:pPr>
            <a:r>
              <a:rPr lang="es-MX" dirty="0"/>
              <a:t>z &lt;- 0</a:t>
            </a:r>
          </a:p>
          <a:p>
            <a:pPr marL="0" indent="0">
              <a:buNone/>
            </a:pPr>
            <a:r>
              <a:rPr lang="es-MX" dirty="0" err="1"/>
              <a:t>plot</a:t>
            </a:r>
            <a:r>
              <a:rPr lang="es-MX" dirty="0"/>
              <a:t>(x, </a:t>
            </a:r>
            <a:r>
              <a:rPr lang="es-MX" dirty="0" err="1"/>
              <a:t>dbinom</a:t>
            </a:r>
            <a:r>
              <a:rPr lang="es-MX" dirty="0"/>
              <a:t>(x,100,0.25), </a:t>
            </a:r>
            <a:r>
              <a:rPr lang="es-MX" dirty="0" err="1"/>
              <a:t>pch</a:t>
            </a:r>
            <a:r>
              <a:rPr lang="es-MX" dirty="0"/>
              <a:t>=16, </a:t>
            </a:r>
            <a:r>
              <a:rPr lang="es-MX" dirty="0" err="1"/>
              <a:t>ann</a:t>
            </a:r>
            <a:r>
              <a:rPr lang="es-MX" dirty="0"/>
              <a:t>=F, </a:t>
            </a:r>
            <a:r>
              <a:rPr lang="es-MX" dirty="0" err="1"/>
              <a:t>axes</a:t>
            </a:r>
            <a:r>
              <a:rPr lang="es-MX" dirty="0"/>
              <a:t>=F, </a:t>
            </a:r>
            <a:r>
              <a:rPr lang="es-MX" dirty="0" err="1"/>
              <a:t>ylim</a:t>
            </a:r>
            <a:r>
              <a:rPr lang="es-MX" dirty="0"/>
              <a:t>=c(0,0.1))</a:t>
            </a:r>
          </a:p>
          <a:p>
            <a:pPr marL="0" indent="0">
              <a:buNone/>
            </a:pPr>
            <a:r>
              <a:rPr lang="es-MX" dirty="0"/>
              <a:t>axis(1,at=</a:t>
            </a:r>
            <a:r>
              <a:rPr lang="es-MX" dirty="0" err="1"/>
              <a:t>seq</a:t>
            </a:r>
            <a:r>
              <a:rPr lang="es-MX" dirty="0"/>
              <a:t>(0,100,5),</a:t>
            </a:r>
            <a:r>
              <a:rPr lang="es-MX" dirty="0" err="1"/>
              <a:t>labels</a:t>
            </a:r>
            <a:r>
              <a:rPr lang="es-MX" dirty="0"/>
              <a:t>=</a:t>
            </a:r>
            <a:r>
              <a:rPr lang="es-MX" dirty="0" err="1"/>
              <a:t>seq</a:t>
            </a:r>
            <a:r>
              <a:rPr lang="es-MX" dirty="0"/>
              <a:t>(0,100,5), </a:t>
            </a:r>
            <a:r>
              <a:rPr lang="es-MX" dirty="0" err="1"/>
              <a:t>font</a:t>
            </a:r>
            <a:r>
              <a:rPr lang="es-MX" dirty="0"/>
              <a:t>=2)</a:t>
            </a:r>
          </a:p>
          <a:p>
            <a:pPr marL="0" indent="0">
              <a:buNone/>
            </a:pPr>
            <a:r>
              <a:rPr lang="es-MX" dirty="0"/>
              <a:t>axis(2,at=</a:t>
            </a:r>
            <a:r>
              <a:rPr lang="es-MX" dirty="0" err="1"/>
              <a:t>seq</a:t>
            </a:r>
            <a:r>
              <a:rPr lang="es-MX" dirty="0"/>
              <a:t>(0,0.1,0.01),</a:t>
            </a:r>
            <a:r>
              <a:rPr lang="es-MX" dirty="0" err="1"/>
              <a:t>labels</a:t>
            </a:r>
            <a:r>
              <a:rPr lang="es-MX" dirty="0"/>
              <a:t>=</a:t>
            </a:r>
            <a:r>
              <a:rPr lang="es-MX" dirty="0" err="1"/>
              <a:t>seq</a:t>
            </a:r>
            <a:r>
              <a:rPr lang="es-MX" dirty="0"/>
              <a:t>(0,0.1,0.01),las=1, line=-1)</a:t>
            </a:r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(a in 1:length(x)){</a:t>
            </a:r>
          </a:p>
          <a:p>
            <a:pPr marL="0" indent="0">
              <a:buNone/>
            </a:pPr>
            <a:r>
              <a:rPr lang="es-MX" dirty="0" err="1"/>
              <a:t>lines</a:t>
            </a:r>
            <a:r>
              <a:rPr lang="es-MX" dirty="0"/>
              <a:t>(c(</a:t>
            </a:r>
            <a:r>
              <a:rPr lang="es-MX" dirty="0" err="1"/>
              <a:t>z,z</a:t>
            </a:r>
            <a:r>
              <a:rPr lang="es-MX" dirty="0"/>
              <a:t>),c(0,dbinom(x[a], 100,0.25)), col="red", </a:t>
            </a:r>
            <a:r>
              <a:rPr lang="es-MX" dirty="0" err="1"/>
              <a:t>lty</a:t>
            </a:r>
            <a:r>
              <a:rPr lang="es-MX" dirty="0"/>
              <a:t>=2) </a:t>
            </a:r>
          </a:p>
          <a:p>
            <a:pPr marL="0" indent="0">
              <a:buNone/>
            </a:pPr>
            <a:r>
              <a:rPr lang="es-MX" dirty="0"/>
              <a:t>z &lt;- z+1}</a:t>
            </a:r>
          </a:p>
          <a:p>
            <a:pPr marL="0" indent="0">
              <a:buNone/>
            </a:pPr>
            <a:r>
              <a:rPr lang="es-MX" dirty="0" err="1"/>
              <a:t>lines</a:t>
            </a:r>
            <a:r>
              <a:rPr lang="es-MX" dirty="0"/>
              <a:t>(c(26,35), c(</a:t>
            </a:r>
            <a:r>
              <a:rPr lang="es-MX" dirty="0" err="1"/>
              <a:t>dbinom</a:t>
            </a:r>
            <a:r>
              <a:rPr lang="es-MX" dirty="0"/>
              <a:t>(25,100,.25),</a:t>
            </a:r>
            <a:r>
              <a:rPr lang="es-MX" dirty="0" err="1"/>
              <a:t>dbinom</a:t>
            </a:r>
            <a:r>
              <a:rPr lang="es-MX" dirty="0"/>
              <a:t>(25,100,.25)), col="red", </a:t>
            </a:r>
            <a:r>
              <a:rPr lang="es-MX" dirty="0" err="1"/>
              <a:t>lwd</a:t>
            </a:r>
            <a:r>
              <a:rPr lang="es-MX" dirty="0"/>
              <a:t>=4)</a:t>
            </a:r>
          </a:p>
          <a:p>
            <a:pPr marL="0" indent="0">
              <a:buNone/>
            </a:pPr>
            <a:r>
              <a:rPr lang="es-MX" dirty="0" err="1"/>
              <a:t>lines</a:t>
            </a:r>
            <a:r>
              <a:rPr lang="es-MX" dirty="0"/>
              <a:t>(c(100,90), c(</a:t>
            </a:r>
            <a:r>
              <a:rPr lang="es-MX" dirty="0" err="1"/>
              <a:t>dbinom</a:t>
            </a:r>
            <a:r>
              <a:rPr lang="es-MX" dirty="0"/>
              <a:t>(100,100,.25), 0.013), col="red", </a:t>
            </a:r>
            <a:r>
              <a:rPr lang="es-MX" dirty="0" err="1"/>
              <a:t>lwd</a:t>
            </a:r>
            <a:r>
              <a:rPr lang="es-MX" dirty="0"/>
              <a:t>=4)</a:t>
            </a:r>
          </a:p>
          <a:p>
            <a:pPr marL="0" indent="0">
              <a:buNone/>
            </a:pPr>
            <a:r>
              <a:rPr lang="es-MX" dirty="0" err="1"/>
              <a:t>lines</a:t>
            </a:r>
            <a:r>
              <a:rPr lang="es-MX" dirty="0"/>
              <a:t>(c(99,95), c(0.013, 0.013), col="red", </a:t>
            </a:r>
            <a:r>
              <a:rPr lang="es-MX" dirty="0" err="1"/>
              <a:t>lwd</a:t>
            </a:r>
            <a:r>
              <a:rPr lang="es-MX" dirty="0"/>
              <a:t>=4)</a:t>
            </a:r>
          </a:p>
          <a:p>
            <a:pPr marL="0" indent="0">
              <a:buNone/>
            </a:pPr>
            <a:r>
              <a:rPr lang="es-MX" dirty="0" err="1"/>
              <a:t>text</a:t>
            </a:r>
            <a:r>
              <a:rPr lang="es-MX" dirty="0"/>
              <a:t>(46,dbinom(25,100,.25), paste("25 aciertos al azar =", round(</a:t>
            </a:r>
            <a:r>
              <a:rPr lang="es-MX" dirty="0" err="1"/>
              <a:t>dbinom</a:t>
            </a:r>
            <a:r>
              <a:rPr lang="es-MX" dirty="0"/>
              <a:t>(25,100,.25),3)))</a:t>
            </a:r>
          </a:p>
          <a:p>
            <a:pPr marL="0" indent="0">
              <a:buNone/>
            </a:pPr>
            <a:r>
              <a:rPr lang="es-MX" dirty="0" err="1"/>
              <a:t>text</a:t>
            </a:r>
            <a:r>
              <a:rPr lang="es-MX" dirty="0"/>
              <a:t>(90,.018, paste("100 aciertos al azar ="))</a:t>
            </a:r>
          </a:p>
          <a:p>
            <a:pPr marL="0" indent="0">
              <a:buNone/>
            </a:pPr>
            <a:r>
              <a:rPr lang="es-MX" dirty="0" err="1"/>
              <a:t>text</a:t>
            </a:r>
            <a:r>
              <a:rPr lang="es-MX" dirty="0"/>
              <a:t>(90,.015, paste(</a:t>
            </a:r>
            <a:r>
              <a:rPr lang="es-MX" dirty="0" err="1"/>
              <a:t>dbinom</a:t>
            </a:r>
            <a:r>
              <a:rPr lang="es-MX" dirty="0"/>
              <a:t>(100,100,.25)))</a:t>
            </a:r>
          </a:p>
          <a:p>
            <a:pPr marL="0" indent="0">
              <a:buNone/>
            </a:pPr>
            <a:r>
              <a:rPr lang="es-MX" dirty="0" err="1"/>
              <a:t>mtext</a:t>
            </a:r>
            <a:r>
              <a:rPr lang="es-MX" dirty="0"/>
              <a:t>("Probabilidad de obtener N aciertos en el examen al azar",3,cex=2, line=1, f=2)</a:t>
            </a:r>
          </a:p>
          <a:p>
            <a:pPr marL="0" indent="0">
              <a:buNone/>
            </a:pPr>
            <a:r>
              <a:rPr lang="es-MX" dirty="0" err="1"/>
              <a:t>mtext</a:t>
            </a:r>
            <a:r>
              <a:rPr lang="es-MX" dirty="0"/>
              <a:t>(</a:t>
            </a:r>
            <a:r>
              <a:rPr lang="es-MX" dirty="0" err="1"/>
              <a:t>side</a:t>
            </a:r>
            <a:r>
              <a:rPr lang="es-MX" dirty="0"/>
              <a:t>=2, </a:t>
            </a:r>
            <a:r>
              <a:rPr lang="es-MX" dirty="0" err="1"/>
              <a:t>text</a:t>
            </a:r>
            <a:r>
              <a:rPr lang="es-MX" dirty="0"/>
              <a:t> = "Probabilidad", line=2.2, </a:t>
            </a:r>
            <a:r>
              <a:rPr lang="es-MX" dirty="0" err="1"/>
              <a:t>cex</a:t>
            </a:r>
            <a:r>
              <a:rPr lang="es-MX" dirty="0"/>
              <a:t>=2)</a:t>
            </a:r>
          </a:p>
          <a:p>
            <a:pPr marL="0" indent="0">
              <a:buNone/>
            </a:pPr>
            <a:r>
              <a:rPr lang="es-MX" dirty="0" err="1"/>
              <a:t>mtext</a:t>
            </a:r>
            <a:r>
              <a:rPr lang="es-MX" dirty="0"/>
              <a:t>(</a:t>
            </a:r>
            <a:r>
              <a:rPr lang="es-MX" dirty="0" err="1"/>
              <a:t>side</a:t>
            </a:r>
            <a:r>
              <a:rPr lang="es-MX" dirty="0"/>
              <a:t>=1, </a:t>
            </a:r>
            <a:r>
              <a:rPr lang="es-MX" dirty="0" err="1"/>
              <a:t>text</a:t>
            </a:r>
            <a:r>
              <a:rPr lang="es-MX" dirty="0"/>
              <a:t> = "Número de aciertos obtenidos por azar", line=2.5, </a:t>
            </a:r>
            <a:r>
              <a:rPr lang="es-MX" dirty="0" err="1"/>
              <a:t>cex</a:t>
            </a:r>
            <a:r>
              <a:rPr lang="es-MX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8907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D7F9-C552-4E9B-ABA7-5EE93FF95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697A71-DDEE-402E-ACD5-0A29DCF1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691" y="2870200"/>
            <a:ext cx="9144000" cy="639763"/>
          </a:xfrm>
        </p:spPr>
        <p:txBody>
          <a:bodyPr/>
          <a:lstStyle/>
          <a:p>
            <a:r>
              <a:rPr lang="es-MX" dirty="0"/>
              <a:t>I.       ¿Cuántas versiones posibles del examen se estarían creando?</a:t>
            </a:r>
          </a:p>
        </p:txBody>
      </p:sp>
    </p:spTree>
    <p:extLst>
      <p:ext uri="{BB962C8B-B14F-4D97-AF65-F5344CB8AC3E}">
        <p14:creationId xmlns:p14="http://schemas.microsoft.com/office/powerpoint/2010/main" val="19499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B7B5-270E-40E4-ACB9-E524D9E2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5" y="335980"/>
            <a:ext cx="11576649" cy="1009651"/>
          </a:xfrm>
        </p:spPr>
        <p:txBody>
          <a:bodyPr>
            <a:normAutofit fontScale="90000"/>
          </a:bodyPr>
          <a:lstStyle/>
          <a:p>
            <a:r>
              <a:rPr lang="es-MX" dirty="0"/>
              <a:t>Las </a:t>
            </a:r>
            <a:r>
              <a:rPr lang="es-MX" b="1" dirty="0"/>
              <a:t>100 preguntas</a:t>
            </a:r>
            <a:r>
              <a:rPr lang="es-MX" dirty="0"/>
              <a:t> que conforman el instrumento se presentan en </a:t>
            </a:r>
            <a:r>
              <a:rPr lang="es-MX" b="1" dirty="0"/>
              <a:t>orden aleatorio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86AA7D-0490-4B41-B4F3-02309E730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707" y="1825625"/>
                <a:ext cx="11214338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Como primer reactivo, puede aparecer cualquiera de las 100 preguntas disponibles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Como segundo reactivo, puede aparecer cualquiera de las 99 preguntas restantes</a:t>
                </a:r>
              </a:p>
              <a:p>
                <a:pPr marL="0" indent="0">
                  <a:buNone/>
                </a:pPr>
                <a:r>
                  <a:rPr lang="es-MX" dirty="0"/>
                  <a:t>				                 …se repite sucesivamente esta selección</a:t>
                </a:r>
              </a:p>
              <a:p>
                <a:pPr marL="0" indent="0">
                  <a:buNone/>
                </a:pPr>
                <a:r>
                  <a:rPr lang="es-MX" dirty="0"/>
                  <a:t>Para saber </a:t>
                </a:r>
                <a:r>
                  <a:rPr lang="es-MX" b="1" dirty="0"/>
                  <a:t>cuántas versiones diferentes del instrumento se pueden generar con esta aleatorización</a:t>
                </a:r>
                <a:r>
                  <a:rPr lang="es-MX" dirty="0"/>
                  <a:t>, basta con computar el </a:t>
                </a:r>
                <a:r>
                  <a:rPr lang="es-MX" b="1" dirty="0"/>
                  <a:t>factorial de 100 (100!)</a:t>
                </a:r>
                <a:r>
                  <a:rPr lang="es-MX" dirty="0"/>
                  <a:t>, que captura el producto de todos los números enteros entre 1 y 100: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:r>
                  <a:rPr lang="es-MX" sz="4300" dirty="0"/>
                  <a:t>100! =  (100)(99)(98)(97)(96)(97)(95)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100!=9.332622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157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r>
                  <a:rPr lang="es-MX" dirty="0"/>
                  <a:t>93,226,220,000,000,000,000,000,000,000,000,000,000,000,000,000,000,000,000,000,000,000,000,000,000,000,000,000,000,000,000,000,000,000,000,000,000,000,000,000,000,000,000,000,000,000,000,000,000,000,000,000,000 posibles versiones del examen, de acuerdo con el orden de preguntas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86AA7D-0490-4B41-B4F3-02309E730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707" y="1825625"/>
                <a:ext cx="11214338" cy="4351338"/>
              </a:xfrm>
              <a:blipFill>
                <a:blip r:embed="rId2"/>
                <a:stretch>
                  <a:fillRect l="-598" t="-2661" r="-816" b="-8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593CCB92-8545-4C74-A609-9DAB525216EB}"/>
              </a:ext>
            </a:extLst>
          </p:cNvPr>
          <p:cNvSpPr txBox="1"/>
          <p:nvPr/>
        </p:nvSpPr>
        <p:spPr>
          <a:xfrm>
            <a:off x="4433976" y="3647351"/>
            <a:ext cx="793631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/>
              <a:t>Preguntas disponibles para aparecer en el 1° lugar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CB2EEF-DB6C-41EB-BE48-B4E138C37633}"/>
              </a:ext>
            </a:extLst>
          </p:cNvPr>
          <p:cNvSpPr txBox="1"/>
          <p:nvPr/>
        </p:nvSpPr>
        <p:spPr>
          <a:xfrm>
            <a:off x="5319623" y="3893572"/>
            <a:ext cx="408317" cy="33855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2° lugar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5724C7-D028-43F7-809F-DA50B409C25C}"/>
              </a:ext>
            </a:extLst>
          </p:cNvPr>
          <p:cNvSpPr txBox="1"/>
          <p:nvPr/>
        </p:nvSpPr>
        <p:spPr>
          <a:xfrm>
            <a:off x="5921334" y="3893572"/>
            <a:ext cx="408317" cy="33855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3° lugar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108AF0-8D8D-47C7-8877-5E70D41762F9}"/>
              </a:ext>
            </a:extLst>
          </p:cNvPr>
          <p:cNvSpPr txBox="1"/>
          <p:nvPr/>
        </p:nvSpPr>
        <p:spPr>
          <a:xfrm>
            <a:off x="6556078" y="3893572"/>
            <a:ext cx="408317" cy="338554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4° lugar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16F13F-2AEB-4E2D-8659-25521BBB9676}"/>
              </a:ext>
            </a:extLst>
          </p:cNvPr>
          <p:cNvSpPr txBox="1"/>
          <p:nvPr/>
        </p:nvSpPr>
        <p:spPr>
          <a:xfrm>
            <a:off x="7218151" y="3893572"/>
            <a:ext cx="40831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5° lugar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A2F04E-C70A-4195-B621-81AC79D143A7}"/>
              </a:ext>
            </a:extLst>
          </p:cNvPr>
          <p:cNvSpPr txBox="1"/>
          <p:nvPr/>
        </p:nvSpPr>
        <p:spPr>
          <a:xfrm>
            <a:off x="7784999" y="3893572"/>
            <a:ext cx="40831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6° lugar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A97D32-A5A4-454A-A7A7-0F0BF0A05203}"/>
              </a:ext>
            </a:extLst>
          </p:cNvPr>
          <p:cNvSpPr txBox="1"/>
          <p:nvPr/>
        </p:nvSpPr>
        <p:spPr>
          <a:xfrm>
            <a:off x="8415066" y="3893572"/>
            <a:ext cx="408317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7° lugar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9A8E87E-B3C2-4F58-875A-56F6A1263366}"/>
              </a:ext>
            </a:extLst>
          </p:cNvPr>
          <p:cNvCxnSpPr/>
          <p:nvPr/>
        </p:nvCxnSpPr>
        <p:spPr>
          <a:xfrm>
            <a:off x="4433976" y="4737810"/>
            <a:ext cx="7540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8D4D16C-13F4-4001-8773-F599CDDA0DFE}"/>
              </a:ext>
            </a:extLst>
          </p:cNvPr>
          <p:cNvCxnSpPr/>
          <p:nvPr/>
        </p:nvCxnSpPr>
        <p:spPr>
          <a:xfrm>
            <a:off x="5269670" y="4742925"/>
            <a:ext cx="50822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1394EBD-4022-4398-A515-FF72D21C3A66}"/>
              </a:ext>
            </a:extLst>
          </p:cNvPr>
          <p:cNvCxnSpPr/>
          <p:nvPr/>
        </p:nvCxnSpPr>
        <p:spPr>
          <a:xfrm>
            <a:off x="5897760" y="4746436"/>
            <a:ext cx="39647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2B7DB5D-CBA7-4FD5-8873-41675C52993D}"/>
              </a:ext>
            </a:extLst>
          </p:cNvPr>
          <p:cNvCxnSpPr/>
          <p:nvPr/>
        </p:nvCxnSpPr>
        <p:spPr>
          <a:xfrm>
            <a:off x="6508670" y="4731423"/>
            <a:ext cx="53657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6922C2A-C20B-4696-AED5-FE38E18BA7C7}"/>
              </a:ext>
            </a:extLst>
          </p:cNvPr>
          <p:cNvCxnSpPr/>
          <p:nvPr/>
        </p:nvCxnSpPr>
        <p:spPr>
          <a:xfrm>
            <a:off x="7218151" y="4742925"/>
            <a:ext cx="377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EE83D8B-1442-4D7F-A5ED-C438F3C3E633}"/>
              </a:ext>
            </a:extLst>
          </p:cNvPr>
          <p:cNvCxnSpPr/>
          <p:nvPr/>
        </p:nvCxnSpPr>
        <p:spPr>
          <a:xfrm>
            <a:off x="7745290" y="4731423"/>
            <a:ext cx="48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C2D9D33-5AB2-43D1-AD0A-A819251BF0C9}"/>
              </a:ext>
            </a:extLst>
          </p:cNvPr>
          <p:cNvCxnSpPr/>
          <p:nvPr/>
        </p:nvCxnSpPr>
        <p:spPr>
          <a:xfrm>
            <a:off x="8375357" y="4731423"/>
            <a:ext cx="4877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D378CBDE-C17F-43C3-8A73-6520867BCA78}"/>
              </a:ext>
            </a:extLst>
          </p:cNvPr>
          <p:cNvSpPr/>
          <p:nvPr/>
        </p:nvSpPr>
        <p:spPr>
          <a:xfrm>
            <a:off x="9049000" y="4595641"/>
            <a:ext cx="129397" cy="142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53D6158-328D-4283-98CF-5A8AFE63FE47}"/>
              </a:ext>
            </a:extLst>
          </p:cNvPr>
          <p:cNvSpPr/>
          <p:nvPr/>
        </p:nvSpPr>
        <p:spPr>
          <a:xfrm>
            <a:off x="9291980" y="4589252"/>
            <a:ext cx="129397" cy="142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4893C0E-E95E-43C2-83C1-28942A213758}"/>
              </a:ext>
            </a:extLst>
          </p:cNvPr>
          <p:cNvSpPr/>
          <p:nvPr/>
        </p:nvSpPr>
        <p:spPr>
          <a:xfrm>
            <a:off x="9521252" y="4589252"/>
            <a:ext cx="129397" cy="1421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B7B5-270E-40E4-ACB9-E524D9E2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5" y="335980"/>
            <a:ext cx="11576649" cy="1009651"/>
          </a:xfrm>
        </p:spPr>
        <p:txBody>
          <a:bodyPr>
            <a:normAutofit fontScale="90000"/>
          </a:bodyPr>
          <a:lstStyle/>
          <a:p>
            <a:r>
              <a:rPr lang="es-MX" dirty="0"/>
              <a:t>Las </a:t>
            </a:r>
            <a:r>
              <a:rPr lang="es-MX" b="1" dirty="0"/>
              <a:t>100 preguntas</a:t>
            </a:r>
            <a:r>
              <a:rPr lang="es-MX" dirty="0"/>
              <a:t> que conforman el instrumento se presentan en </a:t>
            </a:r>
            <a:r>
              <a:rPr lang="es-MX" b="1" dirty="0"/>
              <a:t>orden aleatorio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86AA7D-0490-4B41-B4F3-02309E730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707" y="1825625"/>
                <a:ext cx="1121433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 probabilidad de que un aspirante tenga </a:t>
                </a:r>
                <a:r>
                  <a:rPr lang="es-MX" b="1" dirty="0"/>
                  <a:t>exactamente el mismo orden de preguntas</a:t>
                </a:r>
                <a:r>
                  <a:rPr lang="es-MX" dirty="0"/>
                  <a:t> que el que se presenta en un examen filtrado es de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100!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9.332622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157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=1.07151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−158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:r>
                  <a:rPr lang="es-MX" dirty="0"/>
                  <a:t>La probabilidad es de: </a:t>
                </a:r>
                <a:r>
                  <a:rPr lang="es-MX" sz="2200" b="1" dirty="0"/>
                  <a:t>0.0000000000000000000000000000000000000000000000000000000000000000000000000000000000000000000000000000000000000000000000000000000000000000000000000000000000000107151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C86AA7D-0490-4B41-B4F3-02309E730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707" y="1825625"/>
                <a:ext cx="11214338" cy="4351338"/>
              </a:xfrm>
              <a:blipFill>
                <a:blip r:embed="rId2"/>
                <a:stretch>
                  <a:fillRect l="-1142" r="-5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9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04A9-1AF7-4EC5-A9F6-62541373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51166"/>
            <a:ext cx="11654287" cy="1325563"/>
          </a:xfrm>
        </p:spPr>
        <p:txBody>
          <a:bodyPr>
            <a:normAutofit/>
          </a:bodyPr>
          <a:lstStyle/>
          <a:p>
            <a:r>
              <a:rPr lang="es-MX" dirty="0"/>
              <a:t>Además, las </a:t>
            </a:r>
            <a:r>
              <a:rPr lang="es-MX" b="1" dirty="0"/>
              <a:t>opciones de respuesta de cada ítem</a:t>
            </a:r>
            <a:r>
              <a:rPr lang="es-MX" dirty="0"/>
              <a:t>, se presentan también en </a:t>
            </a:r>
            <a:r>
              <a:rPr lang="es-MX" b="1" dirty="0"/>
              <a:t>orden aleatorio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9E8E6-655C-4C2B-8601-2C419151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1902346"/>
            <a:ext cx="11654287" cy="451615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Partiendo de </a:t>
            </a:r>
            <a:r>
              <a:rPr lang="es-MX" b="1" dirty="0"/>
              <a:t>que cada ítem tiene 4 opciones de respuesta </a:t>
            </a:r>
            <a:r>
              <a:rPr lang="es-MX" dirty="0"/>
              <a:t>a mostrar, podemos estimar el número de posibles ordenaciones en que estos se presentan: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241286-AEB6-4DA6-AEFC-CB9C57A41EAB}"/>
              </a:ext>
            </a:extLst>
          </p:cNvPr>
          <p:cNvSpPr txBox="1"/>
          <p:nvPr/>
        </p:nvSpPr>
        <p:spPr>
          <a:xfrm>
            <a:off x="414068" y="3344476"/>
            <a:ext cx="2380890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</a:t>
            </a:r>
            <a:r>
              <a:rPr lang="es-MX" sz="1400" b="1" dirty="0">
                <a:solidFill>
                  <a:srgbClr val="FF0000"/>
                </a:solidFill>
              </a:rPr>
              <a:t>primer lugar</a:t>
            </a:r>
            <a:r>
              <a:rPr lang="es-MX" sz="1400" dirty="0"/>
              <a:t>, puede aparecer cualquiera de las 4 opciones de respuesta existentes.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58A6BE-2F0C-4543-8AFE-9DF100F7F6BF}"/>
              </a:ext>
            </a:extLst>
          </p:cNvPr>
          <p:cNvSpPr txBox="1"/>
          <p:nvPr/>
        </p:nvSpPr>
        <p:spPr>
          <a:xfrm>
            <a:off x="3390182" y="3344476"/>
            <a:ext cx="2380890" cy="95410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</a:t>
            </a:r>
            <a:r>
              <a:rPr lang="es-MX" sz="1400" b="1" dirty="0">
                <a:solidFill>
                  <a:schemeClr val="accent4">
                    <a:lumMod val="75000"/>
                  </a:schemeClr>
                </a:solidFill>
              </a:rPr>
              <a:t>segundo lugar</a:t>
            </a:r>
            <a:r>
              <a:rPr lang="es-MX" sz="1400" dirty="0"/>
              <a:t>, puede aparecer cualquiera de las 3 opciones de respuesta restantes.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9BE94A-C12D-4762-B265-884A20087AFD}"/>
              </a:ext>
            </a:extLst>
          </p:cNvPr>
          <p:cNvSpPr txBox="1"/>
          <p:nvPr/>
        </p:nvSpPr>
        <p:spPr>
          <a:xfrm>
            <a:off x="6366296" y="3349222"/>
            <a:ext cx="2380890" cy="95410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En </a:t>
            </a:r>
            <a:r>
              <a:rPr lang="es-MX" sz="1400" b="1" dirty="0">
                <a:solidFill>
                  <a:srgbClr val="7030A0"/>
                </a:solidFill>
              </a:rPr>
              <a:t>tercer lugar</a:t>
            </a:r>
            <a:r>
              <a:rPr lang="es-MX" sz="1400" dirty="0"/>
              <a:t>, puede aparecer cualquiera de las 2 opciones de respuesta restantes.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9173AC-B17C-4EC5-B2BF-622C002154A5}"/>
              </a:ext>
            </a:extLst>
          </p:cNvPr>
          <p:cNvSpPr txBox="1"/>
          <p:nvPr/>
        </p:nvSpPr>
        <p:spPr>
          <a:xfrm>
            <a:off x="9342410" y="3344476"/>
            <a:ext cx="2380890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Por último, se muestra la </a:t>
            </a:r>
            <a:r>
              <a:rPr lang="es-MX" sz="1400" b="1" dirty="0">
                <a:solidFill>
                  <a:srgbClr val="00B050"/>
                </a:solidFill>
              </a:rPr>
              <a:t>última opción </a:t>
            </a:r>
            <a:r>
              <a:rPr lang="es-MX" sz="1400" dirty="0"/>
              <a:t>que queda.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6AE736-0AC5-4ED0-8DE9-A7413766B082}"/>
              </a:ext>
            </a:extLst>
          </p:cNvPr>
          <p:cNvSpPr txBox="1"/>
          <p:nvPr/>
        </p:nvSpPr>
        <p:spPr>
          <a:xfrm>
            <a:off x="4002657" y="4649638"/>
            <a:ext cx="30192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</a:p>
          <a:p>
            <a:endParaRPr lang="es-MX" dirty="0"/>
          </a:p>
          <a:p>
            <a:r>
              <a:rPr lang="es-MX" dirty="0"/>
              <a:t>B</a:t>
            </a:r>
          </a:p>
          <a:p>
            <a:endParaRPr lang="es-MX" dirty="0"/>
          </a:p>
          <a:p>
            <a:r>
              <a:rPr lang="es-MX" dirty="0"/>
              <a:t>C</a:t>
            </a:r>
          </a:p>
          <a:p>
            <a:endParaRPr lang="es-MX" b="1" dirty="0"/>
          </a:p>
          <a:p>
            <a:r>
              <a:rPr lang="es-MX" dirty="0"/>
              <a:t>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1EF5CF-0073-4AC2-909A-6E6DFECCB463}"/>
              </a:ext>
            </a:extLst>
          </p:cNvPr>
          <p:cNvSpPr txBox="1"/>
          <p:nvPr/>
        </p:nvSpPr>
        <p:spPr>
          <a:xfrm>
            <a:off x="4629510" y="4580627"/>
            <a:ext cx="301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</a:t>
            </a:r>
          </a:p>
          <a:p>
            <a:r>
              <a:rPr lang="es-MX" sz="1000" dirty="0"/>
              <a:t>C</a:t>
            </a:r>
          </a:p>
          <a:p>
            <a:r>
              <a:rPr lang="es-MX" sz="1000" dirty="0"/>
              <a:t>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AD31EE-42D7-459B-9BA5-9ADA11C5BF3C}"/>
              </a:ext>
            </a:extLst>
          </p:cNvPr>
          <p:cNvSpPr txBox="1"/>
          <p:nvPr/>
        </p:nvSpPr>
        <p:spPr>
          <a:xfrm>
            <a:off x="4629510" y="5084455"/>
            <a:ext cx="301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</a:t>
            </a:r>
          </a:p>
          <a:p>
            <a:r>
              <a:rPr lang="es-MX" sz="1000" dirty="0"/>
              <a:t>C</a:t>
            </a:r>
          </a:p>
          <a:p>
            <a:r>
              <a:rPr lang="es-MX" sz="1000" dirty="0"/>
              <a:t>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FBE88C-C78A-4F86-90C8-207056EC5A4F}"/>
              </a:ext>
            </a:extLst>
          </p:cNvPr>
          <p:cNvSpPr txBox="1"/>
          <p:nvPr/>
        </p:nvSpPr>
        <p:spPr>
          <a:xfrm>
            <a:off x="4629510" y="5665300"/>
            <a:ext cx="301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</a:t>
            </a:r>
          </a:p>
          <a:p>
            <a:r>
              <a:rPr lang="es-MX" sz="1000" dirty="0"/>
              <a:t>B</a:t>
            </a:r>
          </a:p>
          <a:p>
            <a:r>
              <a:rPr lang="es-MX" sz="1000" dirty="0"/>
              <a:t>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CE8466-DFD1-41A2-9A53-7B3192C7CFB8}"/>
              </a:ext>
            </a:extLst>
          </p:cNvPr>
          <p:cNvSpPr txBox="1"/>
          <p:nvPr/>
        </p:nvSpPr>
        <p:spPr>
          <a:xfrm>
            <a:off x="4629510" y="6242369"/>
            <a:ext cx="247290" cy="55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</a:t>
            </a:r>
          </a:p>
          <a:p>
            <a:r>
              <a:rPr lang="es-MX" sz="1000" dirty="0"/>
              <a:t>B</a:t>
            </a:r>
          </a:p>
          <a:p>
            <a:r>
              <a:rPr lang="es-MX" sz="1000" dirty="0"/>
              <a:t>C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F70AE6-82E7-429A-8DC4-C67F91DD8BD5}"/>
              </a:ext>
            </a:extLst>
          </p:cNvPr>
          <p:cNvCxnSpPr>
            <a:stCxn id="4" idx="2"/>
          </p:cNvCxnSpPr>
          <p:nvPr/>
        </p:nvCxnSpPr>
        <p:spPr>
          <a:xfrm>
            <a:off x="1604513" y="4298583"/>
            <a:ext cx="2398144" cy="5590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0DFAC82-81FE-48A9-9F0E-6CD4AEF6847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4513" y="4298583"/>
            <a:ext cx="2398144" cy="1062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65DD09-DB8D-41E6-893E-11995E35B2B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4513" y="4298583"/>
            <a:ext cx="2429773" cy="1653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5E554DE-A71D-4088-A812-256B503118B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4513" y="4298583"/>
            <a:ext cx="2429773" cy="2194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AF885F0-6870-4A4C-88D9-48842A9A77CB}"/>
              </a:ext>
            </a:extLst>
          </p:cNvPr>
          <p:cNvCxnSpPr>
            <a:cxnSpLocks/>
          </p:cNvCxnSpPr>
          <p:nvPr/>
        </p:nvCxnSpPr>
        <p:spPr>
          <a:xfrm flipV="1">
            <a:off x="4304581" y="4709118"/>
            <a:ext cx="393941" cy="14850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348988E-5174-4F1A-8F78-FD9EBE70131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27586" y="4857626"/>
            <a:ext cx="30192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78A3AD9-744B-42C1-8B02-4E62D5F679D9}"/>
              </a:ext>
            </a:extLst>
          </p:cNvPr>
          <p:cNvCxnSpPr>
            <a:cxnSpLocks/>
          </p:cNvCxnSpPr>
          <p:nvPr/>
        </p:nvCxnSpPr>
        <p:spPr>
          <a:xfrm>
            <a:off x="4327586" y="4857626"/>
            <a:ext cx="347931" cy="13720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A500B12-E352-41BB-82A2-8F31EAEE2AC8}"/>
              </a:ext>
            </a:extLst>
          </p:cNvPr>
          <p:cNvCxnSpPr>
            <a:cxnSpLocks/>
          </p:cNvCxnSpPr>
          <p:nvPr/>
        </p:nvCxnSpPr>
        <p:spPr>
          <a:xfrm flipV="1">
            <a:off x="4310329" y="5222800"/>
            <a:ext cx="393941" cy="14850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EB946DA-D526-488D-BC29-0DE45795E814}"/>
              </a:ext>
            </a:extLst>
          </p:cNvPr>
          <p:cNvCxnSpPr>
            <a:cxnSpLocks/>
          </p:cNvCxnSpPr>
          <p:nvPr/>
        </p:nvCxnSpPr>
        <p:spPr>
          <a:xfrm>
            <a:off x="4333334" y="5371308"/>
            <a:ext cx="30192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DE99696-9BE7-4FE0-A76D-82C29F53B982}"/>
              </a:ext>
            </a:extLst>
          </p:cNvPr>
          <p:cNvCxnSpPr>
            <a:cxnSpLocks/>
          </p:cNvCxnSpPr>
          <p:nvPr/>
        </p:nvCxnSpPr>
        <p:spPr>
          <a:xfrm>
            <a:off x="4333334" y="5371308"/>
            <a:ext cx="347931" cy="13720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02D0267-928C-4E05-9A06-C7AD60BDB36E}"/>
              </a:ext>
            </a:extLst>
          </p:cNvPr>
          <p:cNvCxnSpPr>
            <a:cxnSpLocks/>
          </p:cNvCxnSpPr>
          <p:nvPr/>
        </p:nvCxnSpPr>
        <p:spPr>
          <a:xfrm flipV="1">
            <a:off x="4317519" y="5785869"/>
            <a:ext cx="393941" cy="14850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0EF3450-DEA5-4F37-B95C-722ACBCD4F9F}"/>
              </a:ext>
            </a:extLst>
          </p:cNvPr>
          <p:cNvCxnSpPr>
            <a:cxnSpLocks/>
          </p:cNvCxnSpPr>
          <p:nvPr/>
        </p:nvCxnSpPr>
        <p:spPr>
          <a:xfrm>
            <a:off x="4340524" y="5934377"/>
            <a:ext cx="30192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ECA08F1-D6F7-417C-9FA6-90D3B261A626}"/>
              </a:ext>
            </a:extLst>
          </p:cNvPr>
          <p:cNvCxnSpPr>
            <a:cxnSpLocks/>
          </p:cNvCxnSpPr>
          <p:nvPr/>
        </p:nvCxnSpPr>
        <p:spPr>
          <a:xfrm>
            <a:off x="4340524" y="5934377"/>
            <a:ext cx="347931" cy="13720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9B44278-E345-44DD-B44B-B54655E8C309}"/>
              </a:ext>
            </a:extLst>
          </p:cNvPr>
          <p:cNvCxnSpPr>
            <a:cxnSpLocks/>
          </p:cNvCxnSpPr>
          <p:nvPr/>
        </p:nvCxnSpPr>
        <p:spPr>
          <a:xfrm flipV="1">
            <a:off x="4303143" y="6369198"/>
            <a:ext cx="393941" cy="14850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4A2134C-B18D-470C-9E1E-C8E0C761414D}"/>
              </a:ext>
            </a:extLst>
          </p:cNvPr>
          <p:cNvCxnSpPr>
            <a:cxnSpLocks/>
          </p:cNvCxnSpPr>
          <p:nvPr/>
        </p:nvCxnSpPr>
        <p:spPr>
          <a:xfrm>
            <a:off x="4326148" y="6517706"/>
            <a:ext cx="30192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24D9916-11CA-4BF6-8E68-753697625926}"/>
              </a:ext>
            </a:extLst>
          </p:cNvPr>
          <p:cNvCxnSpPr>
            <a:cxnSpLocks/>
          </p:cNvCxnSpPr>
          <p:nvPr/>
        </p:nvCxnSpPr>
        <p:spPr>
          <a:xfrm>
            <a:off x="4326148" y="6517706"/>
            <a:ext cx="347931" cy="137206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F2BCE77-3F50-46A9-846A-3E05724CD572}"/>
              </a:ext>
            </a:extLst>
          </p:cNvPr>
          <p:cNvSpPr txBox="1"/>
          <p:nvPr/>
        </p:nvSpPr>
        <p:spPr>
          <a:xfrm>
            <a:off x="4868174" y="4375913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131224C-6AB2-4693-889C-BE2CEB3B3021}"/>
              </a:ext>
            </a:extLst>
          </p:cNvPr>
          <p:cNvSpPr txBox="1"/>
          <p:nvPr/>
        </p:nvSpPr>
        <p:spPr>
          <a:xfrm>
            <a:off x="5460873" y="4580626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BD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1CE9DF9-3007-4994-8E56-4EDDD82D81E1}"/>
              </a:ext>
            </a:extLst>
          </p:cNvPr>
          <p:cNvSpPr txBox="1"/>
          <p:nvPr/>
        </p:nvSpPr>
        <p:spPr>
          <a:xfrm>
            <a:off x="6069050" y="4759864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BC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0944118-A8E8-443A-99A4-0A049AE776AF}"/>
              </a:ext>
            </a:extLst>
          </p:cNvPr>
          <p:cNvSpPr txBox="1"/>
          <p:nvPr/>
        </p:nvSpPr>
        <p:spPr>
          <a:xfrm>
            <a:off x="4880396" y="4925368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CD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3DE5223-9922-4302-9E9E-07D451A7F0C1}"/>
              </a:ext>
            </a:extLst>
          </p:cNvPr>
          <p:cNvSpPr txBox="1"/>
          <p:nvPr/>
        </p:nvSpPr>
        <p:spPr>
          <a:xfrm>
            <a:off x="5455124" y="5087217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AD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FE7A6E2-7FC6-44DA-8696-2D1F7A2A38EF}"/>
              </a:ext>
            </a:extLst>
          </p:cNvPr>
          <p:cNvSpPr txBox="1"/>
          <p:nvPr/>
        </p:nvSpPr>
        <p:spPr>
          <a:xfrm>
            <a:off x="6063301" y="5266455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AC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121C409-1581-4E86-AE42-DEEDC1BCC6F6}"/>
              </a:ext>
            </a:extLst>
          </p:cNvPr>
          <p:cNvSpPr txBox="1"/>
          <p:nvPr/>
        </p:nvSpPr>
        <p:spPr>
          <a:xfrm>
            <a:off x="4862425" y="5507823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BD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6EE9746-11F8-4B27-B7D4-870BD3D54837}"/>
              </a:ext>
            </a:extLst>
          </p:cNvPr>
          <p:cNvSpPr txBox="1"/>
          <p:nvPr/>
        </p:nvSpPr>
        <p:spPr>
          <a:xfrm>
            <a:off x="5455124" y="5712536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AD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EA1B583-BDE6-4F3A-9B1C-6F19BF1D62F2}"/>
              </a:ext>
            </a:extLst>
          </p:cNvPr>
          <p:cNvSpPr txBox="1"/>
          <p:nvPr/>
        </p:nvSpPr>
        <p:spPr>
          <a:xfrm>
            <a:off x="6063301" y="5891774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AB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0E8FACB-F0AF-45ED-8F22-00506C0284CA}"/>
              </a:ext>
            </a:extLst>
          </p:cNvPr>
          <p:cNvSpPr txBox="1"/>
          <p:nvPr/>
        </p:nvSpPr>
        <p:spPr>
          <a:xfrm>
            <a:off x="4908430" y="6073939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BC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659E0D2-A13E-473F-B13B-659E27BE642F}"/>
              </a:ext>
            </a:extLst>
          </p:cNvPr>
          <p:cNvSpPr txBox="1"/>
          <p:nvPr/>
        </p:nvSpPr>
        <p:spPr>
          <a:xfrm>
            <a:off x="5501129" y="6278652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AC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6568C06-D3BF-49C0-A97C-AB7CE2192813}"/>
              </a:ext>
            </a:extLst>
          </p:cNvPr>
          <p:cNvSpPr txBox="1"/>
          <p:nvPr/>
        </p:nvSpPr>
        <p:spPr>
          <a:xfrm>
            <a:off x="6109306" y="6457890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AB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F0F7418-FDC3-4B4A-BFF5-A57B2618D8A9}"/>
              </a:ext>
            </a:extLst>
          </p:cNvPr>
          <p:cNvCxnSpPr>
            <a:cxnSpLocks/>
          </p:cNvCxnSpPr>
          <p:nvPr/>
        </p:nvCxnSpPr>
        <p:spPr>
          <a:xfrm flipV="1">
            <a:off x="4793414" y="4507167"/>
            <a:ext cx="179716" cy="176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A151512-0F07-47D9-89D0-661E974503BE}"/>
              </a:ext>
            </a:extLst>
          </p:cNvPr>
          <p:cNvCxnSpPr>
            <a:cxnSpLocks/>
          </p:cNvCxnSpPr>
          <p:nvPr/>
        </p:nvCxnSpPr>
        <p:spPr>
          <a:xfrm flipV="1">
            <a:off x="4812821" y="4649638"/>
            <a:ext cx="155996" cy="542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C3AF696-2FAB-4DDE-9674-0F830CAD16A7}"/>
              </a:ext>
            </a:extLst>
          </p:cNvPr>
          <p:cNvCxnSpPr>
            <a:cxnSpLocks/>
          </p:cNvCxnSpPr>
          <p:nvPr/>
        </p:nvCxnSpPr>
        <p:spPr>
          <a:xfrm flipV="1">
            <a:off x="4781192" y="5021158"/>
            <a:ext cx="179716" cy="176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5B7A2F1-4EE3-4821-B7EC-1B6AE4610E7B}"/>
              </a:ext>
            </a:extLst>
          </p:cNvPr>
          <p:cNvCxnSpPr>
            <a:cxnSpLocks/>
          </p:cNvCxnSpPr>
          <p:nvPr/>
        </p:nvCxnSpPr>
        <p:spPr>
          <a:xfrm flipV="1">
            <a:off x="4800599" y="5163629"/>
            <a:ext cx="155996" cy="542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7328880-B52F-47DD-BA64-DF11266E1F90}"/>
              </a:ext>
            </a:extLst>
          </p:cNvPr>
          <p:cNvCxnSpPr>
            <a:cxnSpLocks/>
          </p:cNvCxnSpPr>
          <p:nvPr/>
        </p:nvCxnSpPr>
        <p:spPr>
          <a:xfrm flipV="1">
            <a:off x="4781194" y="5634503"/>
            <a:ext cx="179716" cy="176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8BEDE7E-A45F-4155-AA52-4105B4C9FD08}"/>
              </a:ext>
            </a:extLst>
          </p:cNvPr>
          <p:cNvCxnSpPr>
            <a:cxnSpLocks/>
          </p:cNvCxnSpPr>
          <p:nvPr/>
        </p:nvCxnSpPr>
        <p:spPr>
          <a:xfrm flipV="1">
            <a:off x="4800601" y="5776974"/>
            <a:ext cx="155996" cy="542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8E23788-70EC-48CE-A991-522CD29B0CBD}"/>
              </a:ext>
            </a:extLst>
          </p:cNvPr>
          <p:cNvCxnSpPr>
            <a:cxnSpLocks/>
          </p:cNvCxnSpPr>
          <p:nvPr/>
        </p:nvCxnSpPr>
        <p:spPr>
          <a:xfrm flipV="1">
            <a:off x="4797723" y="6203770"/>
            <a:ext cx="179716" cy="176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48B1518-0A76-4709-B826-1B2B59A4EB3B}"/>
              </a:ext>
            </a:extLst>
          </p:cNvPr>
          <p:cNvCxnSpPr>
            <a:cxnSpLocks/>
          </p:cNvCxnSpPr>
          <p:nvPr/>
        </p:nvCxnSpPr>
        <p:spPr>
          <a:xfrm flipV="1">
            <a:off x="4817130" y="6346241"/>
            <a:ext cx="155996" cy="542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BC97DDF-E521-404E-828F-6DC37D88E63D}"/>
              </a:ext>
            </a:extLst>
          </p:cNvPr>
          <p:cNvCxnSpPr>
            <a:cxnSpLocks/>
          </p:cNvCxnSpPr>
          <p:nvPr/>
        </p:nvCxnSpPr>
        <p:spPr>
          <a:xfrm flipV="1">
            <a:off x="4817130" y="4698295"/>
            <a:ext cx="722833" cy="1322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7990F3A-B04B-4985-882D-618C445E0586}"/>
              </a:ext>
            </a:extLst>
          </p:cNvPr>
          <p:cNvCxnSpPr>
            <a:cxnSpLocks/>
          </p:cNvCxnSpPr>
          <p:nvPr/>
        </p:nvCxnSpPr>
        <p:spPr>
          <a:xfrm>
            <a:off x="4812103" y="4840061"/>
            <a:ext cx="727860" cy="185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11926DFE-CABB-4703-A863-7A85D543074F}"/>
              </a:ext>
            </a:extLst>
          </p:cNvPr>
          <p:cNvSpPr txBox="1"/>
          <p:nvPr/>
        </p:nvSpPr>
        <p:spPr>
          <a:xfrm>
            <a:off x="5162723" y="4384627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</a:p>
          <a:p>
            <a:r>
              <a:rPr lang="es-MX" sz="1000" dirty="0"/>
              <a:t>C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8E8E207C-C4E9-4DAE-A765-76A63376346B}"/>
              </a:ext>
            </a:extLst>
          </p:cNvPr>
          <p:cNvSpPr txBox="1"/>
          <p:nvPr/>
        </p:nvSpPr>
        <p:spPr>
          <a:xfrm>
            <a:off x="5174945" y="4934082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</a:p>
          <a:p>
            <a:r>
              <a:rPr lang="es-MX" sz="1000" dirty="0"/>
              <a:t>C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86443F4-BE49-404F-9881-806AD2F1E67E}"/>
              </a:ext>
            </a:extLst>
          </p:cNvPr>
          <p:cNvSpPr txBox="1"/>
          <p:nvPr/>
        </p:nvSpPr>
        <p:spPr>
          <a:xfrm>
            <a:off x="5148349" y="5507823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DB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4363DE7-500F-439F-AA4E-C43FD617C3AD}"/>
              </a:ext>
            </a:extLst>
          </p:cNvPr>
          <p:cNvSpPr txBox="1"/>
          <p:nvPr/>
        </p:nvSpPr>
        <p:spPr>
          <a:xfrm>
            <a:off x="5194354" y="6073939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CB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3C94789D-4194-4B7C-811F-322526803F04}"/>
              </a:ext>
            </a:extLst>
          </p:cNvPr>
          <p:cNvCxnSpPr>
            <a:cxnSpLocks/>
          </p:cNvCxnSpPr>
          <p:nvPr/>
        </p:nvCxnSpPr>
        <p:spPr>
          <a:xfrm flipV="1">
            <a:off x="4814252" y="5212716"/>
            <a:ext cx="722833" cy="1322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57B6C0BB-6F31-4A19-BF8B-6F5C82D558E9}"/>
              </a:ext>
            </a:extLst>
          </p:cNvPr>
          <p:cNvCxnSpPr>
            <a:cxnSpLocks/>
          </p:cNvCxnSpPr>
          <p:nvPr/>
        </p:nvCxnSpPr>
        <p:spPr>
          <a:xfrm>
            <a:off x="4809225" y="5354482"/>
            <a:ext cx="727860" cy="185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9D4FDC7-20C1-4F91-B19E-35275BB80E34}"/>
              </a:ext>
            </a:extLst>
          </p:cNvPr>
          <p:cNvCxnSpPr>
            <a:cxnSpLocks/>
          </p:cNvCxnSpPr>
          <p:nvPr/>
        </p:nvCxnSpPr>
        <p:spPr>
          <a:xfrm flipV="1">
            <a:off x="4814252" y="5826196"/>
            <a:ext cx="722833" cy="1322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496F3646-22A3-4609-AB48-03F9DFA7189E}"/>
              </a:ext>
            </a:extLst>
          </p:cNvPr>
          <p:cNvCxnSpPr>
            <a:cxnSpLocks/>
          </p:cNvCxnSpPr>
          <p:nvPr/>
        </p:nvCxnSpPr>
        <p:spPr>
          <a:xfrm>
            <a:off x="4809225" y="5967962"/>
            <a:ext cx="727860" cy="185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874596B0-7247-43E2-B275-ED30E74E237D}"/>
              </a:ext>
            </a:extLst>
          </p:cNvPr>
          <p:cNvCxnSpPr>
            <a:cxnSpLocks/>
          </p:cNvCxnSpPr>
          <p:nvPr/>
        </p:nvCxnSpPr>
        <p:spPr>
          <a:xfrm flipV="1">
            <a:off x="4831323" y="6368667"/>
            <a:ext cx="722833" cy="1322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FF39C583-458F-47D7-99CD-DAB81EA22E7D}"/>
              </a:ext>
            </a:extLst>
          </p:cNvPr>
          <p:cNvCxnSpPr>
            <a:cxnSpLocks/>
          </p:cNvCxnSpPr>
          <p:nvPr/>
        </p:nvCxnSpPr>
        <p:spPr>
          <a:xfrm>
            <a:off x="4826296" y="6510433"/>
            <a:ext cx="727860" cy="185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B8433DD3-4A36-498B-9840-07741D5A5AFD}"/>
              </a:ext>
            </a:extLst>
          </p:cNvPr>
          <p:cNvCxnSpPr>
            <a:cxnSpLocks/>
          </p:cNvCxnSpPr>
          <p:nvPr/>
        </p:nvCxnSpPr>
        <p:spPr>
          <a:xfrm flipV="1">
            <a:off x="4826296" y="4857626"/>
            <a:ext cx="1367470" cy="1372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9D7B8C5D-F637-4039-B9E9-64DF5E663EAE}"/>
              </a:ext>
            </a:extLst>
          </p:cNvPr>
          <p:cNvCxnSpPr>
            <a:cxnSpLocks/>
          </p:cNvCxnSpPr>
          <p:nvPr/>
        </p:nvCxnSpPr>
        <p:spPr>
          <a:xfrm>
            <a:off x="4862425" y="4994832"/>
            <a:ext cx="1331341" cy="263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7A28B8C-A276-44D8-8B1D-C55FF6DB4BAE}"/>
              </a:ext>
            </a:extLst>
          </p:cNvPr>
          <p:cNvCxnSpPr>
            <a:cxnSpLocks/>
          </p:cNvCxnSpPr>
          <p:nvPr/>
        </p:nvCxnSpPr>
        <p:spPr>
          <a:xfrm flipV="1">
            <a:off x="4790167" y="5381229"/>
            <a:ext cx="1367470" cy="1372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C43B1857-B0B1-4617-84AC-1778D8537DEC}"/>
              </a:ext>
            </a:extLst>
          </p:cNvPr>
          <p:cNvCxnSpPr>
            <a:cxnSpLocks/>
          </p:cNvCxnSpPr>
          <p:nvPr/>
        </p:nvCxnSpPr>
        <p:spPr>
          <a:xfrm>
            <a:off x="4826296" y="5518435"/>
            <a:ext cx="1331341" cy="263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9FA35B8-8BC9-4E63-8B49-E166CE5B9B5B}"/>
              </a:ext>
            </a:extLst>
          </p:cNvPr>
          <p:cNvCxnSpPr>
            <a:cxnSpLocks/>
          </p:cNvCxnSpPr>
          <p:nvPr/>
        </p:nvCxnSpPr>
        <p:spPr>
          <a:xfrm flipV="1">
            <a:off x="4799329" y="5983841"/>
            <a:ext cx="1367470" cy="1372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260D78A4-9B2E-4ECF-90F6-44D5215A1070}"/>
              </a:ext>
            </a:extLst>
          </p:cNvPr>
          <p:cNvCxnSpPr>
            <a:cxnSpLocks/>
          </p:cNvCxnSpPr>
          <p:nvPr/>
        </p:nvCxnSpPr>
        <p:spPr>
          <a:xfrm>
            <a:off x="4835458" y="6121047"/>
            <a:ext cx="1331341" cy="263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CB8578BB-F968-4DD0-8C33-D1AD1497DA78}"/>
              </a:ext>
            </a:extLst>
          </p:cNvPr>
          <p:cNvCxnSpPr>
            <a:cxnSpLocks/>
          </p:cNvCxnSpPr>
          <p:nvPr/>
        </p:nvCxnSpPr>
        <p:spPr>
          <a:xfrm flipV="1">
            <a:off x="4797723" y="6563389"/>
            <a:ext cx="1367470" cy="1372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F1359ED6-ED18-4409-9BDF-4C4D9091DF95}"/>
              </a:ext>
            </a:extLst>
          </p:cNvPr>
          <p:cNvCxnSpPr>
            <a:cxnSpLocks/>
          </p:cNvCxnSpPr>
          <p:nvPr/>
        </p:nvCxnSpPr>
        <p:spPr>
          <a:xfrm>
            <a:off x="4833852" y="6700595"/>
            <a:ext cx="1331341" cy="263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2CD8A860-C8E7-46FB-AA5A-B1F62079A7D6}"/>
              </a:ext>
            </a:extLst>
          </p:cNvPr>
          <p:cNvCxnSpPr>
            <a:cxnSpLocks/>
          </p:cNvCxnSpPr>
          <p:nvPr/>
        </p:nvCxnSpPr>
        <p:spPr>
          <a:xfrm>
            <a:off x="5039084" y="4524010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83EBF9C-1E8F-4991-B2ED-78C17FD46170}"/>
              </a:ext>
            </a:extLst>
          </p:cNvPr>
          <p:cNvCxnSpPr>
            <a:cxnSpLocks/>
          </p:cNvCxnSpPr>
          <p:nvPr/>
        </p:nvCxnSpPr>
        <p:spPr>
          <a:xfrm>
            <a:off x="5062087" y="4659110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9EEFCCAB-7A49-4347-A180-7219C4897CF1}"/>
              </a:ext>
            </a:extLst>
          </p:cNvPr>
          <p:cNvCxnSpPr>
            <a:cxnSpLocks/>
          </p:cNvCxnSpPr>
          <p:nvPr/>
        </p:nvCxnSpPr>
        <p:spPr>
          <a:xfrm>
            <a:off x="5028482" y="505631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E3E27CE1-0BC3-41FF-BBFA-DDB91FDFCF90}"/>
              </a:ext>
            </a:extLst>
          </p:cNvPr>
          <p:cNvCxnSpPr>
            <a:cxnSpLocks/>
          </p:cNvCxnSpPr>
          <p:nvPr/>
        </p:nvCxnSpPr>
        <p:spPr>
          <a:xfrm>
            <a:off x="5051485" y="519141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A110518E-8E9A-4071-A442-E07DC6C6458E}"/>
              </a:ext>
            </a:extLst>
          </p:cNvPr>
          <p:cNvCxnSpPr>
            <a:cxnSpLocks/>
          </p:cNvCxnSpPr>
          <p:nvPr/>
        </p:nvCxnSpPr>
        <p:spPr>
          <a:xfrm>
            <a:off x="5008801" y="5614577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6FC42588-E479-4813-AA30-A39708A277A7}"/>
              </a:ext>
            </a:extLst>
          </p:cNvPr>
          <p:cNvCxnSpPr>
            <a:cxnSpLocks/>
          </p:cNvCxnSpPr>
          <p:nvPr/>
        </p:nvCxnSpPr>
        <p:spPr>
          <a:xfrm>
            <a:off x="5031804" y="5749677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E18AA3CC-CDA1-42A1-88AB-2A368FFAD34B}"/>
              </a:ext>
            </a:extLst>
          </p:cNvPr>
          <p:cNvCxnSpPr>
            <a:cxnSpLocks/>
          </p:cNvCxnSpPr>
          <p:nvPr/>
        </p:nvCxnSpPr>
        <p:spPr>
          <a:xfrm>
            <a:off x="5050489" y="618454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5EBA4540-02D3-4A17-BB94-778E877544EA}"/>
              </a:ext>
            </a:extLst>
          </p:cNvPr>
          <p:cNvCxnSpPr>
            <a:cxnSpLocks/>
          </p:cNvCxnSpPr>
          <p:nvPr/>
        </p:nvCxnSpPr>
        <p:spPr>
          <a:xfrm>
            <a:off x="5073492" y="631964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17F51C2B-3CC7-4B93-B1F5-6F36F9C3522D}"/>
              </a:ext>
            </a:extLst>
          </p:cNvPr>
          <p:cNvSpPr txBox="1"/>
          <p:nvPr/>
        </p:nvSpPr>
        <p:spPr>
          <a:xfrm>
            <a:off x="5763490" y="4580625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</a:p>
          <a:p>
            <a:r>
              <a:rPr lang="es-MX" sz="1000" dirty="0"/>
              <a:t>B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559F483-8962-44C2-B300-689B0C9B90BC}"/>
              </a:ext>
            </a:extLst>
          </p:cNvPr>
          <p:cNvSpPr txBox="1"/>
          <p:nvPr/>
        </p:nvSpPr>
        <p:spPr>
          <a:xfrm>
            <a:off x="5775712" y="5130080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</a:t>
            </a:r>
          </a:p>
          <a:p>
            <a:r>
              <a:rPr lang="es-MX" sz="1000" dirty="0"/>
              <a:t>A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D73C4B4-1F44-49AC-A54B-CB6167DB9C11}"/>
              </a:ext>
            </a:extLst>
          </p:cNvPr>
          <p:cNvSpPr txBox="1"/>
          <p:nvPr/>
        </p:nvSpPr>
        <p:spPr>
          <a:xfrm>
            <a:off x="5749116" y="5703821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DA</a:t>
            </a: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1619BDC7-4C27-416A-B646-187F93087359}"/>
              </a:ext>
            </a:extLst>
          </p:cNvPr>
          <p:cNvSpPr txBox="1"/>
          <p:nvPr/>
        </p:nvSpPr>
        <p:spPr>
          <a:xfrm>
            <a:off x="5795121" y="6269937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CA</a:t>
            </a:r>
          </a:p>
        </p:txBody>
      </p: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C127414-BB01-477F-95FB-5707E1D63B56}"/>
              </a:ext>
            </a:extLst>
          </p:cNvPr>
          <p:cNvCxnSpPr>
            <a:cxnSpLocks/>
          </p:cNvCxnSpPr>
          <p:nvPr/>
        </p:nvCxnSpPr>
        <p:spPr>
          <a:xfrm>
            <a:off x="5639851" y="4720008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25841556-FF7C-46F1-A305-E1793E74438A}"/>
              </a:ext>
            </a:extLst>
          </p:cNvPr>
          <p:cNvCxnSpPr>
            <a:cxnSpLocks/>
          </p:cNvCxnSpPr>
          <p:nvPr/>
        </p:nvCxnSpPr>
        <p:spPr>
          <a:xfrm>
            <a:off x="5629249" y="4854594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FBA910E8-AA8B-4E84-A149-76FD48539740}"/>
              </a:ext>
            </a:extLst>
          </p:cNvPr>
          <p:cNvCxnSpPr>
            <a:cxnSpLocks/>
          </p:cNvCxnSpPr>
          <p:nvPr/>
        </p:nvCxnSpPr>
        <p:spPr>
          <a:xfrm>
            <a:off x="5629249" y="5252313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98EDF28-BE6B-4429-9963-6C1508E8698E}"/>
              </a:ext>
            </a:extLst>
          </p:cNvPr>
          <p:cNvCxnSpPr>
            <a:cxnSpLocks/>
          </p:cNvCxnSpPr>
          <p:nvPr/>
        </p:nvCxnSpPr>
        <p:spPr>
          <a:xfrm>
            <a:off x="5652252" y="5387413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D6693183-4D05-4AC4-996A-43F756DBE1D3}"/>
              </a:ext>
            </a:extLst>
          </p:cNvPr>
          <p:cNvCxnSpPr>
            <a:cxnSpLocks/>
          </p:cNvCxnSpPr>
          <p:nvPr/>
        </p:nvCxnSpPr>
        <p:spPr>
          <a:xfrm>
            <a:off x="5609568" y="581057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58C835E-D779-409E-ACA9-C13C7BB67BB9}"/>
              </a:ext>
            </a:extLst>
          </p:cNvPr>
          <p:cNvCxnSpPr>
            <a:cxnSpLocks/>
          </p:cNvCxnSpPr>
          <p:nvPr/>
        </p:nvCxnSpPr>
        <p:spPr>
          <a:xfrm>
            <a:off x="5632571" y="594567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A2ED0F7E-64B1-4036-A76D-E5129617D2FA}"/>
              </a:ext>
            </a:extLst>
          </p:cNvPr>
          <p:cNvCxnSpPr>
            <a:cxnSpLocks/>
          </p:cNvCxnSpPr>
          <p:nvPr/>
        </p:nvCxnSpPr>
        <p:spPr>
          <a:xfrm>
            <a:off x="5651256" y="6380543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C654B5CD-56D9-4304-97C8-D6CFD52C0A66}"/>
              </a:ext>
            </a:extLst>
          </p:cNvPr>
          <p:cNvCxnSpPr>
            <a:cxnSpLocks/>
          </p:cNvCxnSpPr>
          <p:nvPr/>
        </p:nvCxnSpPr>
        <p:spPr>
          <a:xfrm>
            <a:off x="5674259" y="6515643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A1FB54E3-E3D5-4D49-9165-217829BAE20A}"/>
              </a:ext>
            </a:extLst>
          </p:cNvPr>
          <p:cNvSpPr txBox="1"/>
          <p:nvPr/>
        </p:nvSpPr>
        <p:spPr>
          <a:xfrm>
            <a:off x="6393688" y="4726733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CB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DAB1553C-91E9-4794-9B26-8470DAB1A699}"/>
              </a:ext>
            </a:extLst>
          </p:cNvPr>
          <p:cNvSpPr txBox="1"/>
          <p:nvPr/>
        </p:nvSpPr>
        <p:spPr>
          <a:xfrm>
            <a:off x="6405910" y="5276188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CA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69935D99-1391-4378-AA9D-74F9A5476709}"/>
              </a:ext>
            </a:extLst>
          </p:cNvPr>
          <p:cNvSpPr txBox="1"/>
          <p:nvPr/>
        </p:nvSpPr>
        <p:spPr>
          <a:xfrm>
            <a:off x="6379314" y="5849929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BA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721413E-5107-43AB-835A-41194CD505BB}"/>
              </a:ext>
            </a:extLst>
          </p:cNvPr>
          <p:cNvSpPr txBox="1"/>
          <p:nvPr/>
        </p:nvSpPr>
        <p:spPr>
          <a:xfrm>
            <a:off x="6433843" y="6441796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BA</a:t>
            </a:r>
          </a:p>
        </p:txBody>
      </p: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BDE104F4-2C7A-46B5-AA51-BFE515C6A687}"/>
              </a:ext>
            </a:extLst>
          </p:cNvPr>
          <p:cNvCxnSpPr>
            <a:cxnSpLocks/>
          </p:cNvCxnSpPr>
          <p:nvPr/>
        </p:nvCxnSpPr>
        <p:spPr>
          <a:xfrm>
            <a:off x="6270049" y="4866116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F7D4A4E4-C5C5-486C-8196-3526E666BBDC}"/>
              </a:ext>
            </a:extLst>
          </p:cNvPr>
          <p:cNvCxnSpPr>
            <a:cxnSpLocks/>
          </p:cNvCxnSpPr>
          <p:nvPr/>
        </p:nvCxnSpPr>
        <p:spPr>
          <a:xfrm>
            <a:off x="6266904" y="5001904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9712DFF5-53F9-4C67-87C2-BE82EDA664BD}"/>
              </a:ext>
            </a:extLst>
          </p:cNvPr>
          <p:cNvCxnSpPr>
            <a:cxnSpLocks/>
          </p:cNvCxnSpPr>
          <p:nvPr/>
        </p:nvCxnSpPr>
        <p:spPr>
          <a:xfrm>
            <a:off x="6259447" y="5398421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3D17AC7D-246E-4142-A73B-BF5A29B315AF}"/>
              </a:ext>
            </a:extLst>
          </p:cNvPr>
          <p:cNvCxnSpPr>
            <a:cxnSpLocks/>
          </p:cNvCxnSpPr>
          <p:nvPr/>
        </p:nvCxnSpPr>
        <p:spPr>
          <a:xfrm>
            <a:off x="6282450" y="5533521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BD867A1F-E8E4-4CF9-8EFF-8FC42285AF4F}"/>
              </a:ext>
            </a:extLst>
          </p:cNvPr>
          <p:cNvCxnSpPr>
            <a:cxnSpLocks/>
          </p:cNvCxnSpPr>
          <p:nvPr/>
        </p:nvCxnSpPr>
        <p:spPr>
          <a:xfrm>
            <a:off x="6239766" y="5956683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8915959F-E98B-48B9-8A77-34BBC0E84553}"/>
              </a:ext>
            </a:extLst>
          </p:cNvPr>
          <p:cNvCxnSpPr>
            <a:cxnSpLocks/>
          </p:cNvCxnSpPr>
          <p:nvPr/>
        </p:nvCxnSpPr>
        <p:spPr>
          <a:xfrm>
            <a:off x="6246419" y="6151421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31DD03FB-230D-4E70-9BE5-E48EFE953D13}"/>
              </a:ext>
            </a:extLst>
          </p:cNvPr>
          <p:cNvCxnSpPr>
            <a:cxnSpLocks/>
          </p:cNvCxnSpPr>
          <p:nvPr/>
        </p:nvCxnSpPr>
        <p:spPr>
          <a:xfrm>
            <a:off x="6281544" y="6551531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8C62C652-74D2-4D75-8B38-34D505B16696}"/>
              </a:ext>
            </a:extLst>
          </p:cNvPr>
          <p:cNvCxnSpPr>
            <a:cxnSpLocks/>
          </p:cNvCxnSpPr>
          <p:nvPr/>
        </p:nvCxnSpPr>
        <p:spPr>
          <a:xfrm>
            <a:off x="6270048" y="6722205"/>
            <a:ext cx="224287" cy="96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91EF1286-7DA0-42B3-8B3E-01D8CA32C0A0}"/>
              </a:ext>
            </a:extLst>
          </p:cNvPr>
          <p:cNvSpPr txBox="1"/>
          <p:nvPr/>
        </p:nvSpPr>
        <p:spPr>
          <a:xfrm>
            <a:off x="7315199" y="4533611"/>
            <a:ext cx="4599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decir, que </a:t>
            </a:r>
            <a:r>
              <a:rPr lang="es-MX" b="1" dirty="0"/>
              <a:t>por cada ítem </a:t>
            </a:r>
            <a:r>
              <a:rPr lang="es-MX" dirty="0"/>
              <a:t>contenido en el instrumento existe un total de:</a:t>
            </a:r>
          </a:p>
          <a:p>
            <a:endParaRPr lang="es-MX" dirty="0"/>
          </a:p>
          <a:p>
            <a:r>
              <a:rPr lang="es-MX" dirty="0"/>
              <a:t>4! = (4)(3)(2)(1) = </a:t>
            </a:r>
            <a:r>
              <a:rPr lang="es-MX" b="1" dirty="0"/>
              <a:t>24 posibles combinaciones </a:t>
            </a:r>
            <a:r>
              <a:rPr lang="es-MX" dirty="0"/>
              <a:t>en las que se pueden presentar las cuatro opciones de respuesta</a:t>
            </a:r>
          </a:p>
        </p:txBody>
      </p:sp>
    </p:spTree>
    <p:extLst>
      <p:ext uri="{BB962C8B-B14F-4D97-AF65-F5344CB8AC3E}">
        <p14:creationId xmlns:p14="http://schemas.microsoft.com/office/powerpoint/2010/main" val="7264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04A9-1AF7-4EC5-A9F6-62541373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66" y="151166"/>
            <a:ext cx="11654287" cy="1325563"/>
          </a:xfrm>
        </p:spPr>
        <p:txBody>
          <a:bodyPr>
            <a:normAutofit/>
          </a:bodyPr>
          <a:lstStyle/>
          <a:p>
            <a:r>
              <a:rPr lang="es-MX" dirty="0"/>
              <a:t>Además, las </a:t>
            </a:r>
            <a:r>
              <a:rPr lang="es-MX" b="1" dirty="0"/>
              <a:t>opciones de respuesta de cada ítem</a:t>
            </a:r>
            <a:r>
              <a:rPr lang="es-MX" dirty="0"/>
              <a:t>, se presentan también en </a:t>
            </a:r>
            <a:r>
              <a:rPr lang="es-MX" b="1" dirty="0"/>
              <a:t>orden aleatorio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89E8E6-655C-4C2B-8601-2C4191510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4951" y="1902346"/>
                <a:ext cx="9747850" cy="451615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 probabilidad de que </a:t>
                </a:r>
                <a:r>
                  <a:rPr lang="es-MX" b="1" dirty="0"/>
                  <a:t>al responder el ítem N, las opciones de respuesta aparezcan en el mismo orden </a:t>
                </a:r>
                <a:r>
                  <a:rPr lang="es-MX" dirty="0"/>
                  <a:t>que en un examen filtrado es de: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=0.04166667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89E8E6-655C-4C2B-8601-2C4191510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951" y="1902346"/>
                <a:ext cx="9747850" cy="4516156"/>
              </a:xfrm>
              <a:blipFill>
                <a:blip r:embed="rId2"/>
                <a:stretch>
                  <a:fillRect l="-13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CuadroTexto 163">
            <a:extLst>
              <a:ext uri="{FF2B5EF4-FFF2-40B4-BE49-F238E27FC236}">
                <a16:creationId xmlns:a16="http://schemas.microsoft.com/office/drawing/2014/main" id="{DAB1553C-91E9-4794-9B26-8470DAB1A699}"/>
              </a:ext>
            </a:extLst>
          </p:cNvPr>
          <p:cNvSpPr txBox="1"/>
          <p:nvPr/>
        </p:nvSpPr>
        <p:spPr>
          <a:xfrm>
            <a:off x="6405910" y="5276188"/>
            <a:ext cx="22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36748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6043-94A2-45E5-89AB-B3A6F575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Número total de versiones posibles del instrumento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02CA2-BCE5-4C1E-9F7D-F8C8CA32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59" y="1897811"/>
            <a:ext cx="11343736" cy="355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Por cada uno de los 100 ítems </a:t>
            </a:r>
            <a:r>
              <a:rPr lang="es-MX" b="0" dirty="0"/>
              <a:t>que se presentan en el instrumento, se puede presentar una de las </a:t>
            </a:r>
            <a:r>
              <a:rPr lang="es-MX" b="1" dirty="0"/>
              <a:t>24 posibles combinaciones </a:t>
            </a:r>
            <a:r>
              <a:rPr lang="es-MX" b="0" dirty="0"/>
              <a:t>de opción de respuesta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CD151B-0471-4B22-A601-EA607F2099EB}"/>
              </a:ext>
            </a:extLst>
          </p:cNvPr>
          <p:cNvSpPr txBox="1"/>
          <p:nvPr/>
        </p:nvSpPr>
        <p:spPr>
          <a:xfrm>
            <a:off x="733245" y="3429000"/>
            <a:ext cx="698740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</a:t>
            </a:r>
          </a:p>
          <a:p>
            <a:endParaRPr lang="es-MX" sz="1000" dirty="0"/>
          </a:p>
          <a:p>
            <a:r>
              <a:rPr lang="es-MX" sz="1000" b="1" dirty="0"/>
              <a:t>1) </a:t>
            </a:r>
            <a:r>
              <a:rPr lang="es-MX" sz="1000" dirty="0"/>
              <a:t>ABCD</a:t>
            </a:r>
          </a:p>
          <a:p>
            <a:r>
              <a:rPr lang="es-MX" sz="1000" b="1" dirty="0"/>
              <a:t>2) </a:t>
            </a:r>
            <a:r>
              <a:rPr lang="es-MX" sz="1000" dirty="0"/>
              <a:t>ABDC</a:t>
            </a:r>
          </a:p>
          <a:p>
            <a:r>
              <a:rPr lang="es-MX" sz="1000" b="1" dirty="0"/>
              <a:t>3) </a:t>
            </a:r>
            <a:r>
              <a:rPr lang="es-MX" sz="1000" dirty="0"/>
              <a:t>ACBD</a:t>
            </a:r>
          </a:p>
          <a:p>
            <a:r>
              <a:rPr lang="es-MX" sz="1000" b="1" dirty="0"/>
              <a:t>4) </a:t>
            </a:r>
            <a:r>
              <a:rPr lang="es-MX" sz="1000" dirty="0"/>
              <a:t>ACDB</a:t>
            </a:r>
          </a:p>
          <a:p>
            <a:r>
              <a:rPr lang="es-MX" sz="1000" b="1" dirty="0"/>
              <a:t>5) </a:t>
            </a:r>
            <a:r>
              <a:rPr lang="es-MX" sz="1000" dirty="0"/>
              <a:t>ADBC</a:t>
            </a:r>
          </a:p>
          <a:p>
            <a:r>
              <a:rPr lang="es-MX" sz="1000" b="1" dirty="0"/>
              <a:t>6) </a:t>
            </a:r>
            <a:r>
              <a:rPr lang="es-MX" sz="1000" dirty="0"/>
              <a:t>ADCB</a:t>
            </a:r>
          </a:p>
          <a:p>
            <a:r>
              <a:rPr lang="es-MX" sz="1000" b="1" dirty="0"/>
              <a:t>7) </a:t>
            </a:r>
            <a:r>
              <a:rPr lang="es-MX" sz="1000" dirty="0"/>
              <a:t>BACD</a:t>
            </a:r>
          </a:p>
          <a:p>
            <a:r>
              <a:rPr lang="es-MX" sz="1000" b="1" dirty="0"/>
              <a:t>8) </a:t>
            </a:r>
            <a:r>
              <a:rPr lang="es-MX" sz="1000" dirty="0"/>
              <a:t>BADC</a:t>
            </a:r>
          </a:p>
          <a:p>
            <a:r>
              <a:rPr lang="es-MX" sz="1000" b="1" dirty="0"/>
              <a:t>9) </a:t>
            </a:r>
            <a:r>
              <a:rPr lang="es-MX" sz="1000" dirty="0"/>
              <a:t>BCAD</a:t>
            </a:r>
          </a:p>
          <a:p>
            <a:r>
              <a:rPr lang="es-MX" sz="1000" b="1" dirty="0"/>
              <a:t>10) </a:t>
            </a:r>
            <a:r>
              <a:rPr lang="es-MX" sz="1000" dirty="0"/>
              <a:t>BCDA</a:t>
            </a:r>
          </a:p>
          <a:p>
            <a:r>
              <a:rPr lang="es-MX" sz="1000" b="1" dirty="0"/>
              <a:t>11) </a:t>
            </a:r>
            <a:r>
              <a:rPr lang="es-MX" sz="1000" dirty="0"/>
              <a:t>BDAC</a:t>
            </a:r>
          </a:p>
          <a:p>
            <a:r>
              <a:rPr lang="es-MX" sz="1000" b="1" dirty="0"/>
              <a:t>12) </a:t>
            </a:r>
            <a:r>
              <a:rPr lang="es-MX" sz="1000" dirty="0"/>
              <a:t>BDCA</a:t>
            </a:r>
          </a:p>
          <a:p>
            <a:r>
              <a:rPr lang="es-MX" sz="1000" b="1" dirty="0"/>
              <a:t>13) </a:t>
            </a:r>
            <a:r>
              <a:rPr lang="es-MX" sz="1000" dirty="0"/>
              <a:t>CABD</a:t>
            </a:r>
          </a:p>
          <a:p>
            <a:r>
              <a:rPr lang="es-MX" sz="1000" b="1" dirty="0"/>
              <a:t>14) </a:t>
            </a:r>
            <a:r>
              <a:rPr lang="es-MX" sz="1000" dirty="0"/>
              <a:t>CADB</a:t>
            </a:r>
          </a:p>
          <a:p>
            <a:r>
              <a:rPr lang="es-MX" sz="1000" b="1" dirty="0"/>
              <a:t>15) </a:t>
            </a:r>
            <a:r>
              <a:rPr lang="es-MX" sz="1000" dirty="0"/>
              <a:t>CBAD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b="1" dirty="0"/>
              <a:t>24) </a:t>
            </a:r>
            <a:r>
              <a:rPr lang="es-MX" sz="1000" dirty="0"/>
              <a:t>DCBA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31021F-A06A-4C66-BC96-3942CE0A7FFA}"/>
              </a:ext>
            </a:extLst>
          </p:cNvPr>
          <p:cNvSpPr txBox="1"/>
          <p:nvPr/>
        </p:nvSpPr>
        <p:spPr>
          <a:xfrm>
            <a:off x="1725283" y="3429000"/>
            <a:ext cx="69874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2</a:t>
            </a:r>
          </a:p>
          <a:p>
            <a:endParaRPr lang="es-MX" sz="1000" dirty="0"/>
          </a:p>
          <a:p>
            <a:r>
              <a:rPr lang="es-MX" sz="1000" b="1" dirty="0"/>
              <a:t>1) </a:t>
            </a:r>
            <a:r>
              <a:rPr lang="es-MX" sz="1000" dirty="0"/>
              <a:t>ABCD</a:t>
            </a:r>
          </a:p>
          <a:p>
            <a:r>
              <a:rPr lang="es-MX" sz="1000" b="1" dirty="0"/>
              <a:t>2) </a:t>
            </a:r>
            <a:r>
              <a:rPr lang="es-MX" sz="1000" dirty="0"/>
              <a:t>ABDC</a:t>
            </a:r>
          </a:p>
          <a:p>
            <a:r>
              <a:rPr lang="es-MX" sz="1000" b="1" dirty="0"/>
              <a:t>3) </a:t>
            </a:r>
            <a:r>
              <a:rPr lang="es-MX" sz="1000" dirty="0"/>
              <a:t>ACBD</a:t>
            </a:r>
          </a:p>
          <a:p>
            <a:r>
              <a:rPr lang="es-MX" sz="1000" b="1" dirty="0"/>
              <a:t>4) </a:t>
            </a:r>
            <a:r>
              <a:rPr lang="es-MX" sz="1000" dirty="0"/>
              <a:t>ACDB</a:t>
            </a:r>
          </a:p>
          <a:p>
            <a:r>
              <a:rPr lang="es-MX" sz="1000" b="1" dirty="0"/>
              <a:t>5) </a:t>
            </a:r>
            <a:r>
              <a:rPr lang="es-MX" sz="1000" dirty="0"/>
              <a:t>ADBC</a:t>
            </a:r>
          </a:p>
          <a:p>
            <a:r>
              <a:rPr lang="es-MX" sz="1000" b="1" dirty="0"/>
              <a:t>6) </a:t>
            </a:r>
            <a:r>
              <a:rPr lang="es-MX" sz="1000" dirty="0"/>
              <a:t>ADCB</a:t>
            </a:r>
          </a:p>
          <a:p>
            <a:r>
              <a:rPr lang="es-MX" sz="1000" b="1" dirty="0"/>
              <a:t>7) </a:t>
            </a:r>
            <a:r>
              <a:rPr lang="es-MX" sz="1000" dirty="0"/>
              <a:t>BACD</a:t>
            </a:r>
          </a:p>
          <a:p>
            <a:r>
              <a:rPr lang="es-MX" sz="1000" b="1" dirty="0"/>
              <a:t>8) </a:t>
            </a:r>
            <a:r>
              <a:rPr lang="es-MX" sz="1000" dirty="0"/>
              <a:t>BADC</a:t>
            </a:r>
          </a:p>
          <a:p>
            <a:r>
              <a:rPr lang="es-MX" sz="1000" b="1" dirty="0"/>
              <a:t>9) </a:t>
            </a:r>
            <a:r>
              <a:rPr lang="es-MX" sz="1000" dirty="0"/>
              <a:t>BCAD</a:t>
            </a:r>
          </a:p>
          <a:p>
            <a:r>
              <a:rPr lang="es-MX" sz="1000" b="1" dirty="0"/>
              <a:t>10) </a:t>
            </a:r>
            <a:r>
              <a:rPr lang="es-MX" sz="1000" dirty="0"/>
              <a:t>BCDA</a:t>
            </a:r>
          </a:p>
          <a:p>
            <a:r>
              <a:rPr lang="es-MX" sz="1000" b="1" dirty="0"/>
              <a:t>11) </a:t>
            </a:r>
            <a:r>
              <a:rPr lang="es-MX" sz="1000" dirty="0"/>
              <a:t>BDAC</a:t>
            </a:r>
          </a:p>
          <a:p>
            <a:r>
              <a:rPr lang="es-MX" sz="1000" b="1" dirty="0"/>
              <a:t>12) </a:t>
            </a:r>
            <a:r>
              <a:rPr lang="es-MX" sz="1000" dirty="0"/>
              <a:t>BDCA</a:t>
            </a:r>
          </a:p>
          <a:p>
            <a:r>
              <a:rPr lang="es-MX" sz="1000" b="1" dirty="0"/>
              <a:t>13) </a:t>
            </a:r>
            <a:r>
              <a:rPr lang="es-MX" sz="1000" dirty="0"/>
              <a:t>CABD</a:t>
            </a:r>
          </a:p>
          <a:p>
            <a:r>
              <a:rPr lang="es-MX" sz="1000" b="1" dirty="0"/>
              <a:t>14) </a:t>
            </a:r>
            <a:r>
              <a:rPr lang="es-MX" sz="1000" dirty="0"/>
              <a:t>CADB</a:t>
            </a:r>
          </a:p>
          <a:p>
            <a:r>
              <a:rPr lang="es-MX" sz="1000" b="1" dirty="0"/>
              <a:t>15) </a:t>
            </a:r>
            <a:r>
              <a:rPr lang="es-MX" sz="1000" dirty="0"/>
              <a:t>CBAD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b="1" dirty="0"/>
              <a:t>24) </a:t>
            </a:r>
            <a:r>
              <a:rPr lang="es-MX" sz="1000" dirty="0"/>
              <a:t>DCBA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C3C657-3C82-4DD6-94D3-A271BC00AF02}"/>
              </a:ext>
            </a:extLst>
          </p:cNvPr>
          <p:cNvSpPr txBox="1"/>
          <p:nvPr/>
        </p:nvSpPr>
        <p:spPr>
          <a:xfrm>
            <a:off x="2717321" y="3428999"/>
            <a:ext cx="698740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3</a:t>
            </a:r>
          </a:p>
          <a:p>
            <a:endParaRPr lang="es-MX" sz="1000" dirty="0"/>
          </a:p>
          <a:p>
            <a:r>
              <a:rPr lang="es-MX" sz="1000" b="1" dirty="0"/>
              <a:t>1) </a:t>
            </a:r>
            <a:r>
              <a:rPr lang="es-MX" sz="1000" dirty="0"/>
              <a:t>ABCD</a:t>
            </a:r>
          </a:p>
          <a:p>
            <a:r>
              <a:rPr lang="es-MX" sz="1000" b="1" dirty="0"/>
              <a:t>2) </a:t>
            </a:r>
            <a:r>
              <a:rPr lang="es-MX" sz="1000" dirty="0"/>
              <a:t>ABDC</a:t>
            </a:r>
          </a:p>
          <a:p>
            <a:r>
              <a:rPr lang="es-MX" sz="1000" b="1" dirty="0"/>
              <a:t>3) </a:t>
            </a:r>
            <a:r>
              <a:rPr lang="es-MX" sz="1000" dirty="0"/>
              <a:t>ACBD</a:t>
            </a:r>
          </a:p>
          <a:p>
            <a:r>
              <a:rPr lang="es-MX" sz="1000" b="1" dirty="0"/>
              <a:t>4) </a:t>
            </a:r>
            <a:r>
              <a:rPr lang="es-MX" sz="1000" dirty="0"/>
              <a:t>ACDB</a:t>
            </a:r>
          </a:p>
          <a:p>
            <a:r>
              <a:rPr lang="es-MX" sz="1000" b="1" dirty="0"/>
              <a:t>5) </a:t>
            </a:r>
            <a:r>
              <a:rPr lang="es-MX" sz="1000" dirty="0"/>
              <a:t>ADBC</a:t>
            </a:r>
          </a:p>
          <a:p>
            <a:r>
              <a:rPr lang="es-MX" sz="1000" b="1" dirty="0"/>
              <a:t>6) </a:t>
            </a:r>
            <a:r>
              <a:rPr lang="es-MX" sz="1000" dirty="0"/>
              <a:t>ADCB</a:t>
            </a:r>
          </a:p>
          <a:p>
            <a:r>
              <a:rPr lang="es-MX" sz="1000" b="1" dirty="0"/>
              <a:t>7) </a:t>
            </a:r>
            <a:r>
              <a:rPr lang="es-MX" sz="1000" dirty="0"/>
              <a:t>BACD</a:t>
            </a:r>
          </a:p>
          <a:p>
            <a:r>
              <a:rPr lang="es-MX" sz="1000" b="1" dirty="0"/>
              <a:t>8) </a:t>
            </a:r>
            <a:r>
              <a:rPr lang="es-MX" sz="1000" dirty="0"/>
              <a:t>BADC</a:t>
            </a:r>
          </a:p>
          <a:p>
            <a:r>
              <a:rPr lang="es-MX" sz="1000" b="1" dirty="0"/>
              <a:t>9) </a:t>
            </a:r>
            <a:r>
              <a:rPr lang="es-MX" sz="1000" dirty="0"/>
              <a:t>BCAD</a:t>
            </a:r>
          </a:p>
          <a:p>
            <a:r>
              <a:rPr lang="es-MX" sz="1000" b="1" dirty="0"/>
              <a:t>10) </a:t>
            </a:r>
            <a:r>
              <a:rPr lang="es-MX" sz="1000" dirty="0"/>
              <a:t>BCDA</a:t>
            </a:r>
          </a:p>
          <a:p>
            <a:r>
              <a:rPr lang="es-MX" sz="1000" b="1" dirty="0"/>
              <a:t>11) </a:t>
            </a:r>
            <a:r>
              <a:rPr lang="es-MX" sz="1000" dirty="0"/>
              <a:t>BDAC</a:t>
            </a:r>
          </a:p>
          <a:p>
            <a:r>
              <a:rPr lang="es-MX" sz="1000" b="1" dirty="0"/>
              <a:t>12) </a:t>
            </a:r>
            <a:r>
              <a:rPr lang="es-MX" sz="1000" dirty="0"/>
              <a:t>BDCA</a:t>
            </a:r>
          </a:p>
          <a:p>
            <a:r>
              <a:rPr lang="es-MX" sz="1000" b="1" dirty="0"/>
              <a:t>13) </a:t>
            </a:r>
            <a:r>
              <a:rPr lang="es-MX" sz="1000" dirty="0"/>
              <a:t>CABD</a:t>
            </a:r>
          </a:p>
          <a:p>
            <a:r>
              <a:rPr lang="es-MX" sz="1000" b="1" dirty="0"/>
              <a:t>14) </a:t>
            </a:r>
            <a:r>
              <a:rPr lang="es-MX" sz="1000" dirty="0"/>
              <a:t>CADB</a:t>
            </a:r>
          </a:p>
          <a:p>
            <a:r>
              <a:rPr lang="es-MX" sz="1000" b="1" dirty="0"/>
              <a:t>15) </a:t>
            </a:r>
            <a:r>
              <a:rPr lang="es-MX" sz="1000" dirty="0"/>
              <a:t>CBAD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b="1" dirty="0"/>
              <a:t>24) </a:t>
            </a:r>
            <a:r>
              <a:rPr lang="es-MX" sz="1000" dirty="0"/>
              <a:t>DCBA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C08C10-2BD8-4570-A2E2-8AEC81C27907}"/>
              </a:ext>
            </a:extLst>
          </p:cNvPr>
          <p:cNvSpPr txBox="1"/>
          <p:nvPr/>
        </p:nvSpPr>
        <p:spPr>
          <a:xfrm>
            <a:off x="3709359" y="3428999"/>
            <a:ext cx="698740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4</a:t>
            </a:r>
          </a:p>
          <a:p>
            <a:endParaRPr lang="es-MX" sz="1000" dirty="0"/>
          </a:p>
          <a:p>
            <a:r>
              <a:rPr lang="es-MX" sz="1000" b="1" dirty="0"/>
              <a:t>1) </a:t>
            </a:r>
            <a:r>
              <a:rPr lang="es-MX" sz="1000" dirty="0"/>
              <a:t>ABCD</a:t>
            </a:r>
          </a:p>
          <a:p>
            <a:r>
              <a:rPr lang="es-MX" sz="1000" b="1" dirty="0"/>
              <a:t>2) </a:t>
            </a:r>
            <a:r>
              <a:rPr lang="es-MX" sz="1000" dirty="0"/>
              <a:t>ABDC</a:t>
            </a:r>
          </a:p>
          <a:p>
            <a:r>
              <a:rPr lang="es-MX" sz="1000" b="1" dirty="0"/>
              <a:t>3) </a:t>
            </a:r>
            <a:r>
              <a:rPr lang="es-MX" sz="1000" dirty="0"/>
              <a:t>ACBD</a:t>
            </a:r>
          </a:p>
          <a:p>
            <a:r>
              <a:rPr lang="es-MX" sz="1000" b="1" dirty="0"/>
              <a:t>4) </a:t>
            </a:r>
            <a:r>
              <a:rPr lang="es-MX" sz="1000" dirty="0"/>
              <a:t>ACDB</a:t>
            </a:r>
          </a:p>
          <a:p>
            <a:r>
              <a:rPr lang="es-MX" sz="1000" b="1" dirty="0"/>
              <a:t>5) </a:t>
            </a:r>
            <a:r>
              <a:rPr lang="es-MX" sz="1000" dirty="0"/>
              <a:t>ADBC</a:t>
            </a:r>
          </a:p>
          <a:p>
            <a:r>
              <a:rPr lang="es-MX" sz="1000" b="1" dirty="0"/>
              <a:t>6) </a:t>
            </a:r>
            <a:r>
              <a:rPr lang="es-MX" sz="1000" dirty="0"/>
              <a:t>ADCB</a:t>
            </a:r>
          </a:p>
          <a:p>
            <a:r>
              <a:rPr lang="es-MX" sz="1000" b="1" dirty="0"/>
              <a:t>7) </a:t>
            </a:r>
            <a:r>
              <a:rPr lang="es-MX" sz="1000" dirty="0"/>
              <a:t>BACD</a:t>
            </a:r>
          </a:p>
          <a:p>
            <a:r>
              <a:rPr lang="es-MX" sz="1000" b="1" dirty="0"/>
              <a:t>8) </a:t>
            </a:r>
            <a:r>
              <a:rPr lang="es-MX" sz="1000" dirty="0"/>
              <a:t>BADC</a:t>
            </a:r>
          </a:p>
          <a:p>
            <a:r>
              <a:rPr lang="es-MX" sz="1000" b="1" dirty="0"/>
              <a:t>9) </a:t>
            </a:r>
            <a:r>
              <a:rPr lang="es-MX" sz="1000" dirty="0"/>
              <a:t>BCAD</a:t>
            </a:r>
          </a:p>
          <a:p>
            <a:r>
              <a:rPr lang="es-MX" sz="1000" b="1" dirty="0"/>
              <a:t>10) </a:t>
            </a:r>
            <a:r>
              <a:rPr lang="es-MX" sz="1000" dirty="0"/>
              <a:t>BCDA</a:t>
            </a:r>
          </a:p>
          <a:p>
            <a:r>
              <a:rPr lang="es-MX" sz="1000" b="1" dirty="0"/>
              <a:t>11) </a:t>
            </a:r>
            <a:r>
              <a:rPr lang="es-MX" sz="1000" dirty="0"/>
              <a:t>BDAC</a:t>
            </a:r>
          </a:p>
          <a:p>
            <a:r>
              <a:rPr lang="es-MX" sz="1000" b="1" dirty="0"/>
              <a:t>12) </a:t>
            </a:r>
            <a:r>
              <a:rPr lang="es-MX" sz="1000" dirty="0"/>
              <a:t>BDCA</a:t>
            </a:r>
          </a:p>
          <a:p>
            <a:r>
              <a:rPr lang="es-MX" sz="1000" b="1" dirty="0"/>
              <a:t>13) </a:t>
            </a:r>
            <a:r>
              <a:rPr lang="es-MX" sz="1000" dirty="0"/>
              <a:t>CABD</a:t>
            </a:r>
          </a:p>
          <a:p>
            <a:r>
              <a:rPr lang="es-MX" sz="1000" b="1" dirty="0"/>
              <a:t>14) </a:t>
            </a:r>
            <a:r>
              <a:rPr lang="es-MX" sz="1000" dirty="0"/>
              <a:t>CADB</a:t>
            </a:r>
          </a:p>
          <a:p>
            <a:r>
              <a:rPr lang="es-MX" sz="1000" b="1" dirty="0"/>
              <a:t>15) </a:t>
            </a:r>
            <a:r>
              <a:rPr lang="es-MX" sz="1000" dirty="0"/>
              <a:t>CBAD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b="1" dirty="0"/>
              <a:t>24) </a:t>
            </a:r>
            <a:r>
              <a:rPr lang="es-MX" sz="1000" dirty="0"/>
              <a:t>DCBA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B02625-183E-4A0F-9B84-4A6C3A2B5642}"/>
              </a:ext>
            </a:extLst>
          </p:cNvPr>
          <p:cNvSpPr txBox="1"/>
          <p:nvPr/>
        </p:nvSpPr>
        <p:spPr>
          <a:xfrm>
            <a:off x="6616459" y="3428999"/>
            <a:ext cx="698740" cy="3323987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/>
              <a:t>Ítem 100</a:t>
            </a:r>
          </a:p>
          <a:p>
            <a:endParaRPr lang="es-MX" sz="1000" dirty="0"/>
          </a:p>
          <a:p>
            <a:r>
              <a:rPr lang="es-MX" sz="1000" dirty="0"/>
              <a:t>1) ABCD</a:t>
            </a:r>
          </a:p>
          <a:p>
            <a:r>
              <a:rPr lang="es-MX" sz="1000" dirty="0"/>
              <a:t>2) ABDC</a:t>
            </a:r>
          </a:p>
          <a:p>
            <a:r>
              <a:rPr lang="es-MX" sz="1000" dirty="0"/>
              <a:t>3) ACBD</a:t>
            </a:r>
          </a:p>
          <a:p>
            <a:r>
              <a:rPr lang="es-MX" sz="1000" dirty="0"/>
              <a:t>4) ACDB</a:t>
            </a:r>
          </a:p>
          <a:p>
            <a:r>
              <a:rPr lang="es-MX" sz="1000" dirty="0"/>
              <a:t>5) ADBC</a:t>
            </a:r>
          </a:p>
          <a:p>
            <a:r>
              <a:rPr lang="es-MX" sz="1000" dirty="0"/>
              <a:t>6) ADCB</a:t>
            </a:r>
          </a:p>
          <a:p>
            <a:r>
              <a:rPr lang="es-MX" sz="1000" dirty="0"/>
              <a:t>7) BACD</a:t>
            </a:r>
          </a:p>
          <a:p>
            <a:r>
              <a:rPr lang="es-MX" sz="1000" dirty="0"/>
              <a:t>8) BADC</a:t>
            </a:r>
          </a:p>
          <a:p>
            <a:r>
              <a:rPr lang="es-MX" sz="1000" dirty="0"/>
              <a:t>9) BCAD</a:t>
            </a:r>
          </a:p>
          <a:p>
            <a:r>
              <a:rPr lang="es-MX" sz="1000" dirty="0"/>
              <a:t>10) BCDA</a:t>
            </a:r>
          </a:p>
          <a:p>
            <a:r>
              <a:rPr lang="es-MX" sz="1000" dirty="0"/>
              <a:t>11) BDAC</a:t>
            </a:r>
          </a:p>
          <a:p>
            <a:r>
              <a:rPr lang="es-MX" sz="1000" dirty="0"/>
              <a:t>12) BDCA</a:t>
            </a:r>
          </a:p>
          <a:p>
            <a:r>
              <a:rPr lang="es-MX" sz="1000" dirty="0"/>
              <a:t>13) CABD</a:t>
            </a:r>
          </a:p>
          <a:p>
            <a:r>
              <a:rPr lang="es-MX" sz="1000" dirty="0"/>
              <a:t>14) CADB</a:t>
            </a:r>
          </a:p>
          <a:p>
            <a:r>
              <a:rPr lang="es-MX" sz="1000" dirty="0"/>
              <a:t>15) CBAD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…</a:t>
            </a:r>
          </a:p>
          <a:p>
            <a:r>
              <a:rPr lang="es-MX" sz="1000" dirty="0"/>
              <a:t>24) DCBA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30431B-0C1B-4C8D-B236-3B3A509C5A07}"/>
              </a:ext>
            </a:extLst>
          </p:cNvPr>
          <p:cNvSpPr/>
          <p:nvPr/>
        </p:nvSpPr>
        <p:spPr>
          <a:xfrm>
            <a:off x="4664014" y="4774721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5AD0FE9-ACA2-4910-8BCE-AABA10204D47}"/>
              </a:ext>
            </a:extLst>
          </p:cNvPr>
          <p:cNvSpPr/>
          <p:nvPr/>
        </p:nvSpPr>
        <p:spPr>
          <a:xfrm>
            <a:off x="5385757" y="4774721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E633D63-D7B0-4386-A58D-C01804EA9F67}"/>
              </a:ext>
            </a:extLst>
          </p:cNvPr>
          <p:cNvSpPr/>
          <p:nvPr/>
        </p:nvSpPr>
        <p:spPr>
          <a:xfrm>
            <a:off x="6116127" y="4774721"/>
            <a:ext cx="207034" cy="2156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03FAB80-0521-4C10-A2B0-EEC340E4C917}"/>
                  </a:ext>
                </a:extLst>
              </p:cNvPr>
              <p:cNvSpPr txBox="1"/>
              <p:nvPr/>
            </p:nvSpPr>
            <p:spPr>
              <a:xfrm>
                <a:off x="7802587" y="3860750"/>
                <a:ext cx="411336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=1.049843</m:t>
                      </m:r>
                      <m:sSup>
                        <m:sSupPr>
                          <m:ctrlP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138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r>
                  <a:rPr lang="es-MX" b="1" dirty="0"/>
                  <a:t>Tomando en cuenta los 100 ítems que conforman el instrumento, existen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s-MX" b="1" dirty="0"/>
                  <a:t> posibles versiones </a:t>
                </a:r>
                <a:r>
                  <a:rPr lang="es-MX" dirty="0"/>
                  <a:t>que pueden formarse de acuerdo con la </a:t>
                </a:r>
                <a:r>
                  <a:rPr lang="es-MX" b="1" dirty="0"/>
                  <a:t>combinación de los diferentes órdenes </a:t>
                </a:r>
                <a:r>
                  <a:rPr lang="es-MX" dirty="0"/>
                  <a:t>en que se pueden presentar las opciones de respuesta en cada ítem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03FAB80-0521-4C10-A2B0-EEC340E4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587" y="3860750"/>
                <a:ext cx="4113365" cy="2585323"/>
              </a:xfrm>
              <a:prstGeom prst="rect">
                <a:avLst/>
              </a:prstGeom>
              <a:blipFill>
                <a:blip r:embed="rId2"/>
                <a:stretch>
                  <a:fillRect l="-1333" b="-306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8950980E-4712-4D72-B063-7557D874A0AE}"/>
              </a:ext>
            </a:extLst>
          </p:cNvPr>
          <p:cNvSpPr txBox="1"/>
          <p:nvPr/>
        </p:nvSpPr>
        <p:spPr>
          <a:xfrm>
            <a:off x="785723" y="3049437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(24)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1E9BBAE-F522-4742-99A4-82C8B2CE60A5}"/>
              </a:ext>
            </a:extLst>
          </p:cNvPr>
          <p:cNvSpPr txBox="1"/>
          <p:nvPr/>
        </p:nvSpPr>
        <p:spPr>
          <a:xfrm>
            <a:off x="1774885" y="3049437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(24)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D6462C-B448-4C06-ABBF-9F691469C967}"/>
              </a:ext>
            </a:extLst>
          </p:cNvPr>
          <p:cNvSpPr txBox="1"/>
          <p:nvPr/>
        </p:nvSpPr>
        <p:spPr>
          <a:xfrm>
            <a:off x="2796037" y="3049437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(24)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C88ED8-AE54-4E15-8046-CFBE93210277}"/>
              </a:ext>
            </a:extLst>
          </p:cNvPr>
          <p:cNvSpPr txBox="1"/>
          <p:nvPr/>
        </p:nvSpPr>
        <p:spPr>
          <a:xfrm>
            <a:off x="3814314" y="3049437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(24)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443599C-36BD-4614-9EC1-3B7BCB36862B}"/>
              </a:ext>
            </a:extLst>
          </p:cNvPr>
          <p:cNvSpPr txBox="1"/>
          <p:nvPr/>
        </p:nvSpPr>
        <p:spPr>
          <a:xfrm>
            <a:off x="6721414" y="3049437"/>
            <a:ext cx="59378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(24)</a:t>
            </a:r>
          </a:p>
        </p:txBody>
      </p:sp>
    </p:spTree>
    <p:extLst>
      <p:ext uri="{BB962C8B-B14F-4D97-AF65-F5344CB8AC3E}">
        <p14:creationId xmlns:p14="http://schemas.microsoft.com/office/powerpoint/2010/main" val="264234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6043-94A2-45E5-89AB-B3A6F575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Número total de versiones posibles del instrumento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D02CA2-BCE5-4C1E-9F7D-F8C8CA32F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309" y="2216989"/>
                <a:ext cx="11481759" cy="355884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MX" dirty="0"/>
                  <a:t>Recordemos que el orden de presentación de los ítems también es aleatorio y que existen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9.332622</m:t>
                    </m:r>
                    <m:sSup>
                      <m:sSup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157</m:t>
                        </m:r>
                      </m:sup>
                    </m:sSup>
                  </m:oMath>
                </a14:m>
                <a:r>
                  <a:rPr lang="es-MX" b="0" dirty="0"/>
                  <a:t> ordenaciones posibles. Si tomamos en cuenta que para cada una de estas ordenaciones, 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s-MX" b="0" dirty="0"/>
                  <a:t> posibles combinaciones en la presentación de las opciones de respuesta, </a:t>
                </a:r>
                <a:r>
                  <a:rPr lang="es-MX" b="1" dirty="0"/>
                  <a:t>tenemos un total de…</a:t>
                </a:r>
              </a:p>
              <a:p>
                <a:pPr marL="0" indent="0">
                  <a:buNone/>
                </a:pPr>
                <a:endParaRPr lang="es-MX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100!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9.332622</m:t>
                          </m:r>
                          <m:sSup>
                            <m:sSupPr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(24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MX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9.797783</m:t>
                    </m:r>
                    <m:sSup>
                      <m:sSupPr>
                        <m:ctrlP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MX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𝟐𝟗𝟓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solidFill>
                      <a:srgbClr val="FF0000"/>
                    </a:solidFill>
                  </a:rPr>
                  <a:t>versiones distintas del instrumento</a:t>
                </a:r>
              </a:p>
              <a:p>
                <a:pPr marL="0" indent="0" algn="ctr">
                  <a:buNone/>
                </a:pPr>
                <a:r>
                  <a:rPr lang="es-MX" sz="2400" dirty="0"/>
                  <a:t>tomando en cuenta la aleatorización en la presentación de las preguntas y las opciones de respuesta</a:t>
                </a:r>
              </a:p>
              <a:p>
                <a:pPr marL="0" indent="0">
                  <a:buNone/>
                </a:pPr>
                <a:endParaRPr lang="es-MX" b="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D02CA2-BCE5-4C1E-9F7D-F8C8CA32F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309" y="2216989"/>
                <a:ext cx="11481759" cy="3558845"/>
              </a:xfrm>
              <a:blipFill>
                <a:blip r:embed="rId2"/>
                <a:stretch>
                  <a:fillRect l="-796" t="-39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804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2631</Words>
  <Application>Microsoft Office PowerPoint</Application>
  <PresentationFormat>Panorámica</PresentationFormat>
  <Paragraphs>397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de Office</vt:lpstr>
      <vt:lpstr> </vt:lpstr>
      <vt:lpstr>Aleatorización de los instrumentos </vt:lpstr>
      <vt:lpstr> </vt:lpstr>
      <vt:lpstr>Las 100 preguntas que conforman el instrumento se presentan en orden aleatorio</vt:lpstr>
      <vt:lpstr>Las 100 preguntas que conforman el instrumento se presentan en orden aleatorio</vt:lpstr>
      <vt:lpstr>Además, las opciones de respuesta de cada ítem, se presentan también en orden aleatorio</vt:lpstr>
      <vt:lpstr>Además, las opciones de respuesta de cada ítem, se presentan también en orden aleatorio</vt:lpstr>
      <vt:lpstr>Número total de versiones posibles del instrumento</vt:lpstr>
      <vt:lpstr>Número total de versiones posibles del instrumento</vt:lpstr>
      <vt:lpstr> </vt:lpstr>
      <vt:lpstr> </vt:lpstr>
      <vt:lpstr> </vt:lpstr>
      <vt:lpstr> </vt:lpstr>
      <vt:lpstr> </vt:lpstr>
      <vt:lpstr> </vt:lpstr>
      <vt:lpstr> </vt:lpstr>
      <vt:lpstr> </vt:lpstr>
      <vt:lpstr>El papel del azar en los instrumentos de opción múltiple</vt:lpstr>
      <vt:lpstr>El papel del azar en los instrumentos de opción múltiple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34</cp:revision>
  <dcterms:created xsi:type="dcterms:W3CDTF">2020-07-14T19:20:48Z</dcterms:created>
  <dcterms:modified xsi:type="dcterms:W3CDTF">2020-07-15T04:17:50Z</dcterms:modified>
</cp:coreProperties>
</file>