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62" r:id="rId4"/>
    <p:sldId id="287" r:id="rId5"/>
    <p:sldId id="257" r:id="rId6"/>
    <p:sldId id="260" r:id="rId7"/>
    <p:sldId id="258" r:id="rId8"/>
    <p:sldId id="263" r:id="rId9"/>
    <p:sldId id="266" r:id="rId10"/>
    <p:sldId id="267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90" r:id="rId28"/>
    <p:sldId id="291" r:id="rId29"/>
    <p:sldId id="283" r:id="rId30"/>
    <p:sldId id="286" r:id="rId31"/>
    <p:sldId id="284" r:id="rId32"/>
    <p:sldId id="288" r:id="rId33"/>
    <p:sldId id="289" r:id="rId34"/>
    <p:sldId id="259" r:id="rId3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8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3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1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1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86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5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3237-8847-4343-A080-4AA6270D17F1}" type="datetimeFigureOut">
              <a:rPr lang="es-MX" smtClean="0"/>
              <a:t>21/03/2019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7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sa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880533" y="685800"/>
            <a:ext cx="10498667" cy="5376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Recolección y Análisis de datos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(Unidad 3: Desarrollo y Descripción del procedimiento)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395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b="1" u="sng" dirty="0" smtClean="0"/>
              <a:t>Comparando las puntuaciones asignadas a un mismo objeto en dos momentos (</a:t>
            </a:r>
            <a:r>
              <a:rPr lang="es-MX" b="1" i="1" u="sng" dirty="0" smtClean="0"/>
              <a:t>cercanos en el tiempo</a:t>
            </a:r>
            <a:r>
              <a:rPr lang="es-MX" b="1" u="sng" dirty="0" smtClean="0"/>
              <a:t>)</a:t>
            </a:r>
          </a:p>
          <a:p>
            <a:pPr lvl="1"/>
            <a:r>
              <a:rPr lang="es-MX" dirty="0" smtClean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06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202530"/>
            <a:ext cx="11556999" cy="5132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Imagina que se mide </a:t>
            </a:r>
            <a:r>
              <a:rPr lang="es-MX" b="1" dirty="0" smtClean="0"/>
              <a:t>la estatura </a:t>
            </a:r>
            <a:r>
              <a:rPr lang="es-MX" dirty="0" smtClean="0"/>
              <a:t>de un grupo de niños de preescolar en dos semanas distintas y se obtienen los siguientes valores (cm)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90" y="2362729"/>
            <a:ext cx="72961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48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8" y="2853267"/>
            <a:ext cx="4738902" cy="20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Comparando las puntuaciones asignadas a un mismo objeto en dos momentos (</a:t>
            </a:r>
            <a:r>
              <a:rPr lang="es-MX" i="1" dirty="0" smtClean="0"/>
              <a:t>cercanos en el tiempo</a:t>
            </a:r>
            <a:r>
              <a:rPr lang="es-MX" dirty="0" smtClean="0"/>
              <a:t>)</a:t>
            </a:r>
          </a:p>
          <a:p>
            <a:pPr lvl="1"/>
            <a:r>
              <a:rPr lang="es-MX" b="1" u="sng" dirty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24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82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5" y="2667001"/>
            <a:ext cx="4738902" cy="202300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6114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Experta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2612257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Novata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7662334" y="5898358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Experta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 rot="16200000">
            <a:off x="4186145" y="3462339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Novata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894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</a:t>
            </a:r>
            <a:r>
              <a:rPr lang="es-MX" b="1" dirty="0" smtClean="0"/>
              <a:t>comparación</a:t>
            </a:r>
            <a:r>
              <a:rPr lang="es-MX" dirty="0"/>
              <a:t> </a:t>
            </a:r>
            <a:r>
              <a:rPr lang="es-MX" dirty="0" smtClean="0"/>
              <a:t>entre dos medidas que se realiza para valorar la </a:t>
            </a:r>
            <a:r>
              <a:rPr lang="es-MX" b="1" dirty="0" smtClean="0"/>
              <a:t>confiabilidad </a:t>
            </a:r>
            <a:r>
              <a:rPr lang="es-MX" dirty="0" smtClean="0"/>
              <a:t>de mi medición, se hace a partir de un </a:t>
            </a:r>
            <a:r>
              <a:rPr lang="es-MX" b="1" dirty="0" smtClean="0"/>
              <a:t>cálculo de su correlación.</a:t>
            </a:r>
          </a:p>
          <a:p>
            <a:endParaRPr lang="es-MX" b="1" dirty="0"/>
          </a:p>
          <a:p>
            <a:r>
              <a:rPr lang="es-MX" dirty="0" smtClean="0"/>
              <a:t>En </a:t>
            </a:r>
            <a:r>
              <a:rPr lang="es-MX" b="1" dirty="0" smtClean="0"/>
              <a:t>estadística, </a:t>
            </a:r>
            <a:r>
              <a:rPr lang="es-MX" dirty="0" smtClean="0"/>
              <a:t>existen diversas fórmulas para calcular la </a:t>
            </a:r>
            <a:r>
              <a:rPr lang="es-MX" b="1" dirty="0" smtClean="0"/>
              <a:t>correlación</a:t>
            </a:r>
            <a:r>
              <a:rPr lang="es-MX" dirty="0"/>
              <a:t> </a:t>
            </a:r>
            <a:r>
              <a:rPr lang="es-MX" dirty="0" smtClean="0"/>
              <a:t>entre </a:t>
            </a:r>
            <a:r>
              <a:rPr lang="es-MX" b="1" dirty="0" smtClean="0"/>
              <a:t>dos variables.</a:t>
            </a:r>
            <a:endParaRPr lang="es-MX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923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positiva perfecta.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66" y="1027906"/>
            <a:ext cx="7256135" cy="530013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06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negativa perfecta.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-1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65" y="829734"/>
            <a:ext cx="7074672" cy="52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6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nula.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0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26" y="470600"/>
            <a:ext cx="7871408" cy="57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0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</a:t>
            </a:r>
            <a:r>
              <a:rPr lang="es-MX" b="1" dirty="0" smtClean="0"/>
              <a:t>comparación</a:t>
            </a:r>
            <a:r>
              <a:rPr lang="es-MX" dirty="0"/>
              <a:t> </a:t>
            </a:r>
            <a:r>
              <a:rPr lang="es-MX" dirty="0" smtClean="0"/>
              <a:t>entre dos medidas que se realiza para valorar la </a:t>
            </a:r>
            <a:r>
              <a:rPr lang="es-MX" b="1" dirty="0" smtClean="0"/>
              <a:t>confiabilidad </a:t>
            </a:r>
            <a:r>
              <a:rPr lang="es-MX" dirty="0" smtClean="0"/>
              <a:t>de mi medición, se hace a partir de un </a:t>
            </a:r>
            <a:r>
              <a:rPr lang="es-MX" b="1" dirty="0" smtClean="0"/>
              <a:t>cálculo de su correlación.</a:t>
            </a:r>
          </a:p>
          <a:p>
            <a:endParaRPr lang="es-MX" b="1" dirty="0"/>
          </a:p>
          <a:p>
            <a:r>
              <a:rPr lang="es-MX" dirty="0" smtClean="0"/>
              <a:t>En </a:t>
            </a:r>
            <a:r>
              <a:rPr lang="es-MX" b="1" dirty="0" smtClean="0"/>
              <a:t>estadística, </a:t>
            </a:r>
            <a:r>
              <a:rPr lang="es-MX" dirty="0" smtClean="0"/>
              <a:t>existen diversas fórmulas para calcular la </a:t>
            </a:r>
            <a:r>
              <a:rPr lang="es-MX" b="1" dirty="0" smtClean="0"/>
              <a:t>correlación</a:t>
            </a:r>
            <a:r>
              <a:rPr lang="es-MX" dirty="0"/>
              <a:t> </a:t>
            </a:r>
            <a:r>
              <a:rPr lang="es-MX" dirty="0" smtClean="0"/>
              <a:t>entre </a:t>
            </a:r>
            <a:r>
              <a:rPr lang="es-MX" b="1" dirty="0" smtClean="0"/>
              <a:t>dos variables.</a:t>
            </a:r>
          </a:p>
          <a:p>
            <a:pPr marL="0" indent="0">
              <a:buNone/>
            </a:pPr>
            <a:r>
              <a:rPr lang="es-MX" b="1" dirty="0" smtClean="0"/>
              <a:t>			r = </a:t>
            </a:r>
            <a:r>
              <a:rPr lang="es-MX" dirty="0" smtClean="0"/>
              <a:t>(-1 a 1)</a:t>
            </a:r>
          </a:p>
          <a:p>
            <a:pPr marL="0" indent="0">
              <a:buNone/>
            </a:pPr>
            <a:r>
              <a:rPr lang="es-MX" sz="2000" dirty="0" smtClean="0"/>
              <a:t>	</a:t>
            </a:r>
            <a:r>
              <a:rPr lang="es-MX" sz="2000" dirty="0"/>
              <a:t>	</a:t>
            </a:r>
            <a:r>
              <a:rPr lang="es-MX" sz="2000" dirty="0" smtClean="0"/>
              <a:t>		El signo nos indica la </a:t>
            </a:r>
            <a:r>
              <a:rPr lang="es-MX" sz="2000" b="1" dirty="0" smtClean="0"/>
              <a:t>dirección</a:t>
            </a:r>
            <a:r>
              <a:rPr lang="es-MX" sz="2000" dirty="0" smtClean="0"/>
              <a:t> de la correlación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           		                Su valor absoluto indica la </a:t>
            </a:r>
            <a:r>
              <a:rPr lang="es-MX" sz="2000" b="1" dirty="0" smtClean="0"/>
              <a:t>fuerza</a:t>
            </a:r>
            <a:r>
              <a:rPr lang="es-MX" sz="2000" dirty="0"/>
              <a:t> </a:t>
            </a:r>
            <a:r>
              <a:rPr lang="es-MX" sz="2000" dirty="0" smtClean="0"/>
              <a:t>de la correlación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Observo el mundo y selecciono un </a:t>
            </a:r>
            <a:r>
              <a:rPr lang="es-MX" b="1" dirty="0" smtClean="0"/>
              <a:t>tema de interés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Defino mi </a:t>
            </a:r>
            <a:r>
              <a:rPr lang="es-MX" b="1" dirty="0" smtClean="0"/>
              <a:t>pregunta de investigación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Planteo qué </a:t>
            </a:r>
            <a:r>
              <a:rPr lang="es-MX" b="1" dirty="0" smtClean="0"/>
              <a:t>objetivos</a:t>
            </a:r>
            <a:r>
              <a:rPr lang="es-MX" dirty="0"/>
              <a:t> </a:t>
            </a:r>
            <a:r>
              <a:rPr lang="es-MX" dirty="0" smtClean="0"/>
              <a:t>tendrá mi investigación y bajo qué </a:t>
            </a:r>
            <a:r>
              <a:rPr lang="es-MX" b="1" dirty="0" smtClean="0"/>
              <a:t>justificación</a:t>
            </a:r>
            <a:r>
              <a:rPr lang="es-MX" dirty="0" smtClean="0"/>
              <a:t> es relevante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237134" y="2514597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 informo al respecto</a:t>
            </a:r>
          </a:p>
          <a:p>
            <a:pPr algn="ctr"/>
            <a:r>
              <a:rPr lang="es-ES" b="1" dirty="0" smtClean="0"/>
              <a:t>(Marco teórico)</a:t>
            </a:r>
            <a:endParaRPr lang="es-MX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711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dirty="0" smtClean="0"/>
              <a:t>Hace referencia al grado en que realmente se está midiendo lo 	que se quiere medir, (</a:t>
            </a:r>
            <a:r>
              <a:rPr lang="es-MX" i="1" dirty="0" smtClean="0"/>
              <a:t>¿qué tan válido es decir que estoy midiendo 	lo que quiero medir?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	Ejemplo: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smtClean="0"/>
              <a:t>	</a:t>
            </a:r>
            <a:r>
              <a:rPr lang="es-MX" dirty="0" smtClean="0"/>
              <a:t>Medir la “condición física” de las personas, aplicándoles un 		cuestionario de autovaloración.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22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contenido: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captura </a:t>
            </a:r>
            <a:r>
              <a:rPr lang="es-MX" b="1" dirty="0" smtClean="0"/>
              <a:t>la totalidad </a:t>
            </a:r>
            <a:r>
              <a:rPr lang="es-MX" dirty="0" smtClean="0"/>
              <a:t>de aspectos contenidos en mi variable de interés.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Hacer un examen de certificación de idioma que sólo considere la parte oral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44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criterio: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La correlación entre qué tan bien me va en el examen de certificación de inglés </a:t>
            </a:r>
            <a:r>
              <a:rPr lang="es-MX" b="1" dirty="0" smtClean="0"/>
              <a:t>TOEFL </a:t>
            </a:r>
            <a:r>
              <a:rPr lang="es-MX" dirty="0" smtClean="0"/>
              <a:t>y el </a:t>
            </a:r>
            <a:r>
              <a:rPr lang="es-MX" b="1" dirty="0" smtClean="0"/>
              <a:t>IELS.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050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criterio: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r>
              <a:rPr lang="es-MX" dirty="0" smtClean="0"/>
              <a:t>	</a:t>
            </a:r>
          </a:p>
          <a:p>
            <a:pPr marL="914400" lvl="2" indent="0">
              <a:buNone/>
            </a:pPr>
            <a:r>
              <a:rPr lang="es-MX" dirty="0"/>
              <a:t>	</a:t>
            </a:r>
            <a:r>
              <a:rPr lang="es-MX" b="1" dirty="0" smtClean="0"/>
              <a:t>Validez concurrente: </a:t>
            </a:r>
            <a:r>
              <a:rPr lang="es-MX" dirty="0" smtClean="0"/>
              <a:t>Cuando ya se tienen ambas medidas y se comparan</a:t>
            </a:r>
            <a:endParaRPr lang="es-MX" b="1" dirty="0" smtClean="0"/>
          </a:p>
          <a:p>
            <a:pPr marL="914400" lvl="2" indent="0">
              <a:buNone/>
            </a:pPr>
            <a:endParaRPr lang="es-MX" b="1" dirty="0"/>
          </a:p>
          <a:p>
            <a:pPr marL="914400" lvl="2" indent="0">
              <a:buNone/>
            </a:pPr>
            <a:r>
              <a:rPr lang="es-MX" b="1" dirty="0" smtClean="0"/>
              <a:t>	Validez predictiva: </a:t>
            </a:r>
            <a:r>
              <a:rPr lang="es-MX" dirty="0" smtClean="0"/>
              <a:t>Cuando se utiliza una de las dos medidas para intentar 				  predecir lo que se obtendrá en la segunda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93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</a:t>
            </a:r>
            <a:r>
              <a:rPr lang="es-MX" b="1" dirty="0"/>
              <a:t>de criterio </a:t>
            </a:r>
            <a:endParaRPr lang="es-MX" b="1" dirty="0" smtClean="0"/>
          </a:p>
          <a:p>
            <a:pPr marL="457200" lvl="1" indent="0">
              <a:buNone/>
            </a:pPr>
            <a:r>
              <a:rPr lang="es-MX" dirty="0" smtClean="0"/>
              <a:t>	Se refiere a la </a:t>
            </a:r>
            <a:r>
              <a:rPr lang="es-MX" b="1" dirty="0" smtClean="0"/>
              <a:t>correspondencia</a:t>
            </a:r>
            <a:r>
              <a:rPr lang="es-MX" dirty="0" smtClean="0"/>
              <a:t> entre lo que mi instrumento de 	medición 	mide, y </a:t>
            </a:r>
            <a:r>
              <a:rPr lang="es-MX" b="1" dirty="0" smtClean="0"/>
              <a:t>lo que la teoría </a:t>
            </a:r>
            <a:r>
              <a:rPr lang="es-MX" dirty="0" smtClean="0"/>
              <a:t>dice que debería medir</a:t>
            </a:r>
          </a:p>
          <a:p>
            <a:pPr marL="0" indent="0">
              <a:buNone/>
            </a:pPr>
            <a:endParaRPr lang="es-MX" b="1" dirty="0" smtClean="0"/>
          </a:p>
          <a:p>
            <a:pPr lvl="1"/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¡¡¡Usar el número de premios Nobel ganados por cada 10 millones de habitantes para evaluar la inteligencia de las personas!!!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95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ecológica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dirty="0" smtClean="0"/>
              <a:t>El grado en que el instrumento de medida que estoy utilizando 	se adecúa al contexto en que la estoy aplicando</a:t>
            </a:r>
            <a:r>
              <a:rPr lang="es-MX" b="1" dirty="0" smtClean="0"/>
              <a:t>	</a:t>
            </a:r>
          </a:p>
          <a:p>
            <a:pPr marL="0" indent="0">
              <a:buNone/>
            </a:pPr>
            <a:endParaRPr lang="es-MX" b="1" dirty="0" smtClean="0"/>
          </a:p>
          <a:p>
            <a:pPr lvl="1"/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Aplicación de cuestionarios extranjeros.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30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5" y="1330036"/>
            <a:ext cx="7917873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068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6" y="1330036"/>
            <a:ext cx="3834246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Objetividad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el grado en que nuestro instrumento está libre de </a:t>
            </a:r>
            <a:r>
              <a:rPr lang="es-MX" b="1" dirty="0" smtClean="0"/>
              <a:t>sesgos 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 smtClean="0"/>
              <a:t>Por ejemplo:</a:t>
            </a:r>
          </a:p>
          <a:p>
            <a:pPr lvl="1"/>
            <a:r>
              <a:rPr lang="es-MX" dirty="0" smtClean="0"/>
              <a:t>Tener cuidado con la </a:t>
            </a:r>
            <a:r>
              <a:rPr lang="es-MX" b="1" dirty="0" smtClean="0"/>
              <a:t>“deseabilidad social”</a:t>
            </a:r>
          </a:p>
          <a:p>
            <a:pPr lvl="1"/>
            <a:r>
              <a:rPr lang="es-MX" dirty="0" smtClean="0"/>
              <a:t>Tener cuidado con la redacción de mi instrumento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Observando los patrones de respuesta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26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Definimos nuestro </a:t>
            </a:r>
            <a:r>
              <a:rPr lang="es-MX" b="1" dirty="0" smtClean="0"/>
              <a:t>Método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Medimos y registramos </a:t>
            </a:r>
            <a:r>
              <a:rPr lang="es-MX" dirty="0" smtClean="0"/>
              <a:t>los valores de las variables de estudio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</a:t>
            </a:r>
            <a:r>
              <a:rPr lang="es-MX" b="1" dirty="0" smtClean="0"/>
              <a:t>analizan</a:t>
            </a:r>
            <a:r>
              <a:rPr lang="es-MX" dirty="0" smtClean="0"/>
              <a:t> los datos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186333" y="2514598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abstraen</a:t>
            </a:r>
            <a:r>
              <a:rPr lang="es-MX" b="1" dirty="0" smtClean="0"/>
              <a:t> conclusiones</a:t>
            </a:r>
            <a:endParaRPr lang="es-MX" b="1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566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 smtClean="0"/>
              <a:t>Debe ser replicable en el tiempo y entre aplicadores</a:t>
            </a:r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tener </a:t>
            </a:r>
            <a:r>
              <a:rPr lang="es-MX" b="1" dirty="0" smtClean="0"/>
              <a:t>validez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/>
              <a:t>¡</a:t>
            </a:r>
            <a:r>
              <a:rPr lang="es-ES" dirty="0" smtClean="0"/>
              <a:t>Debe medir lo que interesa medir!</a:t>
            </a:r>
            <a:endParaRPr lang="es-MX" b="1" dirty="0" smtClean="0"/>
          </a:p>
          <a:p>
            <a:endParaRPr lang="es-MX" b="1" dirty="0"/>
          </a:p>
          <a:p>
            <a:r>
              <a:rPr lang="es-MX" dirty="0" smtClean="0"/>
              <a:t>Debe ser </a:t>
            </a:r>
            <a:r>
              <a:rPr lang="es-MX" b="1" dirty="0" smtClean="0"/>
              <a:t>objetivo</a:t>
            </a:r>
            <a:r>
              <a:rPr lang="es-MX" dirty="0" smtClean="0"/>
              <a:t> </a:t>
            </a:r>
            <a:endParaRPr lang="es-MX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Debe representar la realidad de la manera más pura posible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590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Recolección de Datos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327506" y="1715173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4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Introducción al análisis de datos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296333" y="1465791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6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¿De qué tipo son mis datos?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059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88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Clase 1:</a:t>
            </a:r>
          </a:p>
          <a:p>
            <a:endParaRPr lang="es-ES" dirty="0"/>
          </a:p>
          <a:p>
            <a:pPr lvl="1"/>
            <a:r>
              <a:rPr lang="es-ES" dirty="0" smtClean="0"/>
              <a:t>¿Qué es Medir?</a:t>
            </a:r>
          </a:p>
          <a:p>
            <a:pPr lvl="1"/>
            <a:r>
              <a:rPr lang="es-ES" dirty="0" smtClean="0"/>
              <a:t>¿Qué son los Instrumentos de Medición?</a:t>
            </a:r>
            <a:endParaRPr lang="es-MX" dirty="0"/>
          </a:p>
        </p:txBody>
      </p:sp>
      <p:pic>
        <p:nvPicPr>
          <p:cNvPr id="4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5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0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¿Qué es “Medir”?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2752724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748145" y="4048991"/>
            <a:ext cx="10515600" cy="20158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 redondeado"/>
          <p:cNvSpPr/>
          <p:nvPr/>
        </p:nvSpPr>
        <p:spPr>
          <a:xfrm>
            <a:off x="748145" y="1672936"/>
            <a:ext cx="10515600" cy="20158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implica </a:t>
            </a:r>
            <a:r>
              <a:rPr lang="es-MX" b="1" u="sng" dirty="0" smtClean="0"/>
              <a:t>Medir</a:t>
            </a:r>
            <a:r>
              <a:rPr lang="es-MX" b="1" dirty="0" smtClean="0"/>
              <a:t>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En ciencias naturales:</a:t>
            </a:r>
          </a:p>
          <a:p>
            <a:pPr marL="457200" lvl="1" indent="0">
              <a:buNone/>
            </a:pPr>
            <a:r>
              <a:rPr lang="es-MX" dirty="0" smtClean="0"/>
              <a:t>Asignar un valor numérico a una variable usando como referencia una escala.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Medir </a:t>
            </a:r>
            <a:r>
              <a:rPr lang="es-MX" sz="2000" b="1" dirty="0" smtClean="0"/>
              <a:t>la temperatura </a:t>
            </a:r>
            <a:endParaRPr lang="es-MX" sz="2000" dirty="0" smtClean="0"/>
          </a:p>
          <a:p>
            <a:endParaRPr lang="es-MX" b="1" dirty="0"/>
          </a:p>
          <a:p>
            <a:r>
              <a:rPr lang="es-MX" b="1" dirty="0" smtClean="0"/>
              <a:t>En ciencias sociales:</a:t>
            </a:r>
          </a:p>
          <a:p>
            <a:pPr marL="457200" lvl="1" indent="0">
              <a:buNone/>
            </a:pPr>
            <a:r>
              <a:rPr lang="es-MX" dirty="0" smtClean="0"/>
              <a:t>Asociar un </a:t>
            </a:r>
            <a:r>
              <a:rPr lang="es-MX" b="1" u="sng" dirty="0" smtClean="0"/>
              <a:t>concepto abstracto</a:t>
            </a:r>
            <a:r>
              <a:rPr lang="es-MX" dirty="0" smtClean="0"/>
              <a:t> con un </a:t>
            </a:r>
            <a:r>
              <a:rPr lang="es-MX" b="1" u="sng" dirty="0" smtClean="0"/>
              <a:t>indicador empírico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Medimos </a:t>
            </a:r>
            <a:r>
              <a:rPr lang="es-MX" sz="2000" b="1" u="sng" dirty="0" smtClean="0"/>
              <a:t>el acoso sexual</a:t>
            </a:r>
            <a:r>
              <a:rPr lang="es-MX" sz="2000" b="1" dirty="0" smtClean="0"/>
              <a:t> </a:t>
            </a:r>
            <a:r>
              <a:rPr lang="es-MX" sz="2000" dirty="0" smtClean="0"/>
              <a:t>a partir del </a:t>
            </a:r>
            <a:r>
              <a:rPr lang="es-MX" sz="2000" b="1" u="sng" dirty="0" smtClean="0"/>
              <a:t>número de denuncias registradas</a:t>
            </a:r>
            <a:r>
              <a:rPr lang="es-MX" sz="2000" b="1" dirty="0" smtClean="0"/>
              <a:t> </a:t>
            </a:r>
            <a:endParaRPr lang="es-MX" sz="2000" dirty="0" smtClean="0"/>
          </a:p>
          <a:p>
            <a:pPr marL="457200" lvl="1" indent="0">
              <a:buNone/>
            </a:pPr>
            <a:endParaRPr lang="es-MX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87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Ciencias naturales: </a:t>
            </a:r>
            <a:r>
              <a:rPr lang="es-MX" dirty="0" smtClean="0"/>
              <a:t>Termómetro, báscula, barómetro, regla, contador, reloj, cronómetro, etc.</a:t>
            </a:r>
            <a:endParaRPr lang="es-MX" b="1" dirty="0"/>
          </a:p>
          <a:p>
            <a:endParaRPr lang="es-ES" dirty="0" smtClean="0"/>
          </a:p>
          <a:p>
            <a:r>
              <a:rPr lang="es-ES" b="1" dirty="0" smtClean="0"/>
              <a:t>Ciencias sociales</a:t>
            </a:r>
            <a:endParaRPr lang="es-MX" b="1" dirty="0" smtClean="0"/>
          </a:p>
          <a:p>
            <a:pPr lvl="1"/>
            <a:r>
              <a:rPr lang="es-MX" dirty="0" smtClean="0"/>
              <a:t>Exámenes</a:t>
            </a:r>
          </a:p>
          <a:p>
            <a:pPr lvl="1"/>
            <a:r>
              <a:rPr lang="es-ES" dirty="0" smtClean="0"/>
              <a:t>Encuestas</a:t>
            </a:r>
            <a:endParaRPr lang="es-MX" dirty="0" smtClean="0"/>
          </a:p>
          <a:p>
            <a:pPr lvl="1"/>
            <a:r>
              <a:rPr lang="es-MX" dirty="0" smtClean="0"/>
              <a:t>Cuestionarios</a:t>
            </a:r>
          </a:p>
          <a:p>
            <a:pPr lvl="1"/>
            <a:r>
              <a:rPr lang="es-MX" dirty="0" smtClean="0"/>
              <a:t>Reportes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1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tener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endParaRPr lang="es-MX" b="1" dirty="0"/>
          </a:p>
          <a:p>
            <a:r>
              <a:rPr lang="es-MX" dirty="0" smtClean="0"/>
              <a:t>Debe ser </a:t>
            </a:r>
            <a:r>
              <a:rPr lang="es-MX" b="1" dirty="0" smtClean="0"/>
              <a:t>objetivo</a:t>
            </a:r>
            <a:r>
              <a:rPr lang="es-MX" dirty="0" smtClean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54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Comparando las puntuaciones asignadas a un mismo objeto en dos momentos (</a:t>
            </a:r>
            <a:r>
              <a:rPr lang="es-MX" i="1" dirty="0" smtClean="0"/>
              <a:t>cercanos en el tiempo</a:t>
            </a:r>
            <a:r>
              <a:rPr lang="es-MX" dirty="0" smtClean="0"/>
              <a:t>)</a:t>
            </a:r>
          </a:p>
          <a:p>
            <a:pPr lvl="1"/>
            <a:r>
              <a:rPr lang="es-MX" dirty="0"/>
              <a:t>Comparando las puntuaciones obtenidas por dos personas distintas cuando se juzga un mismo objeto</a:t>
            </a:r>
          </a:p>
          <a:p>
            <a:pPr lvl="1"/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822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785</Words>
  <Application>Microsoft Office PowerPoint</Application>
  <PresentationFormat>Personalizado</PresentationFormat>
  <Paragraphs>175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Tema de Office</vt:lpstr>
      <vt:lpstr>Recolección y Análisis de datos</vt:lpstr>
      <vt:lpstr>Procedimiento general</vt:lpstr>
      <vt:lpstr>Procedimiento general</vt:lpstr>
      <vt:lpstr>Presentación de PowerPoint</vt:lpstr>
      <vt:lpstr>¿Qué es “Medir”?</vt:lpstr>
      <vt:lpstr>¿Qué implica Medir?</vt:lpstr>
      <vt:lpstr>Instrumento de medición</vt:lpstr>
      <vt:lpstr>Instrumento de medición</vt:lpstr>
      <vt:lpstr>Acerca de la Confiabilidad</vt:lpstr>
      <vt:lpstr>Acerca de la Confiabilidad</vt:lpstr>
      <vt:lpstr>Ejemplo de un instrumento de medición poco confiable.</vt:lpstr>
      <vt:lpstr>Ejemplo de un instrumento de medición poco confiable.</vt:lpstr>
      <vt:lpstr>Acerca de la Confiabilidad</vt:lpstr>
      <vt:lpstr>Ejemplo de un instrumento de medición poco confiable.</vt:lpstr>
      <vt:lpstr>Acerca de la Confiabilidad</vt:lpstr>
      <vt:lpstr> </vt:lpstr>
      <vt:lpstr> </vt:lpstr>
      <vt:lpstr> </vt:lpstr>
      <vt:lpstr>Acerca de la Confiabilidad</vt:lpstr>
      <vt:lpstr>Acerca de la Validez</vt:lpstr>
      <vt:lpstr>Acerca de la Validez</vt:lpstr>
      <vt:lpstr>Acerca de la Validez</vt:lpstr>
      <vt:lpstr>Acerca de la Validez</vt:lpstr>
      <vt:lpstr>Acerca de la Validez</vt:lpstr>
      <vt:lpstr>Acerca de la Validez</vt:lpstr>
      <vt:lpstr>Validez y Confiabilidad, un ejemplo didáctico:</vt:lpstr>
      <vt:lpstr>Validez y Confiabilidad, un ejemplo didáctico:</vt:lpstr>
      <vt:lpstr>Validez y Confiabilidad, un ejemplo didáctico:</vt:lpstr>
      <vt:lpstr>Acerca de la Objetividad</vt:lpstr>
      <vt:lpstr>Instrumento de medición</vt:lpstr>
      <vt:lpstr>Recolección de Datos</vt:lpstr>
      <vt:lpstr>Introducción al análisis de datos</vt:lpstr>
      <vt:lpstr>¿De qué tipo son mis datos?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y Análisis de datos</dc:title>
  <dc:creator>Alejandro</dc:creator>
  <cp:lastModifiedBy>sandra de la peña</cp:lastModifiedBy>
  <cp:revision>27</cp:revision>
  <dcterms:created xsi:type="dcterms:W3CDTF">2019-02-18T19:58:46Z</dcterms:created>
  <dcterms:modified xsi:type="dcterms:W3CDTF">2019-03-21T08:09:57Z</dcterms:modified>
</cp:coreProperties>
</file>