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1" r:id="rId3"/>
    <p:sldId id="302" r:id="rId4"/>
    <p:sldId id="303" r:id="rId5"/>
    <p:sldId id="305" r:id="rId6"/>
    <p:sldId id="307" r:id="rId7"/>
    <p:sldId id="314" r:id="rId8"/>
    <p:sldId id="270" r:id="rId9"/>
    <p:sldId id="310" r:id="rId10"/>
    <p:sldId id="316" r:id="rId11"/>
    <p:sldId id="315" r:id="rId12"/>
    <p:sldId id="258" r:id="rId1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2EFD8-C68D-4C01-962B-D81BEE90D5DA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EB4A0-587B-496D-9E45-6D0343608A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46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01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85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7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39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7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45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05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8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09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10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52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0" y="1962150"/>
            <a:ext cx="6019800" cy="1447800"/>
          </a:xfrm>
        </p:spPr>
        <p:txBody>
          <a:bodyPr>
            <a:noAutofit/>
          </a:bodyPr>
          <a:lstStyle/>
          <a:p>
            <a:pPr algn="l"/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Factores de Riesgo Psicosocial en el trabajo: Identificación y prevención. </a:t>
            </a:r>
            <a:r>
              <a:rPr lang="es-MX" sz="3600" dirty="0"/>
              <a:t/>
            </a:r>
            <a:br>
              <a:rPr lang="es-MX" sz="3600" dirty="0"/>
            </a:br>
            <a:r>
              <a:rPr lang="es-MX" sz="3600" dirty="0"/>
              <a:t/>
            </a:r>
            <a:br>
              <a:rPr lang="es-MX" sz="3600" dirty="0"/>
            </a:b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s-MX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77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-228600" y="634604"/>
            <a:ext cx="3733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5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214207" y="1123343"/>
            <a:ext cx="4572000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2500" dirty="0" smtClean="0">
                <a:solidFill>
                  <a:srgbClr val="222222"/>
                </a:solidFill>
                <a:latin typeface="Arial" panose="020B0604020202020204" pitchFamily="34" charset="0"/>
              </a:rPr>
              <a:t>Ritmo </a:t>
            </a:r>
            <a:r>
              <a:rPr lang="es-MX" sz="2500" dirty="0">
                <a:solidFill>
                  <a:srgbClr val="222222"/>
                </a:solidFill>
                <a:latin typeface="Arial" panose="020B0604020202020204" pitchFamily="34" charset="0"/>
              </a:rPr>
              <a:t>de </a:t>
            </a:r>
            <a:r>
              <a:rPr lang="es-MX" sz="2500" dirty="0" smtClean="0">
                <a:solidFill>
                  <a:srgbClr val="222222"/>
                </a:solidFill>
                <a:latin typeface="Arial" panose="020B0604020202020204" pitchFamily="34" charset="0"/>
              </a:rPr>
              <a:t>trabajo o Carga laboral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MX" sz="25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2500" dirty="0" smtClean="0">
                <a:solidFill>
                  <a:srgbClr val="222222"/>
                </a:solidFill>
                <a:latin typeface="Arial" panose="020B0604020202020204" pitchFamily="34" charset="0"/>
              </a:rPr>
              <a:t>Presión laboral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MX" sz="25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2500" dirty="0">
                <a:solidFill>
                  <a:srgbClr val="222222"/>
                </a:solidFill>
                <a:latin typeface="Arial" panose="020B0604020202020204" pitchFamily="34" charset="0"/>
              </a:rPr>
              <a:t>Trabajo por </a:t>
            </a:r>
            <a:r>
              <a:rPr lang="es-MX" sz="2500" dirty="0" smtClean="0">
                <a:solidFill>
                  <a:srgbClr val="222222"/>
                </a:solidFill>
                <a:latin typeface="Arial" panose="020B0604020202020204" pitchFamily="34" charset="0"/>
              </a:rPr>
              <a:t>turnos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MX" sz="25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2500" dirty="0">
                <a:solidFill>
                  <a:srgbClr val="222222"/>
                </a:solidFill>
                <a:latin typeface="Arial" panose="020B0604020202020204" pitchFamily="34" charset="0"/>
              </a:rPr>
              <a:t>Duración de la jornada </a:t>
            </a:r>
            <a:r>
              <a:rPr lang="es-MX" sz="2500" dirty="0" smtClean="0">
                <a:solidFill>
                  <a:srgbClr val="222222"/>
                </a:solidFill>
                <a:latin typeface="Arial" panose="020B0604020202020204" pitchFamily="34" charset="0"/>
              </a:rPr>
              <a:t>laboral</a:t>
            </a:r>
            <a:endParaRPr lang="es-MX" sz="25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3400" y="236036"/>
            <a:ext cx="8458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500" b="1" dirty="0" smtClean="0"/>
              <a:t>Factores Psicosociales en el trabajo</a:t>
            </a:r>
            <a:endParaRPr lang="es-MX" sz="3500" b="1" dirty="0"/>
          </a:p>
        </p:txBody>
      </p:sp>
      <p:pic>
        <p:nvPicPr>
          <p:cNvPr id="1028" name="Picture 4" descr="Resultado de imagen para horario labor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60" y="1581150"/>
            <a:ext cx="3449782" cy="22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76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-228600" y="634604"/>
            <a:ext cx="3733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5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87113" y="1004561"/>
            <a:ext cx="5410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Apoyos ofrecidos 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Remuneraciones e incentivos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Servicios adicionales 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Cajón de estacionamiento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Guardería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MX" sz="20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Oportunidades de Formación y Promoción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MX" sz="20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Autonomía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MX" sz="20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Promoción de actividades culturales y deportivas</a:t>
            </a:r>
            <a:endParaRPr lang="es-MX" sz="20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3400" y="236036"/>
            <a:ext cx="8458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500" b="1" dirty="0" smtClean="0"/>
              <a:t>Factores Psicosociales en el trabajo</a:t>
            </a:r>
            <a:endParaRPr lang="es-MX" sz="3500" b="1" dirty="0"/>
          </a:p>
        </p:txBody>
      </p:sp>
      <p:pic>
        <p:nvPicPr>
          <p:cNvPr id="3074" name="Picture 2" descr="Resultado de imagen para trabajo equip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087" y="1657350"/>
            <a:ext cx="3390900" cy="225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19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47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0" y="1276350"/>
            <a:ext cx="6019800" cy="1447800"/>
          </a:xfrm>
        </p:spPr>
        <p:txBody>
          <a:bodyPr>
            <a:noAutofit/>
          </a:bodyPr>
          <a:lstStyle/>
          <a:p>
            <a:pPr algn="l"/>
            <a:r>
              <a:rPr lang="es-ES" sz="4000" b="1" dirty="0">
                <a:solidFill>
                  <a:schemeClr val="accent2">
                    <a:lumMod val="75000"/>
                  </a:schemeClr>
                </a:solidFill>
              </a:rPr>
              <a:t>Módulo II:</a:t>
            </a:r>
            <a:r>
              <a:rPr lang="es-MX" sz="4000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s-MX" sz="4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MX" sz="3600" dirty="0">
                <a:solidFill>
                  <a:schemeClr val="accent2">
                    <a:lumMod val="75000"/>
                  </a:schemeClr>
                </a:solidFill>
              </a:rPr>
              <a:t>Factores Psicosociales en el entorno </a:t>
            </a:r>
            <a:r>
              <a:rPr lang="es-MX" sz="3600" dirty="0" smtClean="0">
                <a:solidFill>
                  <a:schemeClr val="accent2">
                    <a:lumMod val="75000"/>
                  </a:schemeClr>
                </a:solidFill>
              </a:rPr>
              <a:t>laboral</a:t>
            </a: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s-MX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57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42901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>¿Qué son los Factores Psicosociales?</a:t>
            </a:r>
            <a:endParaRPr lang="es-MX" b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-228600" y="634604"/>
            <a:ext cx="3733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500" b="1" dirty="0"/>
          </a:p>
        </p:txBody>
      </p:sp>
    </p:spTree>
    <p:extLst>
      <p:ext uri="{BB962C8B-B14F-4D97-AF65-F5344CB8AC3E}">
        <p14:creationId xmlns:p14="http://schemas.microsoft.com/office/powerpoint/2010/main" val="68865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" y="327265"/>
            <a:ext cx="8839200" cy="857250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>¿Cuáles son los Factores Psicosociales en el ámbito laboral?</a:t>
            </a:r>
            <a:endParaRPr lang="es-MX" b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>
                <a:solidFill>
                  <a:schemeClr val="bg2">
                    <a:lumMod val="10000"/>
                  </a:schemeClr>
                </a:solidFill>
              </a:rPr>
              <a:t>“…</a:t>
            </a:r>
            <a:r>
              <a:rPr lang="es-MX" b="1" dirty="0">
                <a:solidFill>
                  <a:schemeClr val="tx1">
                    <a:lumMod val="75000"/>
                  </a:schemeClr>
                </a:solidFill>
              </a:rPr>
              <a:t> i</a:t>
            </a:r>
            <a:r>
              <a:rPr lang="es-MX" b="1" dirty="0" smtClean="0">
                <a:solidFill>
                  <a:schemeClr val="tx1">
                    <a:lumMod val="75000"/>
                  </a:schemeClr>
                </a:solidFill>
              </a:rPr>
              <a:t>nteracciones</a:t>
            </a:r>
            <a:r>
              <a:rPr lang="es-MX" dirty="0" smtClean="0">
                <a:solidFill>
                  <a:schemeClr val="bg2">
                    <a:lumMod val="10000"/>
                  </a:schemeClr>
                </a:solidFill>
              </a:rPr>
              <a:t> entre el trabajo, su medio ambiente, la satisfacción en el trabajo y las condiciones de su organización, por una parte, y por la otra, las capacidades del trabajador, sus necesidades, su cultura y su situación personal fuera del trabajo, todo lo cual,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a través de percepciones y experiencias puede influir en la salud y en el rendimiento y la satisfacción en el trabajo</a:t>
            </a:r>
            <a:r>
              <a:rPr lang="es-MX" dirty="0" smtClean="0">
                <a:solidFill>
                  <a:schemeClr val="bg2">
                    <a:lumMod val="10000"/>
                  </a:schemeClr>
                </a:solidFill>
              </a:rPr>
              <a:t>”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-228600" y="634604"/>
            <a:ext cx="3733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500" b="1" dirty="0"/>
          </a:p>
        </p:txBody>
      </p:sp>
      <p:sp>
        <p:nvSpPr>
          <p:cNvPr id="6" name="Rectángulo 5"/>
          <p:cNvSpPr/>
          <p:nvPr/>
        </p:nvSpPr>
        <p:spPr>
          <a:xfrm>
            <a:off x="1219200" y="4476750"/>
            <a:ext cx="4951110" cy="430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222222"/>
                </a:solidFill>
                <a:latin typeface="Arial" panose="020B0604020202020204" pitchFamily="34" charset="0"/>
              </a:rPr>
              <a:t>OIT-OMS, C. M. (1984). Factores psicosociales en el trabajo: Naturaleza, incidencia y prevención. </a:t>
            </a:r>
            <a:r>
              <a:rPr lang="es-MX" sz="1100" i="1" dirty="0">
                <a:solidFill>
                  <a:srgbClr val="222222"/>
                </a:solidFill>
                <a:latin typeface="Arial" panose="020B0604020202020204" pitchFamily="34" charset="0"/>
              </a:rPr>
              <a:t>Medicina del Trabajo. 9ª Reunión</a:t>
            </a:r>
            <a:r>
              <a:rPr lang="es-MX" sz="11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s-MX" sz="11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8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-228600" y="634604"/>
            <a:ext cx="3733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500" b="1" dirty="0"/>
          </a:p>
        </p:txBody>
      </p:sp>
      <p:sp>
        <p:nvSpPr>
          <p:cNvPr id="6" name="Rectángulo 5"/>
          <p:cNvSpPr/>
          <p:nvPr/>
        </p:nvSpPr>
        <p:spPr>
          <a:xfrm>
            <a:off x="3276600" y="4379179"/>
            <a:ext cx="4951110" cy="430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222222"/>
                </a:solidFill>
                <a:latin typeface="Arial" panose="020B0604020202020204" pitchFamily="34" charset="0"/>
              </a:rPr>
              <a:t>OIT-OMS, C. M. (1984). Factores psicosociales en el trabajo: Naturaleza, incidencia y prevención. </a:t>
            </a:r>
            <a:r>
              <a:rPr lang="es-MX" sz="1100" i="1" dirty="0">
                <a:solidFill>
                  <a:srgbClr val="222222"/>
                </a:solidFill>
                <a:latin typeface="Arial" panose="020B0604020202020204" pitchFamily="34" charset="0"/>
              </a:rPr>
              <a:t>Medicina del Trabajo. 9ª Reunión</a:t>
            </a:r>
            <a:r>
              <a:rPr lang="es-MX" sz="11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s-MX" sz="11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Elipse 7"/>
          <p:cNvSpPr/>
          <p:nvPr/>
        </p:nvSpPr>
        <p:spPr>
          <a:xfrm>
            <a:off x="270933" y="2266950"/>
            <a:ext cx="22860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Factores individuales o personales</a:t>
            </a:r>
            <a:endParaRPr lang="es-MX" dirty="0"/>
          </a:p>
        </p:txBody>
      </p:sp>
      <p:sp>
        <p:nvSpPr>
          <p:cNvPr id="10" name="Elipse 9"/>
          <p:cNvSpPr/>
          <p:nvPr/>
        </p:nvSpPr>
        <p:spPr>
          <a:xfrm>
            <a:off x="3125893" y="1376680"/>
            <a:ext cx="22860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Condiciones y  entorno laboral</a:t>
            </a:r>
            <a:endParaRPr lang="es-MX" dirty="0"/>
          </a:p>
        </p:txBody>
      </p:sp>
      <p:sp>
        <p:nvSpPr>
          <p:cNvPr id="11" name="Elipse 10"/>
          <p:cNvSpPr/>
          <p:nvPr/>
        </p:nvSpPr>
        <p:spPr>
          <a:xfrm>
            <a:off x="6084147" y="205979"/>
            <a:ext cx="22860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Factores externos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814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1905000" y="310304"/>
            <a:ext cx="5638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500" b="1" dirty="0" smtClean="0"/>
              <a:t>Relación dinámica</a:t>
            </a:r>
            <a:endParaRPr lang="es-MX" sz="3500" b="1" dirty="0"/>
          </a:p>
        </p:txBody>
      </p:sp>
      <p:sp>
        <p:nvSpPr>
          <p:cNvPr id="6" name="Rectángulo 5"/>
          <p:cNvSpPr/>
          <p:nvPr/>
        </p:nvSpPr>
        <p:spPr>
          <a:xfrm>
            <a:off x="3276600" y="4379179"/>
            <a:ext cx="4951110" cy="430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222222"/>
                </a:solidFill>
                <a:latin typeface="Arial" panose="020B0604020202020204" pitchFamily="34" charset="0"/>
              </a:rPr>
              <a:t>OIT-OMS, C. M. (1984). Factores psicosociales en el trabajo: Naturaleza, incidencia y prevención. </a:t>
            </a:r>
            <a:r>
              <a:rPr lang="es-MX" sz="1100" i="1" dirty="0">
                <a:solidFill>
                  <a:srgbClr val="222222"/>
                </a:solidFill>
                <a:latin typeface="Arial" panose="020B0604020202020204" pitchFamily="34" charset="0"/>
              </a:rPr>
              <a:t>Medicina del Trabajo. 9ª Reunión</a:t>
            </a:r>
            <a:r>
              <a:rPr lang="es-MX" sz="11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s-MX" sz="11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Rectángulo redondeado 7"/>
          <p:cNvSpPr/>
          <p:nvPr/>
        </p:nvSpPr>
        <p:spPr>
          <a:xfrm>
            <a:off x="228600" y="1221047"/>
            <a:ext cx="2743200" cy="23208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000" b="1" dirty="0" smtClean="0"/>
              <a:t>Condiciones laborales</a:t>
            </a:r>
            <a:endParaRPr lang="es-MX" b="1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5791200" y="1170516"/>
            <a:ext cx="3276599" cy="23713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Respuestas de los trabajadores</a:t>
            </a:r>
            <a:endParaRPr lang="es-MX" sz="2800" dirty="0"/>
          </a:p>
        </p:txBody>
      </p:sp>
      <p:sp>
        <p:nvSpPr>
          <p:cNvPr id="2" name="Flecha derecha 1"/>
          <p:cNvSpPr/>
          <p:nvPr/>
        </p:nvSpPr>
        <p:spPr>
          <a:xfrm>
            <a:off x="3124200" y="1491854"/>
            <a:ext cx="2590800" cy="69889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 rot="10800000">
            <a:off x="3124200" y="2440217"/>
            <a:ext cx="2590800" cy="69889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74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1905000" y="310304"/>
            <a:ext cx="5638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500" b="1" dirty="0" smtClean="0"/>
              <a:t>Relación dinámica</a:t>
            </a:r>
            <a:endParaRPr lang="es-MX" sz="3500" b="1" dirty="0"/>
          </a:p>
        </p:txBody>
      </p:sp>
      <p:sp>
        <p:nvSpPr>
          <p:cNvPr id="6" name="Rectángulo 5"/>
          <p:cNvSpPr/>
          <p:nvPr/>
        </p:nvSpPr>
        <p:spPr>
          <a:xfrm>
            <a:off x="3276600" y="4379179"/>
            <a:ext cx="4951110" cy="430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222222"/>
                </a:solidFill>
                <a:latin typeface="Arial" panose="020B0604020202020204" pitchFamily="34" charset="0"/>
              </a:rPr>
              <a:t>OIT-OMS, C. M. (1984). Factores psicosociales en el trabajo: Naturaleza, incidencia y prevención. </a:t>
            </a:r>
            <a:r>
              <a:rPr lang="es-MX" sz="1100" i="1" dirty="0">
                <a:solidFill>
                  <a:srgbClr val="222222"/>
                </a:solidFill>
                <a:latin typeface="Arial" panose="020B0604020202020204" pitchFamily="34" charset="0"/>
              </a:rPr>
              <a:t>Medicina del Trabajo. 9ª Reunión</a:t>
            </a:r>
            <a:r>
              <a:rPr lang="es-MX" sz="11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s-MX" sz="11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Rectángulo redondeado 7"/>
          <p:cNvSpPr/>
          <p:nvPr/>
        </p:nvSpPr>
        <p:spPr>
          <a:xfrm>
            <a:off x="228600" y="1221047"/>
            <a:ext cx="2743200" cy="23208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000" b="1" dirty="0" smtClean="0"/>
              <a:t>Condiciones laborales</a:t>
            </a:r>
            <a:endParaRPr lang="es-MX" b="1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5791200" y="1170516"/>
            <a:ext cx="3276599" cy="23713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Respuestas de los trabajadores</a:t>
            </a:r>
            <a:endParaRPr lang="es-MX" sz="2800" dirty="0"/>
          </a:p>
        </p:txBody>
      </p:sp>
      <p:sp>
        <p:nvSpPr>
          <p:cNvPr id="2" name="Flecha derecha 1"/>
          <p:cNvSpPr/>
          <p:nvPr/>
        </p:nvSpPr>
        <p:spPr>
          <a:xfrm>
            <a:off x="3124200" y="1491854"/>
            <a:ext cx="2590800" cy="69889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 rot="10800000">
            <a:off x="3124200" y="2440217"/>
            <a:ext cx="2590800" cy="69889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1981201" y="1346751"/>
            <a:ext cx="914400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100" dirty="0" smtClean="0">
                <a:solidFill>
                  <a:schemeClr val="accent2">
                    <a:lumMod val="75000"/>
                  </a:schemeClr>
                </a:solidFill>
              </a:rPr>
              <a:t>Factores de organización</a:t>
            </a:r>
            <a:endParaRPr lang="es-MX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09178" y="1458779"/>
            <a:ext cx="68580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100" dirty="0" smtClean="0">
                <a:solidFill>
                  <a:schemeClr val="accent2">
                    <a:lumMod val="75000"/>
                  </a:schemeClr>
                </a:solidFill>
              </a:rPr>
              <a:t>Tareas</a:t>
            </a:r>
            <a:endParaRPr lang="es-MX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657350" y="2982025"/>
            <a:ext cx="952500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100" dirty="0" smtClean="0">
                <a:solidFill>
                  <a:schemeClr val="accent2">
                    <a:lumMod val="75000"/>
                  </a:schemeClr>
                </a:solidFill>
              </a:rPr>
              <a:t>Ambiente de trabajo</a:t>
            </a:r>
            <a:endParaRPr lang="es-MX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059171" y="1342450"/>
            <a:ext cx="913553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100" dirty="0" smtClean="0">
                <a:solidFill>
                  <a:schemeClr val="tx2">
                    <a:lumMod val="75000"/>
                  </a:schemeClr>
                </a:solidFill>
              </a:rPr>
              <a:t>Expectativas</a:t>
            </a:r>
            <a:endParaRPr lang="es-MX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324176" y="3008309"/>
            <a:ext cx="609600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100" dirty="0" smtClean="0">
                <a:solidFill>
                  <a:schemeClr val="tx2">
                    <a:lumMod val="75000"/>
                  </a:schemeClr>
                </a:solidFill>
              </a:rPr>
              <a:t>Cultura</a:t>
            </a:r>
            <a:endParaRPr lang="es-MX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7920567" y="1364591"/>
            <a:ext cx="913553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100" dirty="0" smtClean="0">
                <a:solidFill>
                  <a:schemeClr val="tx2">
                    <a:lumMod val="75000"/>
                  </a:schemeClr>
                </a:solidFill>
              </a:rPr>
              <a:t>Necesidades</a:t>
            </a:r>
            <a:endParaRPr lang="es-MX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920566" y="2990048"/>
            <a:ext cx="913553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100" dirty="0" smtClean="0">
                <a:solidFill>
                  <a:schemeClr val="tx2">
                    <a:lumMod val="75000"/>
                  </a:schemeClr>
                </a:solidFill>
              </a:rPr>
              <a:t>Habilidades</a:t>
            </a:r>
            <a:endParaRPr lang="es-MX" sz="1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0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-228600" y="634604"/>
            <a:ext cx="3733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5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616" y="37280"/>
            <a:ext cx="5642164" cy="506893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7010400" y="3790950"/>
            <a:ext cx="1825020" cy="110799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222222"/>
                </a:solidFill>
                <a:latin typeface="Arial" panose="020B0604020202020204" pitchFamily="34" charset="0"/>
              </a:rPr>
              <a:t>OIT-OMS, C. M. (1984). Factores psicosociales en el trabajo: Naturaleza, incidencia y prevención. </a:t>
            </a:r>
            <a:r>
              <a:rPr lang="es-MX" sz="1100" i="1" dirty="0">
                <a:solidFill>
                  <a:srgbClr val="222222"/>
                </a:solidFill>
                <a:latin typeface="Arial" panose="020B0604020202020204" pitchFamily="34" charset="0"/>
              </a:rPr>
              <a:t>Medicina del Trabajo. 9ª Reunión</a:t>
            </a:r>
            <a:r>
              <a:rPr lang="es-MX" sz="11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s-MX" sz="11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7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-228600" y="634604"/>
            <a:ext cx="3733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5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220980" y="1413757"/>
            <a:ext cx="4572000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2500" dirty="0" smtClean="0">
                <a:solidFill>
                  <a:srgbClr val="222222"/>
                </a:solidFill>
                <a:latin typeface="Arial" panose="020B0604020202020204" pitchFamily="34" charset="0"/>
              </a:rPr>
              <a:t>Estilo de trabajo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MX" sz="25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2500" dirty="0" smtClean="0">
                <a:solidFill>
                  <a:srgbClr val="222222"/>
                </a:solidFill>
                <a:latin typeface="Arial" panose="020B0604020202020204" pitchFamily="34" charset="0"/>
              </a:rPr>
              <a:t>Comunicación y relaciones </a:t>
            </a:r>
            <a:r>
              <a:rPr lang="es-MX" sz="2500" dirty="0">
                <a:solidFill>
                  <a:srgbClr val="222222"/>
                </a:solidFill>
                <a:latin typeface="Arial" panose="020B0604020202020204" pitchFamily="34" charset="0"/>
              </a:rPr>
              <a:t>laborales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s-MX" sz="2500" dirty="0">
                <a:solidFill>
                  <a:srgbClr val="222222"/>
                </a:solidFill>
                <a:latin typeface="Arial" panose="020B0604020202020204" pitchFamily="34" charset="0"/>
              </a:rPr>
              <a:t>Entre pares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s-MX" sz="2500" dirty="0">
                <a:solidFill>
                  <a:srgbClr val="222222"/>
                </a:solidFill>
                <a:latin typeface="Arial" panose="020B0604020202020204" pitchFamily="34" charset="0"/>
              </a:rPr>
              <a:t>Con subalternos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s-MX" sz="2500" dirty="0">
                <a:solidFill>
                  <a:srgbClr val="222222"/>
                </a:solidFill>
                <a:latin typeface="Arial" panose="020B0604020202020204" pitchFamily="34" charset="0"/>
              </a:rPr>
              <a:t>Con jefes inmediatos</a:t>
            </a:r>
            <a:endParaRPr lang="es-MX" sz="25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3400" y="236036"/>
            <a:ext cx="8458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500" b="1" dirty="0" smtClean="0"/>
              <a:t>Factores Psicosociales en el trabajo</a:t>
            </a:r>
            <a:endParaRPr lang="es-MX" sz="3500" b="1" dirty="0"/>
          </a:p>
        </p:txBody>
      </p:sp>
      <p:pic>
        <p:nvPicPr>
          <p:cNvPr id="2050" name="Picture 2" descr="Resultado de imagen para trabajo equip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52550"/>
            <a:ext cx="3017722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84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ppliedCognitive">
      <a:dk1>
        <a:srgbClr val="1B75BB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00A79D"/>
      </a:accent2>
      <a:accent3>
        <a:srgbClr val="EF563D"/>
      </a:accent3>
      <a:accent4>
        <a:srgbClr val="EC2CA7"/>
      </a:accent4>
      <a:accent5>
        <a:srgbClr val="2EC03F"/>
      </a:accent5>
      <a:accent6>
        <a:srgbClr val="F79646"/>
      </a:accent6>
      <a:hlink>
        <a:srgbClr val="0000FF"/>
      </a:hlink>
      <a:folHlink>
        <a:srgbClr val="800080"/>
      </a:folHlink>
    </a:clrScheme>
    <a:fontScheme name="AppliedCognitive">
      <a:majorFont>
        <a:latin typeface="Archi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332</Words>
  <Application>Microsoft Office PowerPoint</Application>
  <PresentationFormat>Presentación en pantalla (16:9)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Archivo</vt:lpstr>
      <vt:lpstr>Arial</vt:lpstr>
      <vt:lpstr>Calibri</vt:lpstr>
      <vt:lpstr>Tema de Office</vt:lpstr>
      <vt:lpstr>Factores de Riesgo Psicosocial en el trabajo: Identificación y prevención.    </vt:lpstr>
      <vt:lpstr>Módulo II: Factores Psicosociales en el entorno laboral </vt:lpstr>
      <vt:lpstr>¿Qué son los Factores Psicosociales?</vt:lpstr>
      <vt:lpstr>¿Cuáles son los Factores Psicosociales en el ámbito laboral?</vt:lpstr>
      <vt:lpstr> </vt:lpstr>
      <vt:lpstr> </vt:lpstr>
      <vt:lpstr> </vt:lpstr>
      <vt:lpstr> </vt:lpstr>
      <vt:lpstr> </vt:lpstr>
      <vt:lpstr> </vt:lpstr>
      <vt:lpstr>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 los exámenes de relaciones laborales y recursos humanos</dc:title>
  <dc:creator>Administrador</dc:creator>
  <cp:lastModifiedBy>Alejandro</cp:lastModifiedBy>
  <cp:revision>40</cp:revision>
  <dcterms:created xsi:type="dcterms:W3CDTF">2019-08-09T16:54:36Z</dcterms:created>
  <dcterms:modified xsi:type="dcterms:W3CDTF">2019-09-09T21:51:51Z</dcterms:modified>
</cp:coreProperties>
</file>