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328" r:id="rId5"/>
    <p:sldId id="264" r:id="rId6"/>
    <p:sldId id="321" r:id="rId7"/>
    <p:sldId id="324" r:id="rId8"/>
    <p:sldId id="266" r:id="rId9"/>
    <p:sldId id="301" r:id="rId10"/>
    <p:sldId id="302" r:id="rId11"/>
    <p:sldId id="329" r:id="rId12"/>
    <p:sldId id="304" r:id="rId13"/>
    <p:sldId id="306" r:id="rId14"/>
    <p:sldId id="307" r:id="rId15"/>
    <p:sldId id="309" r:id="rId16"/>
    <p:sldId id="310" r:id="rId17"/>
    <p:sldId id="311" r:id="rId18"/>
    <p:sldId id="330" r:id="rId19"/>
    <p:sldId id="313" r:id="rId20"/>
    <p:sldId id="331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86191" autoAdjust="0"/>
  </p:normalViewPr>
  <p:slideViewPr>
    <p:cSldViewPr snapToGrid="0">
      <p:cViewPr varScale="1">
        <p:scale>
          <a:sx n="97" d="100"/>
          <a:sy n="97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E6E8F-8321-4DC1-94DC-32542E45EF1A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CCCA4-CB64-4D81-9236-5B351037F1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63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Diapositiva</a:t>
            </a:r>
            <a:r>
              <a:rPr lang="es-MX" baseline="0" dirty="0" smtClean="0"/>
              <a:t> de apertura tentativa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30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61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02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38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67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912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</a:t>
            </a:r>
            <a:r>
              <a:rPr lang="es-MX" baseline="0" dirty="0" smtClean="0"/>
              <a:t> gráfica muestra el número de estudiantes que obtuvo cada calificación posible en la Forma A. </a:t>
            </a:r>
          </a:p>
          <a:p>
            <a:endParaRPr lang="es-MX" baseline="0" dirty="0" smtClean="0"/>
          </a:p>
          <a:p>
            <a:r>
              <a:rPr lang="es-MX" baseline="0" dirty="0" smtClean="0"/>
              <a:t>Se puede ver que sólo se 6 estudiantes obtuvieron puntuaciones por encima de 18 puntos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79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</a:t>
            </a:r>
            <a:r>
              <a:rPr lang="es-MX" baseline="0" dirty="0" smtClean="0"/>
              <a:t> gráfica muestra el número de estudiantes que obtuvo cada calificación posible en la Forma B. </a:t>
            </a:r>
          </a:p>
          <a:p>
            <a:endParaRPr lang="es-MX" baseline="0" dirty="0" smtClean="0"/>
          </a:p>
          <a:p>
            <a:r>
              <a:rPr lang="es-MX" baseline="0" dirty="0" smtClean="0"/>
              <a:t>Se puede ver que sólo 3 estudiantes obtuvieron puntuaciones por encima de 16 puntos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51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la misma información que en las gráficas anteriores, pero</a:t>
            </a:r>
            <a:r>
              <a:rPr lang="es-MX" baseline="0" dirty="0" smtClean="0"/>
              <a:t> se presenta de manera simultánea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89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aseline="0" dirty="0" smtClean="0"/>
              <a:t>Sumando las puntuaciones obtenidas en las Formas A y B, se presenta el número de estudiantes que obtuvo una calificación total dentro de cada uno de los rangos señalados. Solamente 2 estudiantes alcanzaron una calificación mayor a 40.</a:t>
            </a:r>
            <a:endParaRPr lang="es-MX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39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Aquí se presenta por cada uno de los ítems (Representados en el eje de las X),</a:t>
            </a:r>
            <a:r>
              <a:rPr lang="es-MX" baseline="0" dirty="0" smtClean="0"/>
              <a:t> el número de estudiantes que obtuvo un acierto.</a:t>
            </a:r>
          </a:p>
          <a:p>
            <a:endParaRPr lang="es-MX" baseline="0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68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</a:t>
            </a:r>
            <a:r>
              <a:rPr lang="es-MX" baseline="0" dirty="0" smtClean="0"/>
              <a:t> es la misma información que en la gráfica anterior, pero en términos de porcentajes:</a:t>
            </a:r>
          </a:p>
          <a:p>
            <a:endParaRPr lang="es-MX" baseline="0" dirty="0" smtClean="0"/>
          </a:p>
          <a:p>
            <a:r>
              <a:rPr lang="es-MX" baseline="0" dirty="0" smtClean="0"/>
              <a:t>Se muestra el porcentaje de estudiantes que acertaron cada uno de los </a:t>
            </a:r>
            <a:r>
              <a:rPr lang="es-MX" baseline="0" dirty="0" err="1" smtClean="0"/>
              <a:t>items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30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Lo</a:t>
            </a:r>
            <a:r>
              <a:rPr lang="es-MX" baseline="0" dirty="0" smtClean="0"/>
              <a:t> que esta gráfica presenta es el número de ítems (en Y) que caen dentro de distintos rangos de “dificultad” (en x). Convendría explicar que la dificultad se está evaluando a partir del porcentaje (o “proporción”, el término que sea más amigable) de estudiantes que acertaron cada ítem.</a:t>
            </a:r>
          </a:p>
          <a:p>
            <a:endParaRPr lang="es-MX" baseline="0" dirty="0" smtClean="0"/>
          </a:p>
          <a:p>
            <a:r>
              <a:rPr lang="es-MX" baseline="0" dirty="0" smtClean="0"/>
              <a:t>De esta gráfica destacaría tres cosas:</a:t>
            </a:r>
          </a:p>
          <a:p>
            <a:r>
              <a:rPr lang="es-MX" baseline="0" dirty="0" smtClean="0"/>
              <a:t>1.- No hay ningún ítem que sea tan difícil como para que menos del </a:t>
            </a:r>
            <a:r>
              <a:rPr lang="es-MX" baseline="0" dirty="0" smtClean="0"/>
              <a:t>10% </a:t>
            </a:r>
            <a:r>
              <a:rPr lang="es-MX" baseline="0" dirty="0" smtClean="0"/>
              <a:t>de los estudiantes lo acertara (como se puede apreciar en el huequito </a:t>
            </a:r>
            <a:r>
              <a:rPr lang="es-MX" baseline="0" dirty="0" smtClean="0"/>
              <a:t>de los primeros rangos)</a:t>
            </a:r>
            <a:endParaRPr lang="es-MX" baseline="0" dirty="0" smtClean="0"/>
          </a:p>
          <a:p>
            <a:r>
              <a:rPr lang="es-MX" baseline="0" dirty="0" smtClean="0"/>
              <a:t>2.- No hay ningún ítem tan fácil como para que más del 90% de los estudiantes lo acierten.</a:t>
            </a:r>
          </a:p>
          <a:p>
            <a:endParaRPr lang="es-MX" baseline="0" dirty="0" smtClean="0"/>
          </a:p>
          <a:p>
            <a:r>
              <a:rPr lang="es-MX" baseline="0" dirty="0" smtClean="0"/>
              <a:t>Más adelante, se identifican los ítems que cayeron debajo del 30% global, con la relación del índice de dificultad estimado por cada categoría posible.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</a:t>
            </a:r>
            <a:r>
              <a:rPr lang="es-MX" baseline="0" dirty="0" smtClean="0"/>
              <a:t> presentan los ítems que fueron respondidos por menos del 40% de todos los estudiantes y se presentan cada uno con una tabla que presenta el porcentaje de aciertos observados en cada categoría (Quinto, Sexto, 5ª, 5b, 6ª y 6b)</a:t>
            </a:r>
          </a:p>
          <a:p>
            <a:endParaRPr lang="es-MX" baseline="0" dirty="0" smtClean="0"/>
          </a:p>
          <a:p>
            <a:r>
              <a:rPr lang="es-MX" baseline="0" dirty="0" smtClean="0"/>
              <a:t>Como una observación general, se destaca que se trata de ítems que tienen que ver con la resolución de problemas que implican el trabajo con figuras geométricas, e ítems que implican operaciones con fracciones.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CCCA4-CB64-4D81-9236-5B351037F182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15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2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84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57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02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69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57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6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67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60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158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39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9D1D-F13F-4501-8C96-1FD4CD407F33}" type="datetimeFigureOut">
              <a:rPr lang="es-MX" smtClean="0"/>
              <a:t>05/06/2019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9D42-D2C3-44CD-9070-AADB2CA180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7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5410" y="36020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Análisis descriptivo de los resultados obtenidos por los estudiantes de sexto año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Escuela: </a:t>
            </a:r>
            <a:r>
              <a:rPr lang="es-MX" dirty="0" err="1" smtClean="0"/>
              <a:t>Celsa</a:t>
            </a:r>
            <a:r>
              <a:rPr lang="es-MX" dirty="0" smtClean="0"/>
              <a:t> Virgen</a:t>
            </a:r>
            <a:br>
              <a:rPr lang="es-MX" dirty="0" smtClean="0"/>
            </a:br>
            <a:r>
              <a:rPr lang="es-MX" dirty="0" smtClean="0"/>
              <a:t>Profesora: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62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943725"/>
              </p:ext>
            </p:extLst>
          </p:nvPr>
        </p:nvGraphicFramePr>
        <p:xfrm>
          <a:off x="7604703" y="1063095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20%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19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D</a:t>
            </a:r>
            <a:endParaRPr lang="es-MX" sz="2200" b="1" dirty="0"/>
          </a:p>
        </p:txBody>
      </p:sp>
      <p:grpSp>
        <p:nvGrpSpPr>
          <p:cNvPr id="13" name="Grupo 12"/>
          <p:cNvGrpSpPr/>
          <p:nvPr/>
        </p:nvGrpSpPr>
        <p:grpSpPr>
          <a:xfrm>
            <a:off x="457200" y="1984439"/>
            <a:ext cx="4874734" cy="3312274"/>
            <a:chOff x="958468" y="3327094"/>
            <a:chExt cx="3393194" cy="1973630"/>
          </a:xfrm>
        </p:grpSpPr>
        <p:sp>
          <p:nvSpPr>
            <p:cNvPr id="14" name="CuadroTexto 13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1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23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A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922095"/>
              </p:ext>
            </p:extLst>
          </p:nvPr>
        </p:nvGraphicFramePr>
        <p:xfrm>
          <a:off x="7604703" y="1063095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28%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pSp>
        <p:nvGrpSpPr>
          <p:cNvPr id="18" name="Grupo 17"/>
          <p:cNvGrpSpPr/>
          <p:nvPr/>
        </p:nvGrpSpPr>
        <p:grpSpPr>
          <a:xfrm>
            <a:off x="448263" y="2160370"/>
            <a:ext cx="6774274" cy="2720075"/>
            <a:chOff x="815249" y="7285284"/>
            <a:chExt cx="5728771" cy="1660412"/>
          </a:xfrm>
        </p:grpSpPr>
        <p:sp>
          <p:nvSpPr>
            <p:cNvPr id="19" name="CuadroTexto 18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0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25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594911" y="1948392"/>
            <a:ext cx="6754156" cy="3220264"/>
            <a:chOff x="694064" y="3712684"/>
            <a:chExt cx="5541483" cy="2181341"/>
          </a:xfrm>
        </p:grpSpPr>
        <p:sp>
          <p:nvSpPr>
            <p:cNvPr id="14" name="CuadroTexto 13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B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138813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16%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36</a:t>
            </a:r>
            <a:endParaRPr lang="es-MX" sz="3000" b="1" dirty="0">
              <a:solidFill>
                <a:schemeClr val="bg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536535" y="2627026"/>
            <a:ext cx="2248200" cy="166441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1109235" y="1937279"/>
            <a:ext cx="5856601" cy="494327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51125" y="19372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785458" y="4250341"/>
            <a:ext cx="5992428" cy="1345916"/>
          </a:xfrm>
          <a:prstGeom prst="rect">
            <a:avLst/>
          </a:prstGeom>
        </p:spPr>
      </p:pic>
      <p:sp>
        <p:nvSpPr>
          <p:cNvPr id="21" name="Rectángulo redondeado 20"/>
          <p:cNvSpPr/>
          <p:nvPr/>
        </p:nvSpPr>
        <p:spPr>
          <a:xfrm>
            <a:off x="1007533" y="5666601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B</a:t>
            </a:r>
          </a:p>
        </p:txBody>
      </p:sp>
      <p:graphicFrame>
        <p:nvGraphicFramePr>
          <p:cNvPr id="14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135554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16%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0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37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838200" y="1781703"/>
            <a:ext cx="4119442" cy="4203121"/>
            <a:chOff x="616945" y="4252510"/>
            <a:chExt cx="3602514" cy="3750283"/>
          </a:xfrm>
        </p:grpSpPr>
        <p:sp>
          <p:nvSpPr>
            <p:cNvPr id="14" name="CuadroTexto 13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3835400" y="5262563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B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030032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20%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39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40523" y="1773453"/>
            <a:ext cx="6600544" cy="3442014"/>
            <a:chOff x="716096" y="5530467"/>
            <a:chExt cx="5935299" cy="2787268"/>
          </a:xfrm>
        </p:grpSpPr>
        <p:sp>
          <p:nvSpPr>
            <p:cNvPr id="14" name="CuadroTexto 13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1752599" y="5464920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C</a:t>
            </a:r>
            <a:endParaRPr lang="es-MX" sz="2200" b="1" dirty="0"/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545104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12%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1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41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624248" y="1869546"/>
            <a:ext cx="5302419" cy="3781241"/>
            <a:chOff x="572877" y="2930487"/>
            <a:chExt cx="3910988" cy="2885085"/>
          </a:xfrm>
        </p:grpSpPr>
        <p:sp>
          <p:nvSpPr>
            <p:cNvPr id="14" name="CuadroTexto 13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B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247243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28%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42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57200" y="1718772"/>
            <a:ext cx="5113867" cy="3479761"/>
            <a:chOff x="594911" y="683046"/>
            <a:chExt cx="3667071" cy="2137272"/>
          </a:xfrm>
        </p:grpSpPr>
        <p:sp>
          <p:nvSpPr>
            <p:cNvPr id="14" name="CuadroTexto 13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D</a:t>
            </a:r>
            <a:endParaRPr lang="es-MX" sz="2200" b="1" dirty="0"/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464211"/>
              </p:ext>
            </p:extLst>
          </p:nvPr>
        </p:nvGraphicFramePr>
        <p:xfrm>
          <a:off x="8892729" y="2494839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25%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3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43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/>
              <a:t>A</a:t>
            </a:r>
          </a:p>
        </p:txBody>
      </p:sp>
      <p:graphicFrame>
        <p:nvGraphicFramePr>
          <p:cNvPr id="17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930194"/>
              </p:ext>
            </p:extLst>
          </p:nvPr>
        </p:nvGraphicFramePr>
        <p:xfrm>
          <a:off x="1725832" y="2779974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28%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upo 17"/>
          <p:cNvGrpSpPr/>
          <p:nvPr/>
        </p:nvGrpSpPr>
        <p:grpSpPr>
          <a:xfrm>
            <a:off x="5925029" y="365125"/>
            <a:ext cx="5293578" cy="5076296"/>
            <a:chOff x="683046" y="3723701"/>
            <a:chExt cx="3578936" cy="3863058"/>
          </a:xfrm>
        </p:grpSpPr>
        <p:sp>
          <p:nvSpPr>
            <p:cNvPr id="19" name="CuadroTexto 18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0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45</a:t>
            </a:r>
            <a:endParaRPr lang="es-MX" sz="3000" b="1" dirty="0">
              <a:solidFill>
                <a:schemeClr val="bg1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696990" y="1825625"/>
            <a:ext cx="4772477" cy="3745442"/>
            <a:chOff x="649995" y="4153359"/>
            <a:chExt cx="3470313" cy="2754982"/>
          </a:xfrm>
        </p:grpSpPr>
        <p:sp>
          <p:nvSpPr>
            <p:cNvPr id="15" name="CuadroTexto 1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17" name="Rectángulo redondeado 16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A</a:t>
            </a:r>
            <a:endParaRPr lang="es-MX" sz="2200" b="1" dirty="0"/>
          </a:p>
        </p:txBody>
      </p:sp>
      <p:graphicFrame>
        <p:nvGraphicFramePr>
          <p:cNvPr id="1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223944"/>
              </p:ext>
            </p:extLst>
          </p:nvPr>
        </p:nvGraphicFramePr>
        <p:xfrm>
          <a:off x="7684181" y="2691484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20%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02" y="0"/>
            <a:ext cx="8297227" cy="681529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7657616" y="4309110"/>
            <a:ext cx="1806423" cy="239649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0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87867" y="186267"/>
            <a:ext cx="4064000" cy="1337733"/>
          </a:xfrm>
          <a:prstGeom prst="round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57200" y="365125"/>
            <a:ext cx="2861733" cy="955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Porcentaje de estudiantes que acertaron el </a:t>
            </a:r>
            <a:r>
              <a:rPr lang="es-MX" dirty="0" err="1" smtClean="0">
                <a:solidFill>
                  <a:schemeClr val="tx1"/>
                </a:solidFill>
              </a:rPr>
              <a:t>item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3530600" y="622828"/>
            <a:ext cx="609600" cy="44026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9719733" y="6304002"/>
            <a:ext cx="2472267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 err="1" smtClean="0">
                <a:solidFill>
                  <a:schemeClr val="bg1"/>
                </a:solidFill>
              </a:rPr>
              <a:t>Item</a:t>
            </a:r>
            <a:r>
              <a:rPr lang="es-MX" sz="3000" b="1" dirty="0" smtClean="0">
                <a:solidFill>
                  <a:schemeClr val="bg1"/>
                </a:solidFill>
              </a:rPr>
              <a:t> 50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2446866" y="5650787"/>
            <a:ext cx="3132667" cy="9144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/>
              <a:t>Respuesta Correcta:</a:t>
            </a:r>
          </a:p>
          <a:p>
            <a:pPr algn="ctr"/>
            <a:r>
              <a:rPr lang="es-MX" sz="2200" b="1" dirty="0" smtClean="0"/>
              <a:t>A</a:t>
            </a:r>
            <a:endParaRPr lang="es-MX" sz="2200" b="1" dirty="0"/>
          </a:p>
        </p:txBody>
      </p:sp>
      <p:graphicFrame>
        <p:nvGraphicFramePr>
          <p:cNvPr id="18" name="Marcador de conteni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011712"/>
              </p:ext>
            </p:extLst>
          </p:nvPr>
        </p:nvGraphicFramePr>
        <p:xfrm>
          <a:off x="7684181" y="2691484"/>
          <a:ext cx="1804768" cy="118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768"/>
              </a:tblGrid>
              <a:tr h="5904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GLOBAL</a:t>
                      </a:r>
                      <a:endParaRPr lang="es-MX" sz="3000" dirty="0"/>
                    </a:p>
                  </a:txBody>
                  <a:tcPr/>
                </a:tc>
              </a:tr>
              <a:tr h="598602">
                <a:tc>
                  <a:txBody>
                    <a:bodyPr/>
                    <a:lstStyle/>
                    <a:p>
                      <a:pPr algn="ctr"/>
                      <a:r>
                        <a:rPr lang="es-MX" sz="3000" dirty="0" smtClean="0"/>
                        <a:t>12%</a:t>
                      </a:r>
                      <a:endParaRPr lang="es-MX" sz="3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316649" y="1641066"/>
            <a:ext cx="5002603" cy="3708096"/>
            <a:chOff x="506777" y="6312665"/>
            <a:chExt cx="3855905" cy="2574704"/>
          </a:xfrm>
        </p:grpSpPr>
        <p:sp>
          <p:nvSpPr>
            <p:cNvPr id="20" name="CuadroTexto 19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4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17" y="1"/>
            <a:ext cx="869995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7467963" y="5086350"/>
            <a:ext cx="2167527" cy="122555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2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43" y="171376"/>
            <a:ext cx="8392478" cy="66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6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49" y="0"/>
            <a:ext cx="8003461" cy="68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10270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832"/>
            <a:ext cx="10409903" cy="68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31" y="0"/>
            <a:ext cx="10235382" cy="68677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redondeado 4"/>
          <p:cNvSpPr/>
          <p:nvPr/>
        </p:nvSpPr>
        <p:spPr>
          <a:xfrm>
            <a:off x="4444181" y="796412"/>
            <a:ext cx="3834580" cy="5299587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2038009" y="3446205"/>
            <a:ext cx="16934" cy="15748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10684933" y="3751101"/>
            <a:ext cx="16934" cy="15748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270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Los ítems más difíciles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235200"/>
            <a:ext cx="9144000" cy="4165600"/>
          </a:xfrm>
        </p:spPr>
        <p:txBody>
          <a:bodyPr>
            <a:normAutofit/>
          </a:bodyPr>
          <a:lstStyle/>
          <a:p>
            <a:r>
              <a:rPr lang="es-MX" b="1" dirty="0" smtClean="0"/>
              <a:t>Se presentan los ítems que fueron resueltos por menos del 30% de los estudiantes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45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659</Words>
  <Application>Microsoft Office PowerPoint</Application>
  <PresentationFormat>Panorámica</PresentationFormat>
  <Paragraphs>127</Paragraphs>
  <Slides>20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Análisis descriptivo de los resultados obtenidos por los estudiantes de sexto año  Escuela: Celsa Virgen Profesora: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Los ítems más difíciles</vt:lpstr>
      <vt:lpstr> </vt:lpstr>
      <vt:lpstr> </vt:lpstr>
      <vt:lpstr> </vt:lpstr>
      <vt:lpstr> </vt:lpstr>
      <vt:lpstr> </vt:lpstr>
      <vt:lpstr> </vt:lpstr>
      <vt:lpstr> </vt:lpstr>
      <vt:lpstr>Presentación de PowerPoint</vt:lpstr>
      <vt:lpstr>Presentación de PowerPoint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Repertorio de Gráficas</dc:title>
  <dc:creator>Adriana</dc:creator>
  <cp:lastModifiedBy>Alejandro</cp:lastModifiedBy>
  <cp:revision>133</cp:revision>
  <dcterms:created xsi:type="dcterms:W3CDTF">2018-12-27T05:31:05Z</dcterms:created>
  <dcterms:modified xsi:type="dcterms:W3CDTF">2019-06-05T21:40:56Z</dcterms:modified>
</cp:coreProperties>
</file>