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87" r:id="rId5"/>
    <p:sldId id="265" r:id="rId6"/>
    <p:sldId id="282" r:id="rId7"/>
    <p:sldId id="283" r:id="rId8"/>
    <p:sldId id="299" r:id="rId9"/>
    <p:sldId id="284" r:id="rId10"/>
    <p:sldId id="285" r:id="rId11"/>
    <p:sldId id="281" r:id="rId12"/>
    <p:sldId id="266" r:id="rId13"/>
    <p:sldId id="301" r:id="rId14"/>
    <p:sldId id="300" r:id="rId15"/>
    <p:sldId id="279" r:id="rId16"/>
    <p:sldId id="278" r:id="rId17"/>
    <p:sldId id="280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69" r:id="rId30"/>
    <p:sldId id="272" r:id="rId31"/>
    <p:sldId id="271" r:id="rId32"/>
    <p:sldId id="276" r:id="rId33"/>
    <p:sldId id="261" r:id="rId34"/>
    <p:sldId id="262" r:id="rId35"/>
    <p:sldId id="263" r:id="rId36"/>
    <p:sldId id="259" r:id="rId37"/>
    <p:sldId id="268" r:id="rId3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946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466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09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187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30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000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156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722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35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850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717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7F00-6B34-4A46-BF96-3D5C58327301}" type="datetimeFigureOut">
              <a:rPr lang="es-MX" smtClean="0"/>
              <a:t>24/01/2019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8F49A-93DC-4D78-BF90-5D808AD8A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534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wallpaper figuras geomÃ©tric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0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566057" y="406400"/>
            <a:ext cx="11205029" cy="62121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redondeado 4"/>
          <p:cNvSpPr/>
          <p:nvPr/>
        </p:nvSpPr>
        <p:spPr>
          <a:xfrm rot="332359">
            <a:off x="7765374" y="5017029"/>
            <a:ext cx="3081867" cy="795866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828" y="112485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MX" sz="10000" b="1" dirty="0" smtClean="0">
                <a:latin typeface="AR ESSENCE" panose="02000000000000000000" pitchFamily="2" charset="0"/>
              </a:rPr>
              <a:t>Metodología</a:t>
            </a:r>
            <a:endParaRPr lang="es-MX" sz="10000" b="1" dirty="0">
              <a:latin typeface="AR ESSENCE" panose="020000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426085">
            <a:off x="7806025" y="5230278"/>
            <a:ext cx="2917371" cy="466726"/>
          </a:xfrm>
        </p:spPr>
        <p:txBody>
          <a:bodyPr/>
          <a:lstStyle/>
          <a:p>
            <a:r>
              <a:rPr lang="es-MX" dirty="0" smtClean="0"/>
              <a:t>por Adriana Chávez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40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496437"/>
            <a:ext cx="10515600" cy="841561"/>
          </a:xfrm>
        </p:spPr>
        <p:txBody>
          <a:bodyPr>
            <a:normAutofit fontScale="90000"/>
          </a:bodyPr>
          <a:lstStyle/>
          <a:p>
            <a:r>
              <a:rPr lang="es-MX" sz="6000" b="1" dirty="0" smtClean="0"/>
              <a:t>Ejemplos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685800" y="1329267"/>
            <a:ext cx="3132667" cy="48476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redondeado 4"/>
          <p:cNvSpPr/>
          <p:nvPr/>
        </p:nvSpPr>
        <p:spPr>
          <a:xfrm>
            <a:off x="4529666" y="1405467"/>
            <a:ext cx="3132667" cy="4847696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redondeado 5"/>
          <p:cNvSpPr/>
          <p:nvPr/>
        </p:nvSpPr>
        <p:spPr>
          <a:xfrm>
            <a:off x="8788400" y="1405467"/>
            <a:ext cx="3132667" cy="4847696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991656" y="1606862"/>
            <a:ext cx="247226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Fenómeno:</a:t>
            </a:r>
          </a:p>
          <a:p>
            <a:r>
              <a:rPr lang="es-MX" u="sng" dirty="0" smtClean="0"/>
              <a:t>Cambio climático</a:t>
            </a:r>
            <a:endParaRPr lang="es-MX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4859866" y="1690687"/>
            <a:ext cx="247226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Fenómeno:</a:t>
            </a:r>
          </a:p>
          <a:p>
            <a:r>
              <a:rPr lang="es-MX" u="sng" dirty="0" smtClean="0"/>
              <a:t>Inseguridad en el país</a:t>
            </a:r>
            <a:endParaRPr lang="es-MX" u="sng" dirty="0"/>
          </a:p>
        </p:txBody>
      </p:sp>
      <p:sp>
        <p:nvSpPr>
          <p:cNvPr id="9" name="CuadroTexto 8"/>
          <p:cNvSpPr txBox="1"/>
          <p:nvPr/>
        </p:nvSpPr>
        <p:spPr>
          <a:xfrm>
            <a:off x="9118599" y="1645179"/>
            <a:ext cx="2472267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Fenómeno:</a:t>
            </a:r>
          </a:p>
          <a:p>
            <a:r>
              <a:rPr lang="es-MX" u="sng" dirty="0" smtClean="0"/>
              <a:t>Características de los estudiantes de 5°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99064" y="2530846"/>
            <a:ext cx="2472267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Temperatura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Cantidad de lluvia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Emisiones de carbono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Nivel del 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859866" y="2731030"/>
            <a:ext cx="2472267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Homicidios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Asaltos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Arrestos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Encarcelamientos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9165166" y="2653802"/>
            <a:ext cx="2472267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Calificaciones en la última evaluación de metodología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Banda de música favorita.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.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0" y="-1905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0" y="663575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4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Hipótesis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43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4975"/>
            <a:ext cx="12192000" cy="1343025"/>
          </a:xfrm>
          <a:prstGeom prst="rect">
            <a:avLst/>
          </a:prstGeom>
        </p:spPr>
      </p:pic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91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Hipótesis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Afirmación que representa las ideas </a:t>
            </a:r>
            <a:r>
              <a:rPr lang="es-MX" b="1" u="sng" dirty="0" smtClean="0"/>
              <a:t>iniciales</a:t>
            </a:r>
            <a:r>
              <a:rPr lang="es-MX" dirty="0" smtClean="0"/>
              <a:t> que se tienen acerca de la relación que existe entre dos o más variables.</a:t>
            </a:r>
          </a:p>
          <a:p>
            <a:endParaRPr lang="es-MX" dirty="0" smtClean="0"/>
          </a:p>
          <a:p>
            <a:pPr marL="457200" lvl="1" indent="0">
              <a:buNone/>
            </a:pPr>
            <a:r>
              <a:rPr lang="es-MX" dirty="0" smtClean="0"/>
              <a:t>Ejemplo:</a:t>
            </a:r>
          </a:p>
          <a:p>
            <a:pPr lvl="1"/>
            <a:r>
              <a:rPr lang="es-MX" dirty="0" smtClean="0"/>
              <a:t>“El número de asaltos reportados en Iztapalapa mantiene una relación directamente proporcional con la tasa de desempleo en dicha Delegación”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86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Hipótesis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Puede concebirse como una “respuesta tentativa” a la pregunta de investigación que se busca poner a prueba.</a:t>
            </a:r>
          </a:p>
          <a:p>
            <a:endParaRPr lang="es-MX" dirty="0" smtClean="0"/>
          </a:p>
          <a:p>
            <a:pPr marL="457200" lvl="1" indent="0">
              <a:buNone/>
            </a:pPr>
            <a:r>
              <a:rPr lang="es-MX" dirty="0" smtClean="0"/>
              <a:t>Ejemplo: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dirty="0" smtClean="0"/>
              <a:t>¿Existe alguna relación entre los asaltos reportados en Iztapalapa y la falta de oportunidades para ejercer un empleo honesto?</a:t>
            </a:r>
          </a:p>
          <a:p>
            <a:pPr lvl="1"/>
            <a:r>
              <a:rPr lang="es-MX" dirty="0" smtClean="0"/>
              <a:t>“El número de asaltos reportados en Iztapalapa mantiene una relación directamente proporcional con la tasa de desempleo en dicha Delegación”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137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Hipótesis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Se trata de afirmaciones sujetas a comprobación empírica, es decir, a ser cotejadas contra la evidencia del mundo real recabada.</a:t>
            </a:r>
          </a:p>
          <a:p>
            <a:endParaRPr lang="es-MX" dirty="0"/>
          </a:p>
          <a:p>
            <a:pPr lvl="1"/>
            <a:r>
              <a:rPr lang="es-MX" dirty="0" smtClean="0"/>
              <a:t>Más ejemplos:</a:t>
            </a:r>
          </a:p>
          <a:p>
            <a:pPr lvl="2"/>
            <a:r>
              <a:rPr lang="es-MX" dirty="0" smtClean="0"/>
              <a:t>Hay una mayor incidencia de cáncer de pulmón en personas que tienen historial de consumo de tabaco que en no fumadores.</a:t>
            </a:r>
          </a:p>
          <a:p>
            <a:pPr lvl="2"/>
            <a:r>
              <a:rPr lang="es-MX" dirty="0" smtClean="0"/>
              <a:t>Hay un mayor número de embarazos no planeados en países donde la educación sexual es limitada.</a:t>
            </a:r>
          </a:p>
          <a:p>
            <a:pPr lvl="2"/>
            <a:r>
              <a:rPr lang="es-MX" dirty="0" smtClean="0"/>
              <a:t>Un kilo de hierro se percibe como más pesado que un kilo de plumas de ave.</a:t>
            </a:r>
          </a:p>
          <a:p>
            <a:pPr lvl="2"/>
            <a:endParaRPr lang="es-MX" dirty="0" smtClean="0"/>
          </a:p>
          <a:p>
            <a:pPr lvl="1"/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9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7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¿De dónde surgen las Hipótesis?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De las observaciones e interacciones previas con el mundo real y el fenómeno de interés</a:t>
            </a:r>
          </a:p>
          <a:p>
            <a:endParaRPr lang="es-MX" dirty="0"/>
          </a:p>
          <a:p>
            <a:pPr lvl="1"/>
            <a:r>
              <a:rPr lang="es-MX" dirty="0" smtClean="0"/>
              <a:t>Por ejemplo:</a:t>
            </a:r>
          </a:p>
          <a:p>
            <a:pPr lvl="2"/>
            <a:r>
              <a:rPr lang="es-MX" dirty="0" smtClean="0"/>
              <a:t>“Cuando mi mamá me llama utilizando mi nombre completo, está enojada conmigo”</a:t>
            </a:r>
          </a:p>
          <a:p>
            <a:pPr lvl="2"/>
            <a:endParaRPr lang="es-MX" dirty="0" smtClean="0"/>
          </a:p>
          <a:p>
            <a:pPr lvl="2"/>
            <a:r>
              <a:rPr lang="es-MX" dirty="0" smtClean="0"/>
              <a:t>“Cada año la temperatura en verano es mayor”</a:t>
            </a:r>
          </a:p>
          <a:p>
            <a:pPr lvl="2"/>
            <a:r>
              <a:rPr lang="es-MX" dirty="0" smtClean="0"/>
              <a:t>“Cada año el número de días que llueve se concentran menos en el verano”</a:t>
            </a:r>
          </a:p>
          <a:p>
            <a:pPr lvl="2"/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009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¿De dónde surgen las Hipótesis?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En el marco de la </a:t>
            </a:r>
            <a:r>
              <a:rPr lang="es-MX" b="1" dirty="0" smtClean="0"/>
              <a:t>investigación científica</a:t>
            </a:r>
            <a:r>
              <a:rPr lang="es-MX" dirty="0" smtClean="0"/>
              <a:t>, las Hipótesis que guían la investigación parten de un sustento sólido: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Del marco teórico y la literatura revisada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Del planteamiento del problema que interesa estudiar</a:t>
            </a:r>
          </a:p>
          <a:p>
            <a:pPr lvl="1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1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¿De dónde surgen las Hipótesis?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En el marco de la </a:t>
            </a:r>
            <a:r>
              <a:rPr lang="es-MX" b="1" dirty="0"/>
              <a:t>investigación científica</a:t>
            </a:r>
            <a:r>
              <a:rPr lang="es-MX" dirty="0"/>
              <a:t>, las Hipótesis que guían la investigación parten de un sustento sólido: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Analogías entre fenómenos contenidos en contextos distintos</a:t>
            </a:r>
          </a:p>
          <a:p>
            <a:pPr lvl="1"/>
            <a:endParaRPr lang="es-MX" dirty="0"/>
          </a:p>
          <a:p>
            <a:pPr lvl="2"/>
            <a:r>
              <a:rPr lang="es-MX" dirty="0" smtClean="0"/>
              <a:t>Estructura del átomo y el modelo heliocéntrico del sistema planetario</a:t>
            </a:r>
          </a:p>
          <a:p>
            <a:pPr lvl="2"/>
            <a:r>
              <a:rPr lang="es-MX" dirty="0" smtClean="0"/>
              <a:t>Similitudes en el funcionamiento de circuitos mecánicos, eléctricos e hidráulicos.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69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1) Deben estar acotadas a un contexto claramente definido (situaciones reales).</a:t>
            </a:r>
          </a:p>
          <a:p>
            <a:endParaRPr lang="es-MX" dirty="0"/>
          </a:p>
          <a:p>
            <a:pPr lvl="1"/>
            <a:r>
              <a:rPr lang="es-MX" dirty="0" smtClean="0"/>
              <a:t>“A mayor satisfacción con el entorno laboral, mayor rendimiento”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“A mayor afinidad con el profesor, mejor será rendimiento de los estudiantes  </a:t>
            </a:r>
            <a:r>
              <a:rPr lang="es-MX" b="1" u="sng" dirty="0" smtClean="0">
                <a:solidFill>
                  <a:schemeClr val="accent6">
                    <a:lumMod val="75000"/>
                  </a:schemeClr>
                </a:solidFill>
              </a:rPr>
              <a:t>de preparatoria</a:t>
            </a:r>
            <a:r>
              <a:rPr lang="es-MX" dirty="0" smtClean="0"/>
              <a:t>”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“A mayor conocimiento sobre farmacología, menor probabilidad formar parte del movimiento anti-vacunas </a:t>
            </a:r>
            <a:r>
              <a:rPr lang="es-MX" b="1" u="sng" dirty="0" smtClean="0">
                <a:solidFill>
                  <a:schemeClr val="accent6">
                    <a:lumMod val="75000"/>
                  </a:schemeClr>
                </a:solidFill>
              </a:rPr>
              <a:t>en personas no religiosas</a:t>
            </a:r>
            <a:r>
              <a:rPr lang="es-MX" dirty="0" smtClean="0"/>
              <a:t>”</a:t>
            </a:r>
          </a:p>
          <a:p>
            <a:pPr lvl="1"/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2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2) Debe contener definiciones </a:t>
            </a:r>
            <a:r>
              <a:rPr lang="es-MX" b="1" dirty="0" smtClean="0"/>
              <a:t>concretas, claras</a:t>
            </a:r>
            <a:r>
              <a:rPr lang="es-MX" dirty="0" smtClean="0"/>
              <a:t> y </a:t>
            </a:r>
            <a:r>
              <a:rPr lang="es-MX" b="1" dirty="0" smtClean="0"/>
              <a:t>precisas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“La gente que vive en países con alto consumo de chocolate son más felices”</a:t>
            </a:r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“Los </a:t>
            </a:r>
            <a:r>
              <a:rPr lang="es-MX" dirty="0" err="1" smtClean="0">
                <a:solidFill>
                  <a:srgbClr val="C00000"/>
                </a:solidFill>
              </a:rPr>
              <a:t>youtubers</a:t>
            </a:r>
            <a:r>
              <a:rPr lang="es-MX" dirty="0" smtClean="0">
                <a:solidFill>
                  <a:srgbClr val="C00000"/>
                </a:solidFill>
              </a:rPr>
              <a:t> que hacen tutoriales de maquillaje son más queridos por su público”</a:t>
            </a:r>
          </a:p>
          <a:p>
            <a:pPr lvl="1"/>
            <a:endParaRPr lang="es-MX" dirty="0"/>
          </a:p>
          <a:p>
            <a:pPr lvl="1"/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“En los países con alto consumo de chocolate se reporta una menor tasa de suicidios”</a:t>
            </a:r>
          </a:p>
          <a:p>
            <a:pPr lvl="1"/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“Los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youtubers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que hacen tutoriales de maquillaje tienen una mayor cantidad de “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likes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” acumulados que cualquier otro tipo de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youtuber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02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04988"/>
            <a:ext cx="9144000" cy="2387600"/>
          </a:xfrm>
        </p:spPr>
        <p:txBody>
          <a:bodyPr/>
          <a:lstStyle/>
          <a:p>
            <a:r>
              <a:rPr lang="es-MX" dirty="0" smtClean="0"/>
              <a:t>Introducción a </a:t>
            </a:r>
            <a:r>
              <a:rPr lang="es-MX" b="1" dirty="0" smtClean="0">
                <a:solidFill>
                  <a:schemeClr val="accent4">
                    <a:lumMod val="75000"/>
                  </a:schemeClr>
                </a:solidFill>
              </a:rPr>
              <a:t>variables </a:t>
            </a:r>
            <a:r>
              <a:rPr lang="es-MX" b="1" dirty="0" smtClean="0"/>
              <a:t>e</a:t>
            </a:r>
            <a:r>
              <a:rPr lang="es-MX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MX" b="1" dirty="0" smtClean="0">
                <a:solidFill>
                  <a:srgbClr val="C00000"/>
                </a:solidFill>
              </a:rPr>
              <a:t>hipótesis</a:t>
            </a:r>
            <a:endParaRPr lang="es-MX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43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4975"/>
            <a:ext cx="12192000" cy="1343025"/>
          </a:xfrm>
          <a:prstGeom prst="rect">
            <a:avLst/>
          </a:prstGeom>
        </p:spPr>
      </p:pic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80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3) Debe ser </a:t>
            </a:r>
            <a:r>
              <a:rPr lang="es-MX" b="1" dirty="0" smtClean="0"/>
              <a:t>verosímil </a:t>
            </a:r>
          </a:p>
          <a:p>
            <a:pPr marL="457200" lvl="1" indent="0">
              <a:buNone/>
            </a:pPr>
            <a:endParaRPr lang="es-MX" b="1" dirty="0" smtClean="0"/>
          </a:p>
          <a:p>
            <a:pPr lvl="1"/>
            <a:r>
              <a:rPr lang="es-MX" dirty="0" smtClean="0"/>
              <a:t>“Las multas de tránsito varían de forma directamente proporcional al número de pingüinos en el Polo Sur”</a:t>
            </a:r>
          </a:p>
          <a:p>
            <a:pPr lvl="1"/>
            <a:r>
              <a:rPr lang="es-MX" dirty="0" smtClean="0"/>
              <a:t>“Las multas de tránsito varían de forma directamente proporcional al salario mínimo en México”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“Existe una relación positiva entre el consumo de chocolates y el desarrollo de las habilidades cognitivas”</a:t>
            </a:r>
          </a:p>
          <a:p>
            <a:pPr marL="457200" lvl="1" indent="0">
              <a:buNone/>
            </a:pPr>
            <a:endParaRPr lang="es-MX" dirty="0" smtClean="0"/>
          </a:p>
          <a:p>
            <a:endParaRPr lang="es-MX" b="1" dirty="0"/>
          </a:p>
          <a:p>
            <a:pPr lvl="1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43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4) Deben ser </a:t>
            </a:r>
            <a:r>
              <a:rPr lang="es-MX" b="1" dirty="0" err="1" smtClean="0"/>
              <a:t>falseables</a:t>
            </a:r>
            <a:r>
              <a:rPr lang="es-MX" b="1" dirty="0" smtClean="0"/>
              <a:t> </a:t>
            </a:r>
            <a:r>
              <a:rPr lang="es-MX" dirty="0" smtClean="0"/>
              <a:t>y estar planteadas en términos de variables que puedan ser observadas y medidas.</a:t>
            </a:r>
          </a:p>
          <a:p>
            <a:endParaRPr lang="es-MX" dirty="0"/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“A la gente buena le va mejor en la vida”</a:t>
            </a:r>
          </a:p>
          <a:p>
            <a:pPr lvl="1"/>
            <a:r>
              <a:rPr lang="es-MX" dirty="0" smtClean="0"/>
              <a:t>“Las personas que realizan al menos una actividad altruista al mes reporta niveles más altos de satisfacción personal”</a:t>
            </a:r>
            <a:endParaRPr lang="es-MX" dirty="0"/>
          </a:p>
          <a:p>
            <a:pPr lvl="1"/>
            <a:endParaRPr lang="es-MX" dirty="0" smtClean="0"/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“Las parejas que comparten sus miedos e inseguridades se aman más”</a:t>
            </a:r>
          </a:p>
          <a:p>
            <a:pPr lvl="1"/>
            <a:r>
              <a:rPr lang="es-MX" dirty="0" smtClean="0"/>
              <a:t>“Las parejas conformadas por personas que comparten la misma carrera reportan sentirse más satisfechas con su relación”</a:t>
            </a:r>
          </a:p>
          <a:p>
            <a:pPr marL="457200" lvl="1" indent="0">
              <a:buNone/>
            </a:pP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99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5) Deben ser consistentes con las </a:t>
            </a:r>
            <a:r>
              <a:rPr lang="es-MX" b="1" dirty="0" smtClean="0"/>
              <a:t>técnicas </a:t>
            </a:r>
            <a:r>
              <a:rPr lang="es-MX" dirty="0" smtClean="0"/>
              <a:t>e </a:t>
            </a:r>
            <a:r>
              <a:rPr lang="es-MX" b="1" dirty="0" smtClean="0"/>
              <a:t>instrumentos </a:t>
            </a:r>
            <a:r>
              <a:rPr lang="es-MX" dirty="0" smtClean="0"/>
              <a:t>con que se cuenta para probarlas.</a:t>
            </a:r>
          </a:p>
          <a:p>
            <a:endParaRPr lang="es-MX" dirty="0"/>
          </a:p>
          <a:p>
            <a:pPr lvl="1"/>
            <a:r>
              <a:rPr lang="es-MX" dirty="0" smtClean="0"/>
              <a:t>“Los adultos que no “meten las manos” cuando se caen, son aquellas que de niño no aprendieron a gatear”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“El contenido de los sueños está relacionado con el contenido de su inconsciente”</a:t>
            </a:r>
          </a:p>
          <a:p>
            <a:endParaRPr lang="es-MX" dirty="0"/>
          </a:p>
          <a:p>
            <a:pPr lvl="1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93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Hipótesis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43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4975"/>
            <a:ext cx="12192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1) Hipótesis de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A) Descriptivas de un valor o </a:t>
            </a:r>
            <a:r>
              <a:rPr lang="es-MX" smtClean="0"/>
              <a:t>dato pronosticado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B)</a:t>
            </a:r>
          </a:p>
          <a:p>
            <a:endParaRPr lang="es-MX" dirty="0" smtClean="0"/>
          </a:p>
          <a:p>
            <a:r>
              <a:rPr lang="es-MX" dirty="0" smtClean="0"/>
              <a:t>C)</a:t>
            </a:r>
          </a:p>
          <a:p>
            <a:endParaRPr lang="es-MX" dirty="0" smtClean="0"/>
          </a:p>
          <a:p>
            <a:r>
              <a:rPr lang="es-MX" dirty="0" smtClean="0"/>
              <a:t>D)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2) Hipótesis Nula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934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3) Hipótesis Alternativa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2387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4) Hipótesis estadística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175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3009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¿Para qué sirve la Hipótesis?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Permite mantener la atención en las variables de </a:t>
            </a:r>
            <a:r>
              <a:rPr lang="es-MX" dirty="0" err="1" smtClean="0"/>
              <a:t>inteés</a:t>
            </a:r>
            <a:endParaRPr lang="es-MX" dirty="0" smtClean="0"/>
          </a:p>
          <a:p>
            <a:r>
              <a:rPr lang="es-MX" dirty="0" smtClean="0"/>
              <a:t>Facilita la elaboración de conclusiones</a:t>
            </a:r>
          </a:p>
          <a:p>
            <a:r>
              <a:rPr lang="es-MX" dirty="0" smtClean="0"/>
              <a:t>Cuando las Hipótesis vienen de conocimiento teórico, fortalecen a la teoría.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189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086" y="437696"/>
            <a:ext cx="10515600" cy="737961"/>
          </a:xfrm>
        </p:spPr>
        <p:txBody>
          <a:bodyPr/>
          <a:lstStyle/>
          <a:p>
            <a:r>
              <a:rPr lang="es-MX" b="1" dirty="0" smtClean="0"/>
              <a:t>Adelanto de la clase: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457" y="1175657"/>
            <a:ext cx="10889343" cy="5001306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Definición de Variable: Qué es una variable y qué tipos de variables hay</a:t>
            </a:r>
          </a:p>
          <a:p>
            <a:endParaRPr lang="es-MX" dirty="0" smtClean="0"/>
          </a:p>
          <a:p>
            <a:r>
              <a:rPr lang="es-MX" dirty="0" smtClean="0"/>
              <a:t>Definición de hipótesis: Qué es, qué características debe tener y qué papel juega en el desarrollo de un proyecto de investigación.</a:t>
            </a:r>
          </a:p>
          <a:p>
            <a:endParaRPr lang="es-MX" dirty="0"/>
          </a:p>
          <a:p>
            <a:r>
              <a:rPr lang="es-MX" dirty="0" smtClean="0"/>
              <a:t>Reflexión crítica: </a:t>
            </a:r>
            <a:r>
              <a:rPr lang="es-MX" dirty="0"/>
              <a:t>la conveniencia de formular o no </a:t>
            </a:r>
            <a:r>
              <a:rPr lang="es-MX" dirty="0" smtClean="0"/>
              <a:t>una hipótesis de investigación.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smtClean="0"/>
              <a:t>Elaboración de una hipótesis: Especificación de variables</a:t>
            </a:r>
          </a:p>
          <a:p>
            <a:pPr lvl="1"/>
            <a:r>
              <a:rPr lang="es-MX" dirty="0" smtClean="0"/>
              <a:t>¿Cómo definir </a:t>
            </a:r>
            <a:r>
              <a:rPr lang="es-MX" u="sng" dirty="0"/>
              <a:t>conceptualmente</a:t>
            </a:r>
            <a:r>
              <a:rPr lang="es-MX" dirty="0"/>
              <a:t> las </a:t>
            </a:r>
            <a:r>
              <a:rPr lang="es-MX" dirty="0" smtClean="0"/>
              <a:t>variable inmersas en mi hipótesis?</a:t>
            </a:r>
            <a:endParaRPr lang="es-MX" dirty="0"/>
          </a:p>
          <a:p>
            <a:pPr lvl="1"/>
            <a:r>
              <a:rPr lang="es-MX" dirty="0" smtClean="0"/>
              <a:t>¿Cómo definir </a:t>
            </a:r>
            <a:r>
              <a:rPr lang="es-MX" u="sng" dirty="0"/>
              <a:t>operacionalmente</a:t>
            </a:r>
            <a:r>
              <a:rPr lang="es-MX" dirty="0"/>
              <a:t> </a:t>
            </a:r>
            <a:r>
              <a:rPr lang="es-MX" dirty="0" smtClean="0"/>
              <a:t>dichas variables?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93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¿Para qué sirve la Hipótesis?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Permite mantener la atención en las variables de </a:t>
            </a:r>
            <a:r>
              <a:rPr lang="es-MX" dirty="0" err="1" smtClean="0"/>
              <a:t>inteés</a:t>
            </a:r>
            <a:endParaRPr lang="es-MX" dirty="0" smtClean="0"/>
          </a:p>
          <a:p>
            <a:r>
              <a:rPr lang="es-MX" u="sng" dirty="0" smtClean="0"/>
              <a:t>Facilita la elaboración de conclusiones</a:t>
            </a:r>
          </a:p>
          <a:p>
            <a:r>
              <a:rPr lang="es-MX" dirty="0" smtClean="0"/>
              <a:t>Cuando las Hipótesis vienen de conocimiento teórico, fortalecen a la teoría.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132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¿Siempre debo partir de una Hipótesis?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No.</a:t>
            </a: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366963"/>
            <a:ext cx="10896600" cy="3810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749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1600"/>
            <a:ext cx="3970867" cy="1325563"/>
          </a:xfr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s-MX" b="1" dirty="0" smtClean="0"/>
              <a:t>¡Cuidado!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el 2012 la revista </a:t>
            </a:r>
            <a:r>
              <a:rPr lang="es-MX" dirty="0" err="1" smtClean="0"/>
              <a:t>ScienceNews</a:t>
            </a:r>
            <a:r>
              <a:rPr lang="es-MX" dirty="0" smtClean="0"/>
              <a:t> publicó un artículo que decía tener evidencia de que consumir café alarga la esperanza de vida (</a:t>
            </a:r>
            <a:r>
              <a:rPr lang="es-MX" i="1" dirty="0" smtClean="0"/>
              <a:t>“</a:t>
            </a:r>
            <a:r>
              <a:rPr lang="es-MX" i="1" dirty="0" err="1" smtClean="0"/>
              <a:t>Coffee</a:t>
            </a:r>
            <a:r>
              <a:rPr lang="es-MX" i="1" dirty="0" smtClean="0"/>
              <a:t> </a:t>
            </a:r>
            <a:r>
              <a:rPr lang="es-MX" i="1" dirty="0" err="1" smtClean="0"/>
              <a:t>gives</a:t>
            </a:r>
            <a:r>
              <a:rPr lang="es-MX" i="1" dirty="0" smtClean="0"/>
              <a:t> </a:t>
            </a:r>
            <a:r>
              <a:rPr lang="es-MX" i="1" dirty="0" err="1" smtClean="0"/>
              <a:t>jolt</a:t>
            </a:r>
            <a:r>
              <a:rPr lang="es-MX" i="1" dirty="0" smtClean="0"/>
              <a:t> </a:t>
            </a:r>
            <a:r>
              <a:rPr lang="es-MX" i="1" dirty="0" err="1" smtClean="0"/>
              <a:t>to</a:t>
            </a:r>
            <a:r>
              <a:rPr lang="es-MX" i="1" dirty="0" smtClean="0"/>
              <a:t> </a:t>
            </a:r>
            <a:r>
              <a:rPr lang="es-MX" i="1" dirty="0" err="1" smtClean="0"/>
              <a:t>life</a:t>
            </a:r>
            <a:r>
              <a:rPr lang="es-MX" i="1" dirty="0" smtClean="0"/>
              <a:t> </a:t>
            </a:r>
            <a:r>
              <a:rPr lang="es-MX" i="1" dirty="0" err="1" smtClean="0"/>
              <a:t>span</a:t>
            </a:r>
            <a:r>
              <a:rPr lang="es-MX" i="1" dirty="0" smtClean="0"/>
              <a:t>”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En 1994, se realizó una encuesta a 402,260.</a:t>
            </a:r>
          </a:p>
          <a:p>
            <a:pPr lvl="2"/>
            <a:r>
              <a:rPr lang="es-MX" dirty="0" smtClean="0"/>
              <a:t>“¿Cuánto café consumes cada día?”</a:t>
            </a:r>
          </a:p>
          <a:p>
            <a:pPr lvl="2"/>
            <a:endParaRPr lang="es-MX" dirty="0" smtClean="0"/>
          </a:p>
          <a:p>
            <a:pPr lvl="1"/>
            <a:r>
              <a:rPr lang="es-MX" dirty="0" smtClean="0"/>
              <a:t>18 años más tarde, se buscó cuántas de las personas encuestadas en el 94 seguían con vida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6985000" y="6422497"/>
            <a:ext cx="5207000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https://www.sciencenews.org/article/coffee-gives-jolt-life-span</a:t>
            </a:r>
            <a:endParaRPr lang="es-MX" sz="1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762067" y="0"/>
            <a:ext cx="2429933" cy="1325563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/>
              <a:t>Ejemplo ilustrativo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8751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Variables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Independiente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/>
              <a:t>D</a:t>
            </a:r>
            <a:r>
              <a:rPr lang="es-MX" dirty="0" smtClean="0"/>
              <a:t>ependiente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410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Variables     (¡!)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Externa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Control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04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Lluvia de ideas</a:t>
            </a:r>
          </a:p>
          <a:p>
            <a:pPr lvl="1"/>
            <a:r>
              <a:rPr lang="es-MX" dirty="0" smtClean="0"/>
              <a:t>En psicología se estudia a los estudiantes de psicología</a:t>
            </a:r>
          </a:p>
          <a:p>
            <a:pPr lvl="1"/>
            <a:r>
              <a:rPr lang="es-MX" dirty="0" smtClean="0"/>
              <a:t>Cuidado con medir variables como “el amor” o “la felicidad”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27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5015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Bases para esta presentación:</a:t>
            </a:r>
          </a:p>
          <a:p>
            <a:pPr lvl="1"/>
            <a:r>
              <a:rPr lang="es-MX" dirty="0"/>
              <a:t>Hernández </a:t>
            </a:r>
            <a:r>
              <a:rPr lang="es-MX" dirty="0" err="1"/>
              <a:t>Sampieri</a:t>
            </a:r>
            <a:r>
              <a:rPr lang="es-MX" dirty="0"/>
              <a:t>, R., Fernández Collado, C., &amp; Baptista Lucio, P. (2006). </a:t>
            </a:r>
            <a:r>
              <a:rPr lang="es-MX" i="1" dirty="0"/>
              <a:t>Metodología de la investigación</a:t>
            </a:r>
            <a:r>
              <a:rPr lang="es-MX" dirty="0"/>
              <a:t> (Vol. 3). México: McGraw-Hill.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Material extra:</a:t>
            </a:r>
          </a:p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36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086" y="437696"/>
            <a:ext cx="10515600" cy="737961"/>
          </a:xfrm>
        </p:spPr>
        <p:txBody>
          <a:bodyPr/>
          <a:lstStyle/>
          <a:p>
            <a:r>
              <a:rPr lang="es-MX" b="1" dirty="0" smtClean="0"/>
              <a:t>Objetivos de aprendizaje: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457" y="1175657"/>
            <a:ext cx="10889343" cy="5001306"/>
          </a:xfrm>
        </p:spPr>
        <p:txBody>
          <a:bodyPr>
            <a:normAutofit/>
          </a:bodyPr>
          <a:lstStyle/>
          <a:p>
            <a:r>
              <a:rPr lang="es-MX" dirty="0" smtClean="0"/>
              <a:t>Conocer y comprender los conceptos de hipótesis, variable, definición conceptual y definición operacional de una variable.</a:t>
            </a:r>
          </a:p>
          <a:p>
            <a:endParaRPr lang="es-MX" dirty="0" smtClean="0"/>
          </a:p>
          <a:p>
            <a:r>
              <a:rPr lang="es-MX" dirty="0" smtClean="0"/>
              <a:t>Conocer y entender los diferentes tipos de hipótesis y variables.</a:t>
            </a:r>
          </a:p>
          <a:p>
            <a:endParaRPr lang="es-MX" dirty="0" smtClean="0"/>
          </a:p>
          <a:p>
            <a:r>
              <a:rPr lang="es-MX" dirty="0" smtClean="0"/>
              <a:t>Aprender a deducir y formular hipótesis, así como a definir de manera conceptual y operacional las variables contenidas en una hipótesis.</a:t>
            </a:r>
          </a:p>
          <a:p>
            <a:endParaRPr lang="es-MX" dirty="0" smtClean="0"/>
          </a:p>
          <a:p>
            <a:r>
              <a:rPr lang="es-MX" dirty="0" smtClean="0"/>
              <a:t>Responder las inquietudes más comunes en torno a las hipótesis.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4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43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4975"/>
            <a:ext cx="12192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Variable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7175" y="1825625"/>
            <a:ext cx="11630025" cy="4351338"/>
          </a:xfrm>
        </p:spPr>
        <p:txBody>
          <a:bodyPr/>
          <a:lstStyle/>
          <a:p>
            <a:r>
              <a:rPr lang="es-MX" dirty="0" smtClean="0"/>
              <a:t>Se entiende por </a:t>
            </a:r>
            <a:r>
              <a:rPr lang="es-MX" b="1" dirty="0"/>
              <a:t>variable </a:t>
            </a:r>
            <a:r>
              <a:rPr lang="es-MX" dirty="0" smtClean="0"/>
              <a:t>a cualquier </a:t>
            </a:r>
            <a:r>
              <a:rPr lang="es-MX" b="1" dirty="0" smtClean="0"/>
              <a:t>propiedad o dimensión </a:t>
            </a:r>
            <a:r>
              <a:rPr lang="es-MX" dirty="0" smtClean="0"/>
              <a:t>en la que nuestro objeto de estudio o interés puede variar</a:t>
            </a: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7155"/>
              </p:ext>
            </p:extLst>
          </p:nvPr>
        </p:nvGraphicFramePr>
        <p:xfrm>
          <a:off x="3214687" y="3901123"/>
          <a:ext cx="5513784" cy="212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62620"/>
                <a:gridCol w="1119908"/>
                <a:gridCol w="1215628"/>
                <a:gridCol w="1215628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Objeto</a:t>
                      </a:r>
                      <a:r>
                        <a:rPr lang="es-MX" baseline="0" dirty="0" smtClean="0"/>
                        <a:t> de estudio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Variables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MX" dirty="0" smtClean="0"/>
                        <a:t>Alumnos del colegio Jean Piaget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Edad</a:t>
                      </a:r>
                      <a:endParaRPr lang="es-MX" sz="18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Peso</a:t>
                      </a:r>
                      <a:endParaRPr lang="es-MX" sz="18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Ingreso mensual</a:t>
                      </a:r>
                      <a:endParaRPr lang="es-MX" sz="18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Persona 1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Persona 2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Persona</a:t>
                      </a:r>
                      <a:r>
                        <a:rPr lang="es-MX" sz="1400" baseline="0" dirty="0" smtClean="0"/>
                        <a:t> 3</a:t>
                      </a:r>
                      <a:endParaRPr lang="es-MX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2552700" y="1163122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 smtClean="0"/>
              <a:t>(</a:t>
            </a:r>
            <a:r>
              <a:rPr lang="es-MX" i="1" dirty="0" err="1" smtClean="0"/>
              <a:t>sust</a:t>
            </a:r>
            <a:r>
              <a:rPr lang="es-MX" i="1" dirty="0" smtClean="0"/>
              <a:t>.)</a:t>
            </a:r>
            <a:endParaRPr lang="es-MX" i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2752725" y="3429000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4">
                    <a:lumMod val="50000"/>
                  </a:schemeClr>
                </a:solidFill>
              </a:rPr>
              <a:t>Por ejemplo: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496437"/>
            <a:ext cx="10515600" cy="841561"/>
          </a:xfrm>
        </p:spPr>
        <p:txBody>
          <a:bodyPr>
            <a:normAutofit fontScale="90000"/>
          </a:bodyPr>
          <a:lstStyle/>
          <a:p>
            <a:r>
              <a:rPr lang="es-MX" sz="6000" b="1" dirty="0" smtClean="0"/>
              <a:t>Ejemplos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685800" y="1329267"/>
            <a:ext cx="3132667" cy="48476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991656" y="1606862"/>
            <a:ext cx="247226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Fenómeno:</a:t>
            </a:r>
          </a:p>
          <a:p>
            <a:r>
              <a:rPr lang="es-MX" u="sng" dirty="0" smtClean="0"/>
              <a:t>Cambio climático</a:t>
            </a:r>
            <a:endParaRPr lang="es-MX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999064" y="2530846"/>
            <a:ext cx="2472267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14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496437"/>
            <a:ext cx="10515600" cy="841561"/>
          </a:xfrm>
        </p:spPr>
        <p:txBody>
          <a:bodyPr>
            <a:normAutofit fontScale="90000"/>
          </a:bodyPr>
          <a:lstStyle/>
          <a:p>
            <a:r>
              <a:rPr lang="es-MX" sz="6000" b="1" dirty="0" smtClean="0"/>
              <a:t>Ejemplos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685800" y="1329267"/>
            <a:ext cx="3132667" cy="48476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991656" y="1606862"/>
            <a:ext cx="247226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Fenómeno:</a:t>
            </a:r>
          </a:p>
          <a:p>
            <a:r>
              <a:rPr lang="es-MX" u="sng" dirty="0" smtClean="0"/>
              <a:t>Cambio climático</a:t>
            </a:r>
            <a:endParaRPr lang="es-MX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999064" y="2530846"/>
            <a:ext cx="2472267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Temperatura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Cantidad de lluvia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Emisiones de carbono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Nivel del 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39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496437"/>
            <a:ext cx="10515600" cy="841561"/>
          </a:xfrm>
        </p:spPr>
        <p:txBody>
          <a:bodyPr>
            <a:normAutofit fontScale="90000"/>
          </a:bodyPr>
          <a:lstStyle/>
          <a:p>
            <a:r>
              <a:rPr lang="es-MX" sz="6000" b="1" dirty="0" smtClean="0"/>
              <a:t>Ejemplos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685800" y="1329267"/>
            <a:ext cx="3132667" cy="48476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redondeado 4"/>
          <p:cNvSpPr/>
          <p:nvPr/>
        </p:nvSpPr>
        <p:spPr>
          <a:xfrm>
            <a:off x="4529666" y="1405467"/>
            <a:ext cx="3132667" cy="4847696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991656" y="1606862"/>
            <a:ext cx="247226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Fenómeno:</a:t>
            </a:r>
          </a:p>
          <a:p>
            <a:r>
              <a:rPr lang="es-MX" u="sng" dirty="0" smtClean="0"/>
              <a:t>Cambio climático</a:t>
            </a:r>
            <a:endParaRPr lang="es-MX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4859866" y="1690687"/>
            <a:ext cx="247226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Fenómeno:</a:t>
            </a:r>
          </a:p>
          <a:p>
            <a:r>
              <a:rPr lang="es-MX" u="sng" dirty="0" smtClean="0"/>
              <a:t>Inseguridad en el país</a:t>
            </a:r>
            <a:endParaRPr lang="es-MX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999064" y="2530846"/>
            <a:ext cx="2472267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Temperatura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Cantidad de lluvia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Emisiones de carbono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Nivel del 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859866" y="2731030"/>
            <a:ext cx="2472267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Homicidios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Asaltos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Arrestos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Encarcelamientos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.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8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1320</Words>
  <Application>Microsoft Office PowerPoint</Application>
  <PresentationFormat>Panorámica</PresentationFormat>
  <Paragraphs>248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3" baseType="lpstr">
      <vt:lpstr>AR ESSENCE</vt:lpstr>
      <vt:lpstr>Arial</vt:lpstr>
      <vt:lpstr>Calibri</vt:lpstr>
      <vt:lpstr>Calibri Light</vt:lpstr>
      <vt:lpstr>Wingdings</vt:lpstr>
      <vt:lpstr>Tema de Office</vt:lpstr>
      <vt:lpstr>Metodología</vt:lpstr>
      <vt:lpstr>Introducción a variables e hipótesis</vt:lpstr>
      <vt:lpstr>Adelanto de la clase:</vt:lpstr>
      <vt:lpstr>Objetivos de aprendizaje:</vt:lpstr>
      <vt:lpstr>Variables</vt:lpstr>
      <vt:lpstr>Variable</vt:lpstr>
      <vt:lpstr>Ejemplos </vt:lpstr>
      <vt:lpstr>Ejemplos </vt:lpstr>
      <vt:lpstr>Ejemplos </vt:lpstr>
      <vt:lpstr>Ejemplos </vt:lpstr>
      <vt:lpstr>Hipótesis</vt:lpstr>
      <vt:lpstr>Hipótesis</vt:lpstr>
      <vt:lpstr>Hipótesis</vt:lpstr>
      <vt:lpstr>Hipótesis</vt:lpstr>
      <vt:lpstr>¿De dónde surgen las Hipótesis?</vt:lpstr>
      <vt:lpstr>¿De dónde surgen las Hipótesis?</vt:lpstr>
      <vt:lpstr>¿De dónde surgen las Hipótesis?</vt:lpstr>
      <vt:lpstr>Características de una Hipótesis</vt:lpstr>
      <vt:lpstr>Características de una Hipótesis</vt:lpstr>
      <vt:lpstr>Características de una Hipótesis</vt:lpstr>
      <vt:lpstr>Características de una Hipótesis</vt:lpstr>
      <vt:lpstr>Características de una Hipótesis</vt:lpstr>
      <vt:lpstr>Tipos de Hipótesis</vt:lpstr>
      <vt:lpstr>1) Hipótesis de Investigación</vt:lpstr>
      <vt:lpstr>2) Hipótesis Nula</vt:lpstr>
      <vt:lpstr>3) Hipótesis Alternativa</vt:lpstr>
      <vt:lpstr>4) Hipótesis estadística</vt:lpstr>
      <vt:lpstr>Presentación de PowerPoint</vt:lpstr>
      <vt:lpstr>¿Para qué sirve la Hipótesis?</vt:lpstr>
      <vt:lpstr>¿Para qué sirve la Hipótesis?</vt:lpstr>
      <vt:lpstr>¿Siempre debo partir de una Hipótesis?</vt:lpstr>
      <vt:lpstr>¡Cuidado!</vt:lpstr>
      <vt:lpstr>Tipos de Variables</vt:lpstr>
      <vt:lpstr>Tipos de Variables     (¡!)</vt:lpstr>
      <vt:lpstr>Presentación de PowerPoint</vt:lpstr>
      <vt:lpstr>Actividad</vt:lpstr>
      <vt:lpstr>Referencias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</dc:title>
  <dc:creator>Alejandro</dc:creator>
  <cp:lastModifiedBy>Adriana</cp:lastModifiedBy>
  <cp:revision>44</cp:revision>
  <dcterms:created xsi:type="dcterms:W3CDTF">2019-01-23T19:41:29Z</dcterms:created>
  <dcterms:modified xsi:type="dcterms:W3CDTF">2019-01-24T07:15:54Z</dcterms:modified>
</cp:coreProperties>
</file>