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3" r:id="rId19"/>
    <p:sldId id="275" r:id="rId20"/>
    <p:sldId id="276" r:id="rId21"/>
    <p:sldId id="274" r:id="rId22"/>
  </p:sldIdLst>
  <p:sldSz cx="9144000" cy="5143500" type="screen16x9"/>
  <p:notesSz cx="6858000" cy="9144000"/>
  <p:embeddedFontLst>
    <p:embeddedFont>
      <p:font typeface="Libre Franklin" panose="00000500000000000000" charset="0"/>
      <p:regular r:id="rId24"/>
      <p:bold r:id="rId25"/>
      <p:italic r:id="rId26"/>
      <p:boldItalic r:id="rId27"/>
    </p:embeddedFont>
    <p:embeddedFont>
      <p:font typeface="Century Schoolbook" panose="02040604050505020304" pitchFamily="18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Lucida Sans" panose="020B0602030504020204" pitchFamily="3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oboto Light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76430A-3F79-4DB4-BC9A-7577279D6494}">
  <a:tblStyle styleId="{8F76430A-3F79-4DB4-BC9A-7577279D649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DC0CE-08F4-4FD6-B5D9-91F54E1D146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DB3B946-5A9E-4DF6-A8AB-F7A8E0FBD907}">
      <dgm:prSet phldrT="[Texto]" custT="1"/>
      <dgm:spPr/>
      <dgm:t>
        <a:bodyPr/>
        <a:lstStyle/>
        <a:p>
          <a:pPr rtl="0"/>
          <a:r>
            <a:rPr lang="es-MX" sz="12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Normatividad para los procesos de </a:t>
          </a:r>
          <a:r>
            <a:rPr lang="es-MX" sz="12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selección. Perfil </a:t>
          </a:r>
          <a:r>
            <a:rPr lang="es-MX" sz="12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referencial</a:t>
          </a:r>
          <a:endParaRPr lang="es-MX" sz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3BCCE1-226B-4F70-86D7-4C4426B51280}" type="parTrans" cxnId="{5249AEFE-FBE3-4C6E-BFFD-D48E02CAEC97}">
      <dgm:prSet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D25A11-FB59-4974-BA0B-4F283B3FC096}" type="sibTrans" cxnId="{5249AEFE-FBE3-4C6E-BFFD-D48E02CAEC97}">
      <dgm:prSet custT="1"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10A4C5-D74C-446B-8179-03F08EF21274}">
      <dgm:prSet phldrT="[Texto]" custT="1"/>
      <dgm:spPr/>
      <dgm:t>
        <a:bodyPr/>
        <a:lstStyle/>
        <a:p>
          <a:pPr rtl="0"/>
          <a:r>
            <a:rPr lang="es-MX" sz="12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Desagregación del perfil: </a:t>
          </a:r>
          <a:r>
            <a:rPr lang="es-MX" sz="12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conocimientos, </a:t>
          </a:r>
          <a:r>
            <a:rPr lang="es-MX" sz="12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aptitudes</a:t>
          </a:r>
          <a:endParaRPr lang="es-MX" sz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B7BDA6-255E-4DA9-AF98-0AED86CD2C6D}" type="parTrans" cxnId="{D86E00D2-E688-4682-8AAB-1D164E13E3D2}">
      <dgm:prSet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73B44-86F7-436B-BF5B-8EFAF04118B4}" type="sibTrans" cxnId="{D86E00D2-E688-4682-8AAB-1D164E13E3D2}">
      <dgm:prSet custT="1"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7D752F-AA0F-4431-9A94-661B12017320}">
      <dgm:prSet phldrT="[Texto]" custT="1"/>
      <dgm:spPr/>
      <dgm:t>
        <a:bodyPr/>
        <a:lstStyle/>
        <a:p>
          <a:pPr rtl="0"/>
          <a:r>
            <a:rPr lang="es-MX" sz="12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Identificación de los ámbitos de desempeño: aula, centro escolar, zona escolar </a:t>
          </a:r>
          <a:endParaRPr lang="es-MX" sz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CEA7B7-5421-4156-A660-7B1A65579478}" type="parTrans" cxnId="{62E65E73-B500-472F-92B7-F925B16695CD}">
      <dgm:prSet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198320-55A0-451A-AE64-28AEF55494B9}" type="sibTrans" cxnId="{62E65E73-B500-472F-92B7-F925B16695CD}">
      <dgm:prSet custT="1"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C1093B-DFFD-432E-A34B-D0B4D4ED4FF8}">
      <dgm:prSet custT="1"/>
      <dgm:spPr/>
      <dgm:t>
        <a:bodyPr/>
        <a:lstStyle/>
        <a:p>
          <a:pPr rtl="0"/>
          <a:r>
            <a:rPr lang="es-MX" sz="12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Planteamiento de los contenidos (aspectos, palabras clave) que atienden los indicadores</a:t>
          </a:r>
          <a:endParaRPr lang="es-MX" sz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EE4459-5B08-491F-9FC1-0E71B7B7EE71}" type="parTrans" cxnId="{6D6ED541-0D42-4276-8E63-F410699F8094}">
      <dgm:prSet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E20CBE9-7806-4C23-89E9-D252D7ACC673}" type="sibTrans" cxnId="{6D6ED541-0D42-4276-8E63-F410699F8094}">
      <dgm:prSet custT="1"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D501B9-303C-4F4F-B7A6-42460F329AC6}">
      <dgm:prSet custT="1"/>
      <dgm:spPr/>
      <dgm:t>
        <a:bodyPr/>
        <a:lstStyle/>
        <a:p>
          <a:pPr rtl="0"/>
          <a:r>
            <a:rPr lang="es-MX" sz="12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Agrupación de indicadores factibles de valorar en cada instrumento</a:t>
          </a:r>
          <a:endParaRPr lang="es-MX" sz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D55CDD-FFE2-40CC-ADAE-47B283A395A0}" type="parTrans" cxnId="{656C0F25-B08B-409B-94F3-A84E4DBA5A1A}">
      <dgm:prSet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FE3D93F-86E7-4C07-A56F-99F8B4CC62AD}" type="sibTrans" cxnId="{656C0F25-B08B-409B-94F3-A84E4DBA5A1A}">
      <dgm:prSet custT="1"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B873E2B-6326-4470-9E50-F48399F6F03B}">
      <dgm:prSet custT="1"/>
      <dgm:spPr/>
      <dgm:t>
        <a:bodyPr/>
        <a:lstStyle/>
        <a:p>
          <a:pPr rtl="0"/>
          <a:r>
            <a:rPr lang="es-MX" sz="1200" b="0" i="0" u="none" strike="noStrike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Selección de indicadores imprescindibles de valorar por  instrumento por su relevancia en la función </a:t>
          </a:r>
          <a:endParaRPr lang="es-MX" sz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A8B187-C3EB-46FF-9305-CC39C7B3A226}" type="parTrans" cxnId="{806C6A47-F536-46F8-A1E3-68E5CD8F169D}">
      <dgm:prSet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635D73-2983-4296-85A3-F652B19FC6EB}" type="sibTrans" cxnId="{806C6A47-F536-46F8-A1E3-68E5CD8F169D}">
      <dgm:prSet/>
      <dgm:spPr/>
      <dgm:t>
        <a:bodyPr/>
        <a:lstStyle/>
        <a:p>
          <a:endParaRPr lang="es-MX" sz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175C0E-1433-4792-8F2D-F7B7CFDD8C10}" type="pres">
      <dgm:prSet presAssocID="{6D3DC0CE-08F4-4FD6-B5D9-91F54E1D146E}" presName="CompostProcess" presStyleCnt="0">
        <dgm:presLayoutVars>
          <dgm:dir/>
          <dgm:resizeHandles val="exact"/>
        </dgm:presLayoutVars>
      </dgm:prSet>
      <dgm:spPr/>
    </dgm:pt>
    <dgm:pt modelId="{96F25544-11B0-49C7-8DE2-C0FB7417D3E6}" type="pres">
      <dgm:prSet presAssocID="{6D3DC0CE-08F4-4FD6-B5D9-91F54E1D146E}" presName="arrow" presStyleLbl="bgShp" presStyleIdx="0" presStyleCnt="1"/>
      <dgm:spPr/>
    </dgm:pt>
    <dgm:pt modelId="{6FD747A7-7653-4999-94B4-8DEA37CD67F2}" type="pres">
      <dgm:prSet presAssocID="{6D3DC0CE-08F4-4FD6-B5D9-91F54E1D146E}" presName="linearProcess" presStyleCnt="0"/>
      <dgm:spPr/>
    </dgm:pt>
    <dgm:pt modelId="{1CA2B2CC-F36D-419C-A2A4-6BDD90507470}" type="pres">
      <dgm:prSet presAssocID="{EDB3B946-5A9E-4DF6-A8AB-F7A8E0FBD907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53C0012-A8E5-43C8-AE5B-F0517D3FFBE6}" type="pres">
      <dgm:prSet presAssocID="{95D25A11-FB59-4974-BA0B-4F283B3FC096}" presName="sibTrans" presStyleCnt="0"/>
      <dgm:spPr/>
    </dgm:pt>
    <dgm:pt modelId="{BDC6A743-C8F7-4F4B-A62B-7326FE111265}" type="pres">
      <dgm:prSet presAssocID="{E010A4C5-D74C-446B-8179-03F08EF21274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5255332-C61B-4CC5-BE1F-26D229C238F1}" type="pres">
      <dgm:prSet presAssocID="{80E73B44-86F7-436B-BF5B-8EFAF04118B4}" presName="sibTrans" presStyleCnt="0"/>
      <dgm:spPr/>
    </dgm:pt>
    <dgm:pt modelId="{108AE09C-671D-4C04-9C9A-7B578993566A}" type="pres">
      <dgm:prSet presAssocID="{577D752F-AA0F-4431-9A94-661B12017320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11489CD-8182-4DD5-A0C5-D915ECB3AF24}" type="pres">
      <dgm:prSet presAssocID="{53198320-55A0-451A-AE64-28AEF55494B9}" presName="sibTrans" presStyleCnt="0"/>
      <dgm:spPr/>
    </dgm:pt>
    <dgm:pt modelId="{F2426D03-30D6-4FC4-91A1-4F3A8AB1D7D8}" type="pres">
      <dgm:prSet presAssocID="{D9C1093B-DFFD-432E-A34B-D0B4D4ED4FF8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03C08D-2C6D-4B7C-9113-C7B883C7B16E}" type="pres">
      <dgm:prSet presAssocID="{6E20CBE9-7806-4C23-89E9-D252D7ACC673}" presName="sibTrans" presStyleCnt="0"/>
      <dgm:spPr/>
    </dgm:pt>
    <dgm:pt modelId="{6CD2E12B-C479-45FA-BCDE-B97C5366A395}" type="pres">
      <dgm:prSet presAssocID="{E6D501B9-303C-4F4F-B7A6-42460F329AC6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0DE053A-8432-407E-A237-F05F5EAD3387}" type="pres">
      <dgm:prSet presAssocID="{EFE3D93F-86E7-4C07-A56F-99F8B4CC62AD}" presName="sibTrans" presStyleCnt="0"/>
      <dgm:spPr/>
    </dgm:pt>
    <dgm:pt modelId="{45F99DED-53B5-4EE0-9CF0-0ECC0A9DAA72}" type="pres">
      <dgm:prSet presAssocID="{9B873E2B-6326-4470-9E50-F48399F6F03B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AA57507F-A167-4426-8575-1088851346C3}" type="presOf" srcId="{577D752F-AA0F-4431-9A94-661B12017320}" destId="{108AE09C-671D-4C04-9C9A-7B578993566A}" srcOrd="0" destOrd="0" presId="urn:microsoft.com/office/officeart/2005/8/layout/hProcess9"/>
    <dgm:cxn modelId="{C870730D-8205-4624-83E4-80BE474F89A9}" type="presOf" srcId="{D9C1093B-DFFD-432E-A34B-D0B4D4ED4FF8}" destId="{F2426D03-30D6-4FC4-91A1-4F3A8AB1D7D8}" srcOrd="0" destOrd="0" presId="urn:microsoft.com/office/officeart/2005/8/layout/hProcess9"/>
    <dgm:cxn modelId="{CE09083F-33E9-44BD-868E-41EE976C6D03}" type="presOf" srcId="{EDB3B946-5A9E-4DF6-A8AB-F7A8E0FBD907}" destId="{1CA2B2CC-F36D-419C-A2A4-6BDD90507470}" srcOrd="0" destOrd="0" presId="urn:microsoft.com/office/officeart/2005/8/layout/hProcess9"/>
    <dgm:cxn modelId="{656C0F25-B08B-409B-94F3-A84E4DBA5A1A}" srcId="{6D3DC0CE-08F4-4FD6-B5D9-91F54E1D146E}" destId="{E6D501B9-303C-4F4F-B7A6-42460F329AC6}" srcOrd="4" destOrd="0" parTransId="{42D55CDD-FFE2-40CC-ADAE-47B283A395A0}" sibTransId="{EFE3D93F-86E7-4C07-A56F-99F8B4CC62AD}"/>
    <dgm:cxn modelId="{0A96E967-95E7-44AA-9D38-52409F20BD8D}" type="presOf" srcId="{9B873E2B-6326-4470-9E50-F48399F6F03B}" destId="{45F99DED-53B5-4EE0-9CF0-0ECC0A9DAA72}" srcOrd="0" destOrd="0" presId="urn:microsoft.com/office/officeart/2005/8/layout/hProcess9"/>
    <dgm:cxn modelId="{25F04618-CA11-4C99-AD86-D26B1467A173}" type="presOf" srcId="{E010A4C5-D74C-446B-8179-03F08EF21274}" destId="{BDC6A743-C8F7-4F4B-A62B-7326FE111265}" srcOrd="0" destOrd="0" presId="urn:microsoft.com/office/officeart/2005/8/layout/hProcess9"/>
    <dgm:cxn modelId="{6D6ED541-0D42-4276-8E63-F410699F8094}" srcId="{6D3DC0CE-08F4-4FD6-B5D9-91F54E1D146E}" destId="{D9C1093B-DFFD-432E-A34B-D0B4D4ED4FF8}" srcOrd="3" destOrd="0" parTransId="{F5EE4459-5B08-491F-9FC1-0E71B7B7EE71}" sibTransId="{6E20CBE9-7806-4C23-89E9-D252D7ACC673}"/>
    <dgm:cxn modelId="{5249AEFE-FBE3-4C6E-BFFD-D48E02CAEC97}" srcId="{6D3DC0CE-08F4-4FD6-B5D9-91F54E1D146E}" destId="{EDB3B946-5A9E-4DF6-A8AB-F7A8E0FBD907}" srcOrd="0" destOrd="0" parTransId="{1C3BCCE1-226B-4F70-86D7-4C4426B51280}" sibTransId="{95D25A11-FB59-4974-BA0B-4F283B3FC096}"/>
    <dgm:cxn modelId="{806C6A47-F536-46F8-A1E3-68E5CD8F169D}" srcId="{6D3DC0CE-08F4-4FD6-B5D9-91F54E1D146E}" destId="{9B873E2B-6326-4470-9E50-F48399F6F03B}" srcOrd="5" destOrd="0" parTransId="{AAA8B187-C3EB-46FF-9305-CC39C7B3A226}" sibTransId="{0B635D73-2983-4296-85A3-F652B19FC6EB}"/>
    <dgm:cxn modelId="{62E65E73-B500-472F-92B7-F925B16695CD}" srcId="{6D3DC0CE-08F4-4FD6-B5D9-91F54E1D146E}" destId="{577D752F-AA0F-4431-9A94-661B12017320}" srcOrd="2" destOrd="0" parTransId="{84CEA7B7-5421-4156-A660-7B1A65579478}" sibTransId="{53198320-55A0-451A-AE64-28AEF55494B9}"/>
    <dgm:cxn modelId="{D86E00D2-E688-4682-8AAB-1D164E13E3D2}" srcId="{6D3DC0CE-08F4-4FD6-B5D9-91F54E1D146E}" destId="{E010A4C5-D74C-446B-8179-03F08EF21274}" srcOrd="1" destOrd="0" parTransId="{56B7BDA6-255E-4DA9-AF98-0AED86CD2C6D}" sibTransId="{80E73B44-86F7-436B-BF5B-8EFAF04118B4}"/>
    <dgm:cxn modelId="{B6974D29-B3D0-4E3C-B092-BD5982ADC117}" type="presOf" srcId="{E6D501B9-303C-4F4F-B7A6-42460F329AC6}" destId="{6CD2E12B-C479-45FA-BCDE-B97C5366A395}" srcOrd="0" destOrd="0" presId="urn:microsoft.com/office/officeart/2005/8/layout/hProcess9"/>
    <dgm:cxn modelId="{B760CF88-D56E-4344-9CDE-C6F9CB25D333}" type="presOf" srcId="{6D3DC0CE-08F4-4FD6-B5D9-91F54E1D146E}" destId="{70175C0E-1433-4792-8F2D-F7B7CFDD8C10}" srcOrd="0" destOrd="0" presId="urn:microsoft.com/office/officeart/2005/8/layout/hProcess9"/>
    <dgm:cxn modelId="{AD7C3D6F-82E8-49E4-9787-C112BA287EF5}" type="presParOf" srcId="{70175C0E-1433-4792-8F2D-F7B7CFDD8C10}" destId="{96F25544-11B0-49C7-8DE2-C0FB7417D3E6}" srcOrd="0" destOrd="0" presId="urn:microsoft.com/office/officeart/2005/8/layout/hProcess9"/>
    <dgm:cxn modelId="{EEE5D8E5-5D50-4879-9877-BD2523ED003A}" type="presParOf" srcId="{70175C0E-1433-4792-8F2D-F7B7CFDD8C10}" destId="{6FD747A7-7653-4999-94B4-8DEA37CD67F2}" srcOrd="1" destOrd="0" presId="urn:microsoft.com/office/officeart/2005/8/layout/hProcess9"/>
    <dgm:cxn modelId="{4763F64F-F292-4C8A-8FA5-F899C89A8C80}" type="presParOf" srcId="{6FD747A7-7653-4999-94B4-8DEA37CD67F2}" destId="{1CA2B2CC-F36D-419C-A2A4-6BDD90507470}" srcOrd="0" destOrd="0" presId="urn:microsoft.com/office/officeart/2005/8/layout/hProcess9"/>
    <dgm:cxn modelId="{EB3F388D-4F8A-4F86-B835-E86879448356}" type="presParOf" srcId="{6FD747A7-7653-4999-94B4-8DEA37CD67F2}" destId="{853C0012-A8E5-43C8-AE5B-F0517D3FFBE6}" srcOrd="1" destOrd="0" presId="urn:microsoft.com/office/officeart/2005/8/layout/hProcess9"/>
    <dgm:cxn modelId="{FF50D204-3688-4E01-B17E-BBB6662565E2}" type="presParOf" srcId="{6FD747A7-7653-4999-94B4-8DEA37CD67F2}" destId="{BDC6A743-C8F7-4F4B-A62B-7326FE111265}" srcOrd="2" destOrd="0" presId="urn:microsoft.com/office/officeart/2005/8/layout/hProcess9"/>
    <dgm:cxn modelId="{4BBC48E7-0DD1-48AB-BC6D-967A83D10073}" type="presParOf" srcId="{6FD747A7-7653-4999-94B4-8DEA37CD67F2}" destId="{A5255332-C61B-4CC5-BE1F-26D229C238F1}" srcOrd="3" destOrd="0" presId="urn:microsoft.com/office/officeart/2005/8/layout/hProcess9"/>
    <dgm:cxn modelId="{41C9D6CD-E8DE-4817-80F5-D1E9345A6EA1}" type="presParOf" srcId="{6FD747A7-7653-4999-94B4-8DEA37CD67F2}" destId="{108AE09C-671D-4C04-9C9A-7B578993566A}" srcOrd="4" destOrd="0" presId="urn:microsoft.com/office/officeart/2005/8/layout/hProcess9"/>
    <dgm:cxn modelId="{C42C811B-FCE5-47CE-97CF-768D0C684B20}" type="presParOf" srcId="{6FD747A7-7653-4999-94B4-8DEA37CD67F2}" destId="{711489CD-8182-4DD5-A0C5-D915ECB3AF24}" srcOrd="5" destOrd="0" presId="urn:microsoft.com/office/officeart/2005/8/layout/hProcess9"/>
    <dgm:cxn modelId="{A6687D70-1715-4BBB-BCE7-CB28E77560BB}" type="presParOf" srcId="{6FD747A7-7653-4999-94B4-8DEA37CD67F2}" destId="{F2426D03-30D6-4FC4-91A1-4F3A8AB1D7D8}" srcOrd="6" destOrd="0" presId="urn:microsoft.com/office/officeart/2005/8/layout/hProcess9"/>
    <dgm:cxn modelId="{0C7F92B2-AF82-4E6B-A1FE-EC90974ECB63}" type="presParOf" srcId="{6FD747A7-7653-4999-94B4-8DEA37CD67F2}" destId="{E903C08D-2C6D-4B7C-9113-C7B883C7B16E}" srcOrd="7" destOrd="0" presId="urn:microsoft.com/office/officeart/2005/8/layout/hProcess9"/>
    <dgm:cxn modelId="{1AD5ABBE-B3B4-4709-95DC-E580489E5706}" type="presParOf" srcId="{6FD747A7-7653-4999-94B4-8DEA37CD67F2}" destId="{6CD2E12B-C479-45FA-BCDE-B97C5366A395}" srcOrd="8" destOrd="0" presId="urn:microsoft.com/office/officeart/2005/8/layout/hProcess9"/>
    <dgm:cxn modelId="{A46CB7AE-96DA-43D5-BEA3-A0999938A703}" type="presParOf" srcId="{6FD747A7-7653-4999-94B4-8DEA37CD67F2}" destId="{50DE053A-8432-407E-A237-F05F5EAD3387}" srcOrd="9" destOrd="0" presId="urn:microsoft.com/office/officeart/2005/8/layout/hProcess9"/>
    <dgm:cxn modelId="{283999E9-E48B-4C12-9601-2231A2797C43}" type="presParOf" srcId="{6FD747A7-7653-4999-94B4-8DEA37CD67F2}" destId="{45F99DED-53B5-4EE0-9CF0-0ECC0A9DAA72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25544-11B0-49C7-8DE2-C0FB7417D3E6}">
      <dsp:nvSpPr>
        <dsp:cNvPr id="0" name=""/>
        <dsp:cNvSpPr/>
      </dsp:nvSpPr>
      <dsp:spPr>
        <a:xfrm>
          <a:off x="680084" y="0"/>
          <a:ext cx="7707630" cy="447402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2B2CC-F36D-419C-A2A4-6BDD90507470}">
      <dsp:nvSpPr>
        <dsp:cNvPr id="0" name=""/>
        <dsp:cNvSpPr/>
      </dsp:nvSpPr>
      <dsp:spPr>
        <a:xfrm>
          <a:off x="110" y="1342208"/>
          <a:ext cx="1326962" cy="17896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0" i="0" u="none" strike="noStrike" kern="1200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Normatividad para los procesos de </a:t>
          </a:r>
          <a:r>
            <a:rPr lang="es-MX" sz="1200" b="0" i="0" u="none" strike="noStrike" kern="1200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selección. Perfil </a:t>
          </a:r>
          <a:r>
            <a:rPr lang="es-MX" sz="1200" b="0" i="0" u="none" strike="noStrike" kern="1200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referencial</a:t>
          </a:r>
          <a:endParaRPr lang="es-MX" sz="12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4887" y="1406985"/>
        <a:ext cx="1197408" cy="1660057"/>
      </dsp:txXfrm>
    </dsp:sp>
    <dsp:sp modelId="{BDC6A743-C8F7-4F4B-A62B-7326FE111265}">
      <dsp:nvSpPr>
        <dsp:cNvPr id="0" name=""/>
        <dsp:cNvSpPr/>
      </dsp:nvSpPr>
      <dsp:spPr>
        <a:xfrm>
          <a:off x="1548233" y="1342208"/>
          <a:ext cx="1326962" cy="17896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0" i="0" u="none" strike="noStrike" kern="1200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Desagregación del perfil: </a:t>
          </a:r>
          <a:r>
            <a:rPr lang="es-MX" sz="1200" b="0" i="0" u="none" strike="noStrike" kern="1200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conocimientos, </a:t>
          </a:r>
          <a:r>
            <a:rPr lang="es-MX" sz="1200" b="0" i="0" u="none" strike="noStrike" kern="1200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aptitudes</a:t>
          </a:r>
          <a:endParaRPr lang="es-MX" sz="12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13010" y="1406985"/>
        <a:ext cx="1197408" cy="1660057"/>
      </dsp:txXfrm>
    </dsp:sp>
    <dsp:sp modelId="{108AE09C-671D-4C04-9C9A-7B578993566A}">
      <dsp:nvSpPr>
        <dsp:cNvPr id="0" name=""/>
        <dsp:cNvSpPr/>
      </dsp:nvSpPr>
      <dsp:spPr>
        <a:xfrm>
          <a:off x="3096357" y="1342208"/>
          <a:ext cx="1326962" cy="17896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0" i="0" u="none" strike="noStrike" kern="1200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Identificación de los ámbitos de desempeño: aula, centro escolar, zona escolar </a:t>
          </a:r>
          <a:endParaRPr lang="es-MX" sz="12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61134" y="1406985"/>
        <a:ext cx="1197408" cy="1660057"/>
      </dsp:txXfrm>
    </dsp:sp>
    <dsp:sp modelId="{F2426D03-30D6-4FC4-91A1-4F3A8AB1D7D8}">
      <dsp:nvSpPr>
        <dsp:cNvPr id="0" name=""/>
        <dsp:cNvSpPr/>
      </dsp:nvSpPr>
      <dsp:spPr>
        <a:xfrm>
          <a:off x="4644480" y="1342208"/>
          <a:ext cx="1326962" cy="17896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0" i="0" u="none" strike="noStrike" kern="1200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Planteamiento de los contenidos (aspectos, palabras clave) que atienden los indicadores</a:t>
          </a:r>
          <a:endParaRPr lang="es-MX" sz="12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09257" y="1406985"/>
        <a:ext cx="1197408" cy="1660057"/>
      </dsp:txXfrm>
    </dsp:sp>
    <dsp:sp modelId="{6CD2E12B-C479-45FA-BCDE-B97C5366A395}">
      <dsp:nvSpPr>
        <dsp:cNvPr id="0" name=""/>
        <dsp:cNvSpPr/>
      </dsp:nvSpPr>
      <dsp:spPr>
        <a:xfrm>
          <a:off x="6192603" y="1342208"/>
          <a:ext cx="1326962" cy="17896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0" i="0" u="none" strike="noStrike" kern="1200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Agrupación de indicadores factibles de valorar en cada instrumento</a:t>
          </a:r>
          <a:endParaRPr lang="es-MX" sz="12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257380" y="1406985"/>
        <a:ext cx="1197408" cy="1660057"/>
      </dsp:txXfrm>
    </dsp:sp>
    <dsp:sp modelId="{45F99DED-53B5-4EE0-9CF0-0ECC0A9DAA72}">
      <dsp:nvSpPr>
        <dsp:cNvPr id="0" name=""/>
        <dsp:cNvSpPr/>
      </dsp:nvSpPr>
      <dsp:spPr>
        <a:xfrm>
          <a:off x="7740726" y="1342208"/>
          <a:ext cx="1326962" cy="17896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0" i="0" u="none" strike="noStrike" kern="1200" cap="none" dirty="0" smtClean="0">
              <a:solidFill>
                <a:schemeClr val="bg1"/>
              </a:solidFill>
              <a:latin typeface="Calibri" panose="020F0502020204030204" pitchFamily="34" charset="0"/>
              <a:ea typeface="Lucida Sans"/>
              <a:cs typeface="Calibri" panose="020F0502020204030204" pitchFamily="34" charset="0"/>
              <a:sym typeface="Lucida Sans"/>
            </a:rPr>
            <a:t>Selección de indicadores imprescindibles de valorar por  instrumento por su relevancia en la función </a:t>
          </a:r>
          <a:endParaRPr lang="es-MX" sz="12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805503" y="1406985"/>
        <a:ext cx="1197408" cy="1660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4210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c22b35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c22b35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49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988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05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03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975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64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8143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cc22b357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cc22b357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951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125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73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8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39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8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56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27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14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10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26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Instrumentos para la valoración Sistema de Apreciación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Presentación </a:t>
            </a:r>
            <a:r>
              <a:rPr lang="es-MX" dirty="0" smtClean="0"/>
              <a:t>del </a:t>
            </a:r>
            <a:r>
              <a:rPr lang="es-MX" dirty="0" smtClean="0"/>
              <a:t>equipo externo</a:t>
            </a:r>
            <a:endParaRPr dirty="0"/>
          </a:p>
        </p:txBody>
      </p:sp>
      <p:sp>
        <p:nvSpPr>
          <p:cNvPr id="3" name="2 CuadroTexto"/>
          <p:cNvSpPr txBox="1"/>
          <p:nvPr/>
        </p:nvSpPr>
        <p:spPr>
          <a:xfrm>
            <a:off x="6152322" y="4065104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Enero 17, 2020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Proceso de selección para la admisión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0" y="33468"/>
            <a:ext cx="9036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Instrumento de valoración de conocimientos y aptitudes docentes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 de evaluación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6182700" y="794656"/>
            <a:ext cx="2853900" cy="65429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Comunicación y colaboración con otros actores educativos: familias, tutores, autoridades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3234374" y="794656"/>
            <a:ext cx="2428800" cy="65429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Intervención docente</a:t>
            </a:r>
            <a:endParaRPr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303452" y="741510"/>
            <a:ext cx="2151600" cy="62582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Compromiso ético 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238991" y="1666247"/>
            <a:ext cx="2286000" cy="2418600"/>
          </a:xfrm>
          <a:prstGeom prst="snip2DiagRect">
            <a:avLst>
              <a:gd name="adj1" fmla="val 0"/>
              <a:gd name="adj2" fmla="val 16667"/>
            </a:avLst>
          </a:prstGeom>
          <a:noFill/>
          <a:ln w="25400" cap="flat" cmpd="sng">
            <a:solidFill>
              <a:srgbClr val="0070C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docente colabora en el desarrollo de las habilidades y  capacidades de sus alumnos, desde una perspectiva humanista y crítica de la realidad. Desde este plano, el docente cree en lo que hace y se compromete a ejercer con ética y responsabilidad su labor.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135086" y="1666247"/>
            <a:ext cx="2721428" cy="2418600"/>
          </a:xfrm>
          <a:prstGeom prst="snip2DiagRect">
            <a:avLst>
              <a:gd name="adj1" fmla="val 0"/>
              <a:gd name="adj2" fmla="val 16667"/>
            </a:avLst>
          </a:prstGeom>
          <a:noFill/>
          <a:ln w="25400" cap="flat" cmpd="sng">
            <a:solidFill>
              <a:srgbClr val="00B05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todas las acciones del docente centradas en la atención del aprendizaje y el desarrollo integral de los alumnos, a partir de una reflexión constante de su praxis, identifica las actividades que resultaron idóneas y las no idóneas a fin de hacer los ajustes pertinentes para fortalecerlas y mejorar su práctica.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 que ver con el saber y saber hacer del docente.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6400800" y="1612520"/>
            <a:ext cx="2514600" cy="2472327"/>
          </a:xfrm>
          <a:prstGeom prst="snip2DiagRect">
            <a:avLst>
              <a:gd name="adj1" fmla="val 0"/>
              <a:gd name="adj2" fmla="val 16667"/>
            </a:avLst>
          </a:prstGeom>
          <a:noFill/>
          <a:ln w="25400" cap="flat" cmpd="sng">
            <a:solidFill>
              <a:srgbClr val="7030A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Estrategia  de comunicación y de trabajo colaborativo entre sus pares y con las familias de los alumnos en diferentes situaciones y contextos, con la finalidad de lograr la mejora educativa y el logro de los aprendizajes  de todos los alumnos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4"/>
          <p:cNvCxnSpPr/>
          <p:nvPr/>
        </p:nvCxnSpPr>
        <p:spPr>
          <a:xfrm>
            <a:off x="1288418" y="1367338"/>
            <a:ext cx="0" cy="3945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8" name="Google Shape;178;p24"/>
          <p:cNvCxnSpPr/>
          <p:nvPr/>
        </p:nvCxnSpPr>
        <p:spPr>
          <a:xfrm>
            <a:off x="4472386" y="1367338"/>
            <a:ext cx="0" cy="3945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" name="Google Shape;179;p24"/>
          <p:cNvCxnSpPr/>
          <p:nvPr/>
        </p:nvCxnSpPr>
        <p:spPr>
          <a:xfrm>
            <a:off x="7688128" y="1472423"/>
            <a:ext cx="0" cy="39450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80" name="Google Shape;180;p24"/>
          <p:cNvCxnSpPr/>
          <p:nvPr/>
        </p:nvCxnSpPr>
        <p:spPr>
          <a:xfrm>
            <a:off x="4472387" y="2447458"/>
            <a:ext cx="0" cy="3054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24"/>
          <p:cNvSpPr/>
          <p:nvPr/>
        </p:nvSpPr>
        <p:spPr>
          <a:xfrm>
            <a:off x="107504" y="4317236"/>
            <a:ext cx="1187700" cy="59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Conocimientos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1665156" y="4308390"/>
            <a:ext cx="1187700" cy="59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Aptitudes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3330688" y="4289153"/>
            <a:ext cx="1187700" cy="59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Conocimientos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4888340" y="4280307"/>
            <a:ext cx="1187700" cy="59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Aptitudes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6535882" y="4195847"/>
            <a:ext cx="1187700" cy="59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Conocimientos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7900156" y="4207409"/>
            <a:ext cx="1187700" cy="597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Aptitudes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244200" y="3808650"/>
            <a:ext cx="8655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3000" b="0" i="0" u="none" strike="noStrike" cap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marco de equidad e inclusión</a:t>
            </a:r>
            <a:endParaRPr sz="30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Proceso de selección para la promoción a funciones de dirección y supervisión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50" y="0"/>
            <a:ext cx="8706675" cy="50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174125" y="0"/>
            <a:ext cx="8823600" cy="60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Aspectos de evaluación por instrumento</a:t>
            </a:r>
            <a:endParaRPr/>
          </a:p>
        </p:txBody>
      </p:sp>
      <p:grpSp>
        <p:nvGrpSpPr>
          <p:cNvPr id="204" name="Google Shape;204;p27"/>
          <p:cNvGrpSpPr/>
          <p:nvPr/>
        </p:nvGrpSpPr>
        <p:grpSpPr>
          <a:xfrm>
            <a:off x="320324" y="3552761"/>
            <a:ext cx="8823676" cy="1277788"/>
            <a:chOff x="1431325" y="2473833"/>
            <a:chExt cx="6566700" cy="670509"/>
          </a:xfrm>
        </p:grpSpPr>
        <p:sp>
          <p:nvSpPr>
            <p:cNvPr id="205" name="Google Shape;205;p27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name="adj" fmla="val 50000"/>
              </a:avLst>
            </a:prstGeom>
            <a:solidFill>
              <a:srgbClr val="0B714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4910335" y="2473833"/>
              <a:ext cx="3087300" cy="657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liderazgo, negociación, colaboración y trabajo en equipo, para fortalecer las interacciones de la comunidad educativa y el clima escolar.</a:t>
              </a:r>
              <a:endPara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oboto"/>
                <a:buChar char="●"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Habilidades directivas</a:t>
              </a:r>
              <a:endParaRPr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0E945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0E9453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80</a:t>
              </a:r>
              <a:endPara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12" name="Google Shape;212;p27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</p:cxnSp>
      </p:grpSp>
      <p:grpSp>
        <p:nvGrpSpPr>
          <p:cNvPr id="213" name="Google Shape;213;p27"/>
          <p:cNvGrpSpPr/>
          <p:nvPr/>
        </p:nvGrpSpPr>
        <p:grpSpPr>
          <a:xfrm>
            <a:off x="320324" y="2254361"/>
            <a:ext cx="8993240" cy="1277779"/>
            <a:chOff x="1431325" y="2473839"/>
            <a:chExt cx="6692892" cy="670503"/>
          </a:xfrm>
        </p:grpSpPr>
        <p:sp>
          <p:nvSpPr>
            <p:cNvPr id="214" name="Google Shape;214;p27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name="adj" fmla="val 50000"/>
              </a:avLst>
            </a:prstGeom>
            <a:solidFill>
              <a:srgbClr val="0B714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7"/>
            <p:cNvSpPr txBox="1"/>
            <p:nvPr/>
          </p:nvSpPr>
          <p:spPr>
            <a:xfrm>
              <a:off x="4796917" y="2473839"/>
              <a:ext cx="3327300" cy="657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planeación estratégica, programación, coordinación, ejecución y evaluación de las tareas  de conformidad con el marco jurídico y administrativo aplicable </a:t>
              </a:r>
              <a:endPara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7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oboto"/>
                <a:buChar char="●"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Conocimientos y aptitudes</a:t>
              </a:r>
              <a:endParaRPr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0E945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0E9453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120</a:t>
              </a:r>
              <a:endPara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21" name="Google Shape;221;p27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</p:cxnSp>
      </p:grpSp>
      <p:grpSp>
        <p:nvGrpSpPr>
          <p:cNvPr id="222" name="Google Shape;222;p27"/>
          <p:cNvGrpSpPr/>
          <p:nvPr/>
        </p:nvGrpSpPr>
        <p:grpSpPr>
          <a:xfrm>
            <a:off x="320324" y="955936"/>
            <a:ext cx="8823676" cy="1378965"/>
            <a:chOff x="1431325" y="2473832"/>
            <a:chExt cx="6566700" cy="723600"/>
          </a:xfrm>
        </p:grpSpPr>
        <p:sp>
          <p:nvSpPr>
            <p:cNvPr id="223" name="Google Shape;223;p27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name="adj" fmla="val 50000"/>
              </a:avLst>
            </a:prstGeom>
            <a:solidFill>
              <a:srgbClr val="0B714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 txBox="1"/>
            <p:nvPr/>
          </p:nvSpPr>
          <p:spPr>
            <a:xfrm>
              <a:off x="4796917" y="2473832"/>
              <a:ext cx="3201000" cy="723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valoración de la labor cotidiana para favorecer el máximo logro de aprendizajes de los estudiantes</a:t>
              </a:r>
              <a:endPara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7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Char char="●"/>
              </a:pPr>
              <a:r>
                <a:rPr lang="en"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Reconocimiento al buen desempeño</a:t>
              </a: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0E945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0E9453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20</a:t>
              </a:r>
              <a:endPara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30" name="Google Shape;230;p27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3105357" y="2876179"/>
            <a:ext cx="1162267" cy="96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030A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Negociación</a:t>
            </a: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3054660" y="706089"/>
            <a:ext cx="3102428" cy="636619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Habilidades directivas/</a:t>
            </a:r>
            <a:endParaRPr sz="1400" i="0" u="none" strike="noStrike" cap="none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supervisión</a:t>
            </a:r>
            <a:endParaRPr sz="180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3237724" y="4623502"/>
            <a:ext cx="2736300" cy="369300"/>
          </a:xfrm>
          <a:prstGeom prst="foldedCorner">
            <a:avLst>
              <a:gd name="adj" fmla="val 16667"/>
            </a:avLst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Cuestionario habilidades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1458114" y="1668496"/>
            <a:ext cx="6295520" cy="960900"/>
          </a:xfrm>
          <a:prstGeom prst="snip2DiagRect">
            <a:avLst>
              <a:gd name="adj1" fmla="val 0"/>
              <a:gd name="adj2" fmla="val 16667"/>
            </a:avLst>
          </a:prstGeom>
          <a:noFill/>
          <a:ln w="25400" cap="flat" cmpd="sng">
            <a:solidFill>
              <a:srgbClr val="7030A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Habilidades necesarias para realizar de manera eficiente la función de dirección o de supervisión orientadas a  fortalecer las interacciones de la comunidad educativa y el clima escolar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1249663" y="2876179"/>
            <a:ext cx="1170375" cy="96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030A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Liderazgo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4952943" y="2876179"/>
            <a:ext cx="1175714" cy="96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030A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Colaboración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6847114" y="2892290"/>
            <a:ext cx="1193881" cy="96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030A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 en equipo</a:t>
            </a: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217550" y="216842"/>
            <a:ext cx="8783700" cy="4987200"/>
          </a:xfrm>
          <a:prstGeom prst="ellipse">
            <a:avLst/>
          </a:prstGeom>
          <a:noFill/>
          <a:ln w="381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30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377095" y="3892427"/>
            <a:ext cx="666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Marco de equidad e inclusión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62568"/>
              </p:ext>
            </p:extLst>
          </p:nvPr>
        </p:nvGraphicFramePr>
        <p:xfrm>
          <a:off x="98250" y="658860"/>
          <a:ext cx="8936895" cy="4519692"/>
        </p:xfrm>
        <a:graphic>
          <a:graphicData uri="http://schemas.openxmlformats.org/drawingml/2006/table">
            <a:tbl>
              <a:tblPr>
                <a:noFill/>
                <a:tableStyleId>{8F76430A-3F79-4DB4-BC9A-7577279D6494}</a:tableStyleId>
              </a:tblPr>
              <a:tblGrid>
                <a:gridCol w="1156384"/>
                <a:gridCol w="1640469"/>
                <a:gridCol w="2074021"/>
                <a:gridCol w="1769363"/>
                <a:gridCol w="2296658"/>
              </a:tblGrid>
              <a:tr h="2850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Indicador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dominio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Conocimientos</a:t>
                      </a:r>
                      <a:endParaRPr sz="11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Aptitudes</a:t>
                      </a:r>
                      <a:endParaRPr sz="11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Aspectos a valorar</a:t>
                      </a:r>
                      <a:endParaRPr sz="11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40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1.1.1 Considera en el ejercicio de su función, los principios filosóficos, éticos y legales que garantizan el derecho a la educación de todas las niñas, niños y adolescentes, y que contribuyen a disminuir las brechas de desigualdad.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función de supervisión demanda un gran compromiso profesional y ético por favorecer que las escuelas sean espacios donde niñas, niños y adolescentes mejoran sus habilidades, conocimientos y actitudes conforme a lo señalado en el currículo vigente, y se desarrollen de manera integral, en un ambiente de equidad, inclusión, interculturalidad y excelencia. 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Esto demanda: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 supervisora o un supervisor que: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conoce, asume y promueve en los espacios educativos a su cargo los principios éticos, los fundamentos legales y finalidades de la educación establecidos en la normativa educativa vigente;</a:t>
                      </a:r>
                      <a:endParaRPr sz="9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SEP, (2019) PPCIDTDPFDyS: 49)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*Marco normativo vigente que regula el derecho a la educación de niñas, niños y adolescentes: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Principios éticos, - Fundamentos legales y finalidades de la educación establecidos en la normatividad vigente relacionados con el derecho a la educación (Art. 3o Constitucional, Ley General de Educación, Aprendizajes Clave,)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*Contexto sociocultural en que se desarrolla las escuelas a su cargo.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*Estrategias de comunicación para favorecer ambientes de equidad, inclusión, interculturalidad y excelencia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*Características biopsicosociales de las niñas, niños y adolescentes.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Para: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Alcanzar acuerdos con diversos actores escolares y sociales para propiciar que las escuelas a su cargo cuenten con las condiciones necesarias para garantizar el servicio educativo de los alumnos que asisten a ellas.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Diseñar e impulsar estrategias para difundir entre las comunidades escolares el conocimiento de los principios filosóficos, éticos y legales que garantizan el derecho a la educación.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Promoción y generación de ambientes ambientes escolares inclusivos basados en el respeto y cumplimiento de los derechos a la educación de los educandos que asisten a los centros escolares a su cargo.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*Conocimiento del marco normativo vigente que regula el derecho a la educación de niñas, niños y adolescentes.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Diagnóstico del contexto sociocultural en que se desarrolla las escuelas a su cargo y de las necesidades educativas de los alumnos que asisten a ellas.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Conocimiento y manejo de estrategias de comunicación para favorecer ambientes de equidad, inclusión, interculturalidad y excelencia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Conocimiento de las características biopsicosociales de las niñas, niños y adolescentes.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implementación de estrategias y acciones que orientan y propician la concientización de los colectivos docentes, directores y padres de familia de los derechos a la educación de los niños, niñas y adolescentes (nna).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impulso de estrategias para la generación de condiciones escolares que contribuyan a disminuir las brechas de desigualdad en el marco de los derechos a la educación de nna</a:t>
                      </a:r>
                      <a:r>
                        <a:rPr lang="en" sz="9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Google Shape;262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Ejemplo de desagregación del indicador en conocimientos, </a:t>
            </a:r>
            <a:r>
              <a:rPr lang="en" dirty="0" smtClean="0"/>
              <a:t>aptitudes </a:t>
            </a:r>
            <a:r>
              <a:rPr lang="en" dirty="0"/>
              <a:t>y aspectos a valorar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24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Ejemplo de desagregación del indicador en conocimientos, </a:t>
            </a:r>
            <a:r>
              <a:rPr lang="en" dirty="0" smtClean="0"/>
              <a:t>aptitudes </a:t>
            </a:r>
            <a:r>
              <a:rPr lang="en" dirty="0"/>
              <a:t>y aspectos a valorar </a:t>
            </a:r>
            <a:endParaRPr dirty="0"/>
          </a:p>
        </p:txBody>
      </p:sp>
      <p:graphicFrame>
        <p:nvGraphicFramePr>
          <p:cNvPr id="263" name="Google Shape;263;p31"/>
          <p:cNvGraphicFramePr/>
          <p:nvPr>
            <p:extLst>
              <p:ext uri="{D42A27DB-BD31-4B8C-83A1-F6EECF244321}">
                <p14:modId xmlns:p14="http://schemas.microsoft.com/office/powerpoint/2010/main" val="2638635678"/>
              </p:ext>
            </p:extLst>
          </p:nvPr>
        </p:nvGraphicFramePr>
        <p:xfrm>
          <a:off x="165883" y="881531"/>
          <a:ext cx="8854391" cy="4040476"/>
        </p:xfrm>
        <a:graphic>
          <a:graphicData uri="http://schemas.openxmlformats.org/drawingml/2006/table">
            <a:tbl>
              <a:tblPr>
                <a:noFill/>
                <a:tableStyleId>{8F76430A-3F79-4DB4-BC9A-7577279D6494}</a:tableStyleId>
              </a:tblPr>
              <a:tblGrid>
                <a:gridCol w="2213606"/>
                <a:gridCol w="1687401"/>
                <a:gridCol w="2739778"/>
                <a:gridCol w="2213606"/>
              </a:tblGrid>
              <a:tr h="29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Indicador</a:t>
                      </a:r>
                      <a:endParaRPr sz="11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Conocimientos</a:t>
                      </a:r>
                      <a:endParaRPr sz="11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Aptitudes</a:t>
                      </a:r>
                      <a:endParaRPr sz="11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Aspectos a valorar</a:t>
                      </a:r>
                      <a:endParaRPr sz="11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1.1.3 Atiende el principio del interés superior de las niñas, niños y adolescentes al garantizar que en las escuelas a su cargo se asuman formas de actuación orientadas al cuidado de la integridad de los alumnos.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-Características y necesidades biopsicosociales de NNA que asisten a las escuelas a su cargo.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-Estrategias de asesoría y acompañamiento.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-Derechos de NNA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-Diagnosticar y considerar las necesidades para el cuidado integral de los alumnos.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-Motivar a directivos, maestros y alumnos en el cuidado de la integridad de los alumnos.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-Elevar la autoestima de los integrantes de los alumnos y propiciar su autopreservación.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Actitudes: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-Respeto a las diferencias individuales y de los contextos que contribuyen en la integridad de los alumnos.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Seguimiento, asesoría y acompañamiento permanente que da a las acciones orientadas al cuidado de la integridad de los alumnos, emprendidas por los docentes y directores de las escuelas a su cargo.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 de consulta necesarias para el análisis y desagregación del indicador 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272143" y="737782"/>
            <a:ext cx="8652707" cy="432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SzPts val="1000"/>
            </a:pPr>
            <a:r>
              <a:rPr lang="es-MX" sz="1200" dirty="0">
                <a:latin typeface="Calibri"/>
                <a:ea typeface="Calibri"/>
                <a:cs typeface="Calibri"/>
                <a:sym typeface="Calibri"/>
              </a:rPr>
              <a:t>CPEEUUMM, Artículo 3°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dirty="0">
                <a:latin typeface="Calibri"/>
                <a:ea typeface="Calibri"/>
                <a:cs typeface="Calibri"/>
                <a:sym typeface="Calibri"/>
              </a:rPr>
              <a:t>Ley General de Educación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dirty="0">
                <a:latin typeface="Calibri"/>
                <a:ea typeface="Calibri"/>
                <a:cs typeface="Calibri"/>
                <a:sym typeface="Calibri"/>
              </a:rPr>
              <a:t>Ley General de los Derechos de Niñas, Niños y Adolescentes.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dirty="0">
                <a:latin typeface="Calibri"/>
                <a:ea typeface="Calibri"/>
                <a:cs typeface="Calibri"/>
                <a:sym typeface="Calibri"/>
              </a:rPr>
              <a:t>SEP, (2017) </a:t>
            </a: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Aprendizajes clave.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SEP, (2018). Estrategia de equidad e inclusión en la educación básica: para alumnos con discapacidad, aptitudes sobresalientes y dificultades severas de aprendizaje, conducta o comunicación.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SEP, (s/f). Estrategia nacional de educación inclusiva.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SEP, (2019). Acuerdo Número 01/02/19 por el que se emiten las Reglas de operación del Programa Nacional de Convivencia Escolar para el ejercicio fiscal 2019.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Ley General para la Igualdad entre Mujeres y Hombres. </a:t>
            </a:r>
            <a:r>
              <a:rPr lang="es-MX" sz="1200" dirty="0">
                <a:latin typeface="Calibri"/>
                <a:ea typeface="Calibri"/>
                <a:cs typeface="Calibri"/>
                <a:sym typeface="Calibri"/>
              </a:rPr>
              <a:t>(14-06-2018).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Ley General para la Inclusión de las Personas con Discapacidad y su Reglamento</a:t>
            </a:r>
            <a:r>
              <a:rPr lang="es-MX" sz="1200" dirty="0">
                <a:latin typeface="Calibri"/>
                <a:ea typeface="Calibri"/>
                <a:cs typeface="Calibri"/>
                <a:sym typeface="Calibri"/>
              </a:rPr>
              <a:t> (12-07-2018). Artículos 12 a 15.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Reglamento de la Ley general de prestación de servicios para la atención, cuidado y desarrollo integral infantil. </a:t>
            </a:r>
            <a:r>
              <a:rPr lang="es-MX" sz="1200" dirty="0">
                <a:latin typeface="Calibri"/>
                <a:ea typeface="Calibri"/>
                <a:cs typeface="Calibri"/>
                <a:sym typeface="Calibri"/>
              </a:rPr>
              <a:t>(10-05-2016).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Reglamento de la Ley general para la inclusión de las personas con discapacidad.</a:t>
            </a:r>
            <a:r>
              <a:rPr lang="es-MX" sz="1200" dirty="0">
                <a:latin typeface="Calibri"/>
                <a:ea typeface="Calibri"/>
                <a:cs typeface="Calibri"/>
                <a:sym typeface="Calibri"/>
              </a:rPr>
              <a:t> (30-11-2012).Artículos 25 a 47.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UNESCO, (1979). Convención sobre la eliminación de todas las formas de discriminación contra la mujer.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UNESCO, (2015). Declaración de Incheon y Marco de Acción para la realización del Objetivo de desarrollo sostenible 4. Garantizar una educación inclusiva y equitativa de calidad y promover oportunidades de aprendizaje permanente para todos.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UNESCO, (1994), Declaración Mundial sobre Educación para Todos y Marco de Acción para Satisfacer las Necesidades Básicas de Aprendizaje, París.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UNESCO, (2000), Foro Mundial sobre la Educación, Informe Final, Dakar, Senegal.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i="1" dirty="0">
                <a:latin typeface="Calibri"/>
                <a:ea typeface="Calibri"/>
                <a:cs typeface="Calibri"/>
                <a:sym typeface="Calibri"/>
              </a:rPr>
              <a:t>UNESCO, (2009), Directrices sobre políticas de inclusión en la educación.</a:t>
            </a:r>
            <a:endParaRPr lang="es-MX" sz="1200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17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Objeto de evaluación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Aproximación metodológica para su construcción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 de consulta necesarias para el análisis y desagregación del indicador 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272143" y="737782"/>
            <a:ext cx="8652707" cy="220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SzPts val="1000"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Coordinación Nacional del Servicio Profesional Docente (mayo 2019a) Lineamientos generales del Sistema de Asesoría y Acompañamiento a las Escuelas en la Educación Básica.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DGDG (2019a) Compartir buenas prácticas. Encuentro entre escuelas.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DGDG (2019b). Orientaciones para elaborar el programa escolar de Mejora Continua.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SEP, (2018). Estrategia de equidad e inclusión en la educación básica: para alumnos con discapacidad, aptitudes sobresalientes y dificultades severas de aprendizaje, conducta o comunicación.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SEP, (s/f). Estrategia nacional de educación inclusiva.</a:t>
            </a:r>
          </a:p>
          <a:p>
            <a:pPr lvl="0">
              <a:lnSpc>
                <a:spcPct val="115000"/>
              </a:lnSpc>
              <a:buSzPts val="1000"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USSICAM, 2019l). Perfiles profesionales, criterios e indicadores para docentes, técnicos docentes y personal con funciones de dirección y de supervisión Ciclo Escolar 2020-2021.</a:t>
            </a:r>
          </a:p>
          <a:p>
            <a:pPr lvl="0">
              <a:lnSpc>
                <a:spcPct val="115000"/>
              </a:lnSpc>
              <a:buSzPts val="1000"/>
            </a:pPr>
            <a:endParaRPr lang="es-MX" sz="1200" i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66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91440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Estrategia de identificación de indicadores a considerar en los distintos instrumentos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269" name="Google Shape;269;p32"/>
          <p:cNvGraphicFramePr/>
          <p:nvPr>
            <p:extLst>
              <p:ext uri="{D42A27DB-BD31-4B8C-83A1-F6EECF244321}">
                <p14:modId xmlns:p14="http://schemas.microsoft.com/office/powerpoint/2010/main" val="408933954"/>
              </p:ext>
            </p:extLst>
          </p:nvPr>
        </p:nvGraphicFramePr>
        <p:xfrm>
          <a:off x="98250" y="697950"/>
          <a:ext cx="8826600" cy="4341015"/>
        </p:xfrm>
        <a:graphic>
          <a:graphicData uri="http://schemas.openxmlformats.org/drawingml/2006/table">
            <a:tbl>
              <a:tblPr>
                <a:noFill/>
                <a:tableStyleId>{8F76430A-3F79-4DB4-BC9A-7577279D6494}</a:tableStyleId>
              </a:tblPr>
              <a:tblGrid>
                <a:gridCol w="4663321"/>
                <a:gridCol w="628104"/>
                <a:gridCol w="600375"/>
                <a:gridCol w="594600"/>
                <a:gridCol w="441650"/>
                <a:gridCol w="632850"/>
                <a:gridCol w="632850"/>
                <a:gridCol w="632850"/>
              </a:tblGrid>
              <a:tr h="6225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Indicador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Ex_Conoc_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Apt.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Encuesta Percepción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C.HS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Al.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Pares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P. Fam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9261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1.1.1 Considera en el ejercicio de su función, los principios filosóficos, éticos y legales que garantizan el derecho a la educación de todas las niñas, niños y adolescentes, y que contribuyen a disminuir las brechas de desigualdad.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1.1.1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6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1.1.2 Asume el cumplimiento de sus responsabilidades conforme a la normativa vigente y en el marco de una gestión educativa que aspira a que las escuelas brinden un servicio educativo de excelencia, con las mismas oportunidades de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aprendizaje y participación a todos los alumnos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1.1.2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1.1.2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1.1.2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1.1.3 Atiende el principio del interés superior de las niñas, niños y adolescentes al garantizar que en las escuelas a su cargo se asuman formas de actuación orientadas al cuidado de la integridad de los alumnos.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1.1.3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1.1.3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1.1.3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1.1.3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1.1.3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1.1.3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60950" y="1528637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 panose="020B0604020202020204" pitchFamily="34" charset="0"/>
              <a:buChar char="•"/>
            </a:pPr>
            <a:r>
              <a:rPr lang="en" sz="2000" dirty="0"/>
              <a:t> </a:t>
            </a:r>
            <a:r>
              <a:rPr lang="en" sz="2000" dirty="0" smtClean="0"/>
              <a:t>Admisión</a:t>
            </a:r>
            <a:endParaRPr sz="2000" dirty="0"/>
          </a:p>
        </p:txBody>
      </p:sp>
      <p:sp>
        <p:nvSpPr>
          <p:cNvPr id="86" name="Google Shape;86;p16"/>
          <p:cNvSpPr txBox="1"/>
          <p:nvPr/>
        </p:nvSpPr>
        <p:spPr>
          <a:xfrm>
            <a:off x="214934" y="381414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Procesos de selección </a:t>
            </a:r>
            <a:endParaRPr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60950" y="2664352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 panose="020B0604020202020204" pitchFamily="34" charset="0"/>
              <a:buChar char="•"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Promoción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vertical a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funciones de dirección y supervisión</a:t>
            </a:r>
            <a:endParaRPr sz="20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Por perfil e informante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1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000" dirty="0">
                <a:solidFill>
                  <a:schemeClr val="tx1">
                    <a:lumMod val="50000"/>
                  </a:schemeClr>
                </a:solidFill>
              </a:rPr>
              <a:t>Secuencia metodológica para la </a:t>
            </a:r>
            <a:r>
              <a:rPr lang="en" sz="2000" dirty="0" smtClean="0">
                <a:solidFill>
                  <a:schemeClr val="tx1">
                    <a:lumMod val="50000"/>
                  </a:schemeClr>
                </a:solidFill>
              </a:rPr>
              <a:t>selección </a:t>
            </a:r>
            <a:r>
              <a:rPr lang="en" sz="2000" dirty="0">
                <a:solidFill>
                  <a:schemeClr val="tx1">
                    <a:lumMod val="50000"/>
                  </a:schemeClr>
                </a:solidFill>
              </a:rPr>
              <a:t>de los aspectos a evaluar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35065158"/>
              </p:ext>
            </p:extLst>
          </p:nvPr>
        </p:nvGraphicFramePr>
        <p:xfrm>
          <a:off x="0" y="511629"/>
          <a:ext cx="9067800" cy="4474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lecha curvada hacia arriba 3"/>
          <p:cNvSpPr/>
          <p:nvPr/>
        </p:nvSpPr>
        <p:spPr>
          <a:xfrm>
            <a:off x="664030" y="3875313"/>
            <a:ext cx="8066315" cy="10776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Flecha curvada hacia abajo 4"/>
          <p:cNvSpPr/>
          <p:nvPr/>
        </p:nvSpPr>
        <p:spPr>
          <a:xfrm>
            <a:off x="674914" y="816431"/>
            <a:ext cx="7924800" cy="8055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Elementos de los perfiles </a:t>
            </a:r>
            <a:endParaRPr/>
          </a:p>
        </p:txBody>
      </p:sp>
      <p:grpSp>
        <p:nvGrpSpPr>
          <p:cNvPr id="114" name="Google Shape;114;p19"/>
          <p:cNvGrpSpPr/>
          <p:nvPr/>
        </p:nvGrpSpPr>
        <p:grpSpPr>
          <a:xfrm>
            <a:off x="1168140" y="971539"/>
            <a:ext cx="7271126" cy="3962356"/>
            <a:chOff x="0" y="0"/>
            <a:chExt cx="5486400" cy="1889175"/>
          </a:xfrm>
        </p:grpSpPr>
        <p:sp>
          <p:nvSpPr>
            <p:cNvPr id="115" name="Google Shape;115;p19"/>
            <p:cNvSpPr/>
            <p:nvPr/>
          </p:nvSpPr>
          <p:spPr>
            <a:xfrm>
              <a:off x="0" y="0"/>
              <a:ext cx="5486400" cy="1889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10703" y="399041"/>
              <a:ext cx="1385400" cy="6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 txBox="1"/>
            <p:nvPr/>
          </p:nvSpPr>
          <p:spPr>
            <a:xfrm>
              <a:off x="130993" y="419331"/>
              <a:ext cx="1344900" cy="652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0" i="0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PERFILES</a:t>
              </a:r>
              <a:endParaRPr sz="2400" b="0" i="0" u="none" strike="noStrike" cap="none">
                <a:solidFill>
                  <a:srgbClr val="000000"/>
                </a:solidFill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 rot="-2142977">
              <a:off x="1431987" y="513264"/>
              <a:ext cx="682458" cy="660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 rot="-2139320">
              <a:off x="1756234" y="529272"/>
              <a:ext cx="33968" cy="3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2050437" y="703"/>
              <a:ext cx="1385400" cy="6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2070727" y="20993"/>
              <a:ext cx="1344900" cy="652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0" i="0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Conocimiento</a:t>
              </a:r>
              <a:endParaRPr sz="2400" b="0" i="0" u="none" strike="noStrike" cap="none">
                <a:solidFill>
                  <a:srgbClr val="000000"/>
                </a:solidFill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 rot="2142977">
              <a:off x="1432110" y="911665"/>
              <a:ext cx="682458" cy="660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 txBox="1"/>
            <p:nvPr/>
          </p:nvSpPr>
          <p:spPr>
            <a:xfrm rot="2139320">
              <a:off x="1756351" y="927494"/>
              <a:ext cx="33968" cy="3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2050437" y="797380"/>
              <a:ext cx="1385400" cy="6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2070727" y="817670"/>
              <a:ext cx="1344900" cy="652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0" i="0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Aptitudes</a:t>
              </a:r>
              <a:endParaRPr sz="2400" b="0" i="0" u="none" strike="noStrike" cap="none">
                <a:solidFill>
                  <a:srgbClr val="000000"/>
                </a:solidFill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 rot="-2142977">
              <a:off x="3371721" y="911603"/>
              <a:ext cx="682458" cy="660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12700" cap="flat" cmpd="sng">
              <a:solidFill>
                <a:srgbClr val="528CB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 txBox="1"/>
            <p:nvPr/>
          </p:nvSpPr>
          <p:spPr>
            <a:xfrm rot="-2139320">
              <a:off x="3695969" y="927611"/>
              <a:ext cx="33968" cy="3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3990172" y="399041"/>
              <a:ext cx="1385400" cy="6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 txBox="1"/>
            <p:nvPr/>
          </p:nvSpPr>
          <p:spPr>
            <a:xfrm>
              <a:off x="4010462" y="419331"/>
              <a:ext cx="1344900" cy="652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0" i="0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Habilidades</a:t>
              </a:r>
              <a:endParaRPr sz="2400" b="0" i="0" u="none" strike="noStrike" cap="none">
                <a:solidFill>
                  <a:srgbClr val="000000"/>
                </a:solidFill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 rot="2142977">
              <a:off x="3371844" y="1310003"/>
              <a:ext cx="682458" cy="660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12700" cap="flat" cmpd="sng">
              <a:solidFill>
                <a:srgbClr val="528CB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 txBox="1"/>
            <p:nvPr/>
          </p:nvSpPr>
          <p:spPr>
            <a:xfrm rot="2139320">
              <a:off x="3696086" y="1325832"/>
              <a:ext cx="33968" cy="3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3990172" y="1195718"/>
              <a:ext cx="1385400" cy="6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4010462" y="1216008"/>
              <a:ext cx="1344900" cy="652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0" i="0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Actitudes</a:t>
              </a:r>
              <a:endParaRPr sz="2400" b="0" i="0" u="none" strike="noStrike" cap="none">
                <a:solidFill>
                  <a:srgbClr val="000000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Análisis del perfil 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183900" y="1821104"/>
            <a:ext cx="8510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Los distintos perfiles fueron analizados con la finalidad de identificar los conocimientos y aptitudes que debe poseer el sustentante e identificar la pertinencia de la incorporación de ciertos dominios, criterios e indicadores en los diversos instrumentos de acuerdo al proceso.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Preguntas que guiaron el análisis del perfil 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-51900" y="1381849"/>
            <a:ext cx="9269700" cy="385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2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" sz="2200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Qué debe ser capaz de hacer el aspirante?</a:t>
            </a:r>
            <a:endParaRPr sz="22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79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¿Para qué lo hace?</a:t>
            </a:r>
            <a:endParaRPr sz="22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79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¿Cómo y  con qué elementos: conceptuales, habilidades, actitudes, valores?</a:t>
            </a:r>
            <a:endParaRPr sz="2200" dirty="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279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¿En qué nivel de desempeño y ámbito de acción: salón de clase, escuela, zona escolar?</a:t>
            </a:r>
            <a:endParaRPr sz="22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79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¿Qué resultados obtiene?</a:t>
            </a:r>
            <a:endParaRPr sz="2200" dirty="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279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ibre Franklin"/>
              <a:buChar char="•"/>
            </a:pPr>
            <a:r>
              <a:rPr lang="en" sz="2200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¿Cuál es sustento educativo y normativo que orienta sus acciones ?</a:t>
            </a:r>
            <a:endParaRPr sz="2200" dirty="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1095375" y="1275159"/>
            <a:ext cx="452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476375" y="1383506"/>
            <a:ext cx="16557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882850" y="819200"/>
            <a:ext cx="3409500" cy="23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None/>
            </a:pPr>
            <a:r>
              <a:rPr lang="en" sz="1800" b="1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Atributos personales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Char char="•"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Conocimiento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Char char="•"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Habilidades cognitivas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Char char="•"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Habilidades prácticas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Char char="•"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Motivación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Char char="•"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Valores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Char char="•"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Actitudes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Char char="•"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Esquemas de percepción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351587" y="1614488"/>
            <a:ext cx="17493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351587" y="1614488"/>
            <a:ext cx="1676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280150" y="1722834"/>
            <a:ext cx="1842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572000" y="942959"/>
            <a:ext cx="15486001" cy="2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None/>
            </a:pPr>
            <a:r>
              <a:rPr lang="en" sz="1800" b="1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Desempeño de funciones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Descripción de las funciones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tareas profesionales que los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sujetos deben desempeñar 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en las que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aplican sus atributos </a:t>
            </a:r>
            <a:endParaRPr sz="1800" b="0" i="0" u="none" strike="noStrike" cap="none">
              <a:solidFill>
                <a:srgbClr val="00206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personales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962150" y="3519650"/>
            <a:ext cx="5219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Condiciones de realización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 refiere a los criterios bajo los cuales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la actuación profesional se 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 considerar adecuada, eficaz.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Componentes identificados en los perfiles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1885</Words>
  <Application>Microsoft Office PowerPoint</Application>
  <PresentationFormat>Presentación en pantalla (16:9)</PresentationFormat>
  <Paragraphs>187</Paragraphs>
  <Slides>21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Libre Franklin</vt:lpstr>
      <vt:lpstr>Century Schoolbook</vt:lpstr>
      <vt:lpstr>Arial</vt:lpstr>
      <vt:lpstr>Roboto</vt:lpstr>
      <vt:lpstr>Lucida Sans</vt:lpstr>
      <vt:lpstr>Calibri</vt:lpstr>
      <vt:lpstr>Roboto Light</vt:lpstr>
      <vt:lpstr>Material</vt:lpstr>
      <vt:lpstr>Instrumentos para la valoración Sistema de Apreciación</vt:lpstr>
      <vt:lpstr>Objeto de evaluación</vt:lpstr>
      <vt:lpstr> Admisión</vt:lpstr>
      <vt:lpstr>Por perfil e informante   </vt:lpstr>
      <vt:lpstr>Secuencia metodológica para la selección de los aspectos a evaluar</vt:lpstr>
      <vt:lpstr>Elementos de los perfiles </vt:lpstr>
      <vt:lpstr>Análisis del perfil </vt:lpstr>
      <vt:lpstr>Preguntas que guiaron el análisis del perfil </vt:lpstr>
      <vt:lpstr>Componentes identificados en los perfiles   </vt:lpstr>
      <vt:lpstr>Proceso de selección para la admisión </vt:lpstr>
      <vt:lpstr>Presentación de PowerPoint</vt:lpstr>
      <vt:lpstr>Proceso de selección para la promoción a funciones de dirección y supervisión</vt:lpstr>
      <vt:lpstr>Presentación de PowerPoint</vt:lpstr>
      <vt:lpstr>Aspectos de evaluación por instrumento</vt:lpstr>
      <vt:lpstr>Presentación de PowerPoint</vt:lpstr>
      <vt:lpstr>Presentación de PowerPoint</vt:lpstr>
      <vt:lpstr>Ejemplo de desagregación del indicador en conocimientos, aptitudes y aspectos a valorar </vt:lpstr>
      <vt:lpstr>Ejemplo de desagregación del indicador en conocimientos, aptitudes y aspectos a valorar </vt:lpstr>
      <vt:lpstr>Fuentes de consulta necesarias para el análisis y desagregación del indicador </vt:lpstr>
      <vt:lpstr>Fuentes de consulta necesarias para el análisis y desagregación del indicador </vt:lpstr>
      <vt:lpstr>Estrategia de identificación de indicadores a considerar en los distintos instrumentos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Instrumentos para la valoración Sistema de Apreciación</dc:title>
  <dc:creator>luz</dc:creator>
  <cp:lastModifiedBy>Ruth Guevara</cp:lastModifiedBy>
  <cp:revision>11</cp:revision>
  <dcterms:modified xsi:type="dcterms:W3CDTF">2020-01-24T14:50:40Z</dcterms:modified>
</cp:coreProperties>
</file>