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7"/>
  </p:notesMasterIdLst>
  <p:sldIdLst>
    <p:sldId id="385" r:id="rId2"/>
    <p:sldId id="386" r:id="rId3"/>
    <p:sldId id="428" r:id="rId4"/>
    <p:sldId id="437" r:id="rId5"/>
    <p:sldId id="438" r:id="rId6"/>
    <p:sldId id="434" r:id="rId7"/>
    <p:sldId id="441" r:id="rId8"/>
    <p:sldId id="442" r:id="rId9"/>
    <p:sldId id="443" r:id="rId10"/>
    <p:sldId id="435" r:id="rId11"/>
    <p:sldId id="444" r:id="rId12"/>
    <p:sldId id="445" r:id="rId13"/>
    <p:sldId id="446" r:id="rId14"/>
    <p:sldId id="323" r:id="rId15"/>
    <p:sldId id="447" r:id="rId16"/>
    <p:sldId id="439" r:id="rId17"/>
    <p:sldId id="440" r:id="rId18"/>
    <p:sldId id="388" r:id="rId19"/>
    <p:sldId id="327" r:id="rId20"/>
    <p:sldId id="328" r:id="rId21"/>
    <p:sldId id="329" r:id="rId22"/>
    <p:sldId id="330" r:id="rId23"/>
    <p:sldId id="331" r:id="rId24"/>
    <p:sldId id="333" r:id="rId25"/>
    <p:sldId id="334" r:id="rId26"/>
    <p:sldId id="449" r:id="rId27"/>
    <p:sldId id="448" r:id="rId28"/>
    <p:sldId id="340" r:id="rId29"/>
    <p:sldId id="341" r:id="rId30"/>
    <p:sldId id="342" r:id="rId31"/>
    <p:sldId id="389" r:id="rId32"/>
    <p:sldId id="343" r:id="rId33"/>
    <p:sldId id="345" r:id="rId34"/>
    <p:sldId id="346" r:id="rId35"/>
    <p:sldId id="347" r:id="rId36"/>
    <p:sldId id="348" r:id="rId37"/>
    <p:sldId id="349" r:id="rId38"/>
    <p:sldId id="350" r:id="rId39"/>
    <p:sldId id="399" r:id="rId40"/>
    <p:sldId id="351" r:id="rId41"/>
    <p:sldId id="352" r:id="rId42"/>
    <p:sldId id="353" r:id="rId43"/>
    <p:sldId id="450" r:id="rId44"/>
    <p:sldId id="451" r:id="rId45"/>
    <p:sldId id="452" r:id="rId46"/>
    <p:sldId id="354" r:id="rId47"/>
    <p:sldId id="403" r:id="rId48"/>
    <p:sldId id="356" r:id="rId49"/>
    <p:sldId id="394" r:id="rId50"/>
    <p:sldId id="395" r:id="rId51"/>
    <p:sldId id="396" r:id="rId52"/>
    <p:sldId id="397" r:id="rId53"/>
    <p:sldId id="398" r:id="rId54"/>
    <p:sldId id="404" r:id="rId55"/>
    <p:sldId id="360" r:id="rId56"/>
    <p:sldId id="405" r:id="rId57"/>
    <p:sldId id="362" r:id="rId58"/>
    <p:sldId id="406" r:id="rId59"/>
    <p:sldId id="407" r:id="rId60"/>
    <p:sldId id="408" r:id="rId61"/>
    <p:sldId id="418" r:id="rId62"/>
    <p:sldId id="365" r:id="rId63"/>
    <p:sldId id="366" r:id="rId64"/>
    <p:sldId id="367" r:id="rId65"/>
    <p:sldId id="374" r:id="rId66"/>
    <p:sldId id="424" r:id="rId67"/>
    <p:sldId id="425" r:id="rId68"/>
    <p:sldId id="380" r:id="rId69"/>
    <p:sldId id="390" r:id="rId70"/>
    <p:sldId id="287" r:id="rId71"/>
    <p:sldId id="423" r:id="rId72"/>
    <p:sldId id="391" r:id="rId73"/>
    <p:sldId id="392" r:id="rId74"/>
    <p:sldId id="393" r:id="rId75"/>
    <p:sldId id="402" r:id="rId7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CC00FF"/>
    <a:srgbClr val="FFFFFF"/>
    <a:srgbClr val="E8FEE8"/>
    <a:srgbClr val="EBF0F9"/>
    <a:srgbClr val="F3F6FB"/>
    <a:srgbClr val="EEF7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9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42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091E62-F7F0-4719-84D5-9FBBF89A9F5A}" type="datetimeFigureOut">
              <a:rPr lang="es-MX" smtClean="0"/>
              <a:t>12/06/2019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131B88-02BD-41FD-A888-9BC0AEE4372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7807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PS: Alex </a:t>
            </a:r>
            <a:r>
              <a:rPr lang="es-MX" dirty="0" err="1" smtClean="0"/>
              <a:t>suggested</a:t>
            </a:r>
            <a:r>
              <a:rPr lang="es-MX" dirty="0" smtClean="0"/>
              <a:t> me </a:t>
            </a:r>
            <a:r>
              <a:rPr lang="es-MX" dirty="0" err="1" smtClean="0"/>
              <a:t>to</a:t>
            </a:r>
            <a:r>
              <a:rPr lang="es-MX" baseline="0" dirty="0" smtClean="0"/>
              <a:t> use </a:t>
            </a:r>
            <a:r>
              <a:rPr lang="es-MX" baseline="0" dirty="0" err="1" smtClean="0"/>
              <a:t>this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kind</a:t>
            </a:r>
            <a:r>
              <a:rPr lang="es-MX" baseline="0" dirty="0" smtClean="0"/>
              <a:t> of </a:t>
            </a:r>
            <a:r>
              <a:rPr lang="es-MX" baseline="0" dirty="0" err="1" smtClean="0"/>
              <a:t>plot</a:t>
            </a:r>
            <a:r>
              <a:rPr lang="es-MX" baseline="0" dirty="0" smtClean="0"/>
              <a:t> and I </a:t>
            </a:r>
            <a:r>
              <a:rPr lang="es-MX" baseline="0" dirty="0" err="1" smtClean="0"/>
              <a:t>really</a:t>
            </a:r>
            <a:r>
              <a:rPr lang="es-MX" baseline="0" dirty="0" smtClean="0"/>
              <a:t> </a:t>
            </a:r>
            <a:r>
              <a:rPr lang="es-MX" baseline="0" dirty="0" err="1" smtClean="0"/>
              <a:t>liked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it</a:t>
            </a:r>
            <a:r>
              <a:rPr lang="es-MX" baseline="0" dirty="0" smtClean="0"/>
              <a:t>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31B88-02BD-41FD-A888-9BC0AEE43725}" type="slidenum">
              <a:rPr lang="es-MX" smtClean="0"/>
              <a:t>50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6605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PS: Alex </a:t>
            </a:r>
            <a:r>
              <a:rPr lang="es-MX" dirty="0" err="1" smtClean="0"/>
              <a:t>suggested</a:t>
            </a:r>
            <a:r>
              <a:rPr lang="es-MX" dirty="0" smtClean="0"/>
              <a:t> me </a:t>
            </a:r>
            <a:r>
              <a:rPr lang="es-MX" dirty="0" err="1" smtClean="0"/>
              <a:t>to</a:t>
            </a:r>
            <a:r>
              <a:rPr lang="es-MX" baseline="0" dirty="0" smtClean="0"/>
              <a:t> use </a:t>
            </a:r>
            <a:r>
              <a:rPr lang="es-MX" baseline="0" dirty="0" err="1" smtClean="0"/>
              <a:t>this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kind</a:t>
            </a:r>
            <a:r>
              <a:rPr lang="es-MX" baseline="0" dirty="0" smtClean="0"/>
              <a:t> of </a:t>
            </a:r>
            <a:r>
              <a:rPr lang="es-MX" baseline="0" dirty="0" err="1" smtClean="0"/>
              <a:t>plot</a:t>
            </a:r>
            <a:r>
              <a:rPr lang="es-MX" baseline="0" dirty="0" smtClean="0"/>
              <a:t> and I </a:t>
            </a:r>
            <a:r>
              <a:rPr lang="es-MX" baseline="0" dirty="0" err="1" smtClean="0"/>
              <a:t>really</a:t>
            </a:r>
            <a:r>
              <a:rPr lang="es-MX" baseline="0" dirty="0" smtClean="0"/>
              <a:t> </a:t>
            </a:r>
            <a:r>
              <a:rPr lang="es-MX" baseline="0" dirty="0" err="1" smtClean="0"/>
              <a:t>liked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it</a:t>
            </a:r>
            <a:r>
              <a:rPr lang="es-MX" baseline="0" dirty="0" smtClean="0"/>
              <a:t>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31B88-02BD-41FD-A888-9BC0AEE43725}" type="slidenum">
              <a:rPr lang="es-MX" smtClean="0"/>
              <a:t>51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1633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PS: Alex </a:t>
            </a:r>
            <a:r>
              <a:rPr lang="es-MX" dirty="0" err="1" smtClean="0"/>
              <a:t>suggested</a:t>
            </a:r>
            <a:r>
              <a:rPr lang="es-MX" dirty="0" smtClean="0"/>
              <a:t> me </a:t>
            </a:r>
            <a:r>
              <a:rPr lang="es-MX" dirty="0" err="1" smtClean="0"/>
              <a:t>to</a:t>
            </a:r>
            <a:r>
              <a:rPr lang="es-MX" baseline="0" dirty="0" smtClean="0"/>
              <a:t> use </a:t>
            </a:r>
            <a:r>
              <a:rPr lang="es-MX" baseline="0" dirty="0" err="1" smtClean="0"/>
              <a:t>this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kind</a:t>
            </a:r>
            <a:r>
              <a:rPr lang="es-MX" baseline="0" dirty="0" smtClean="0"/>
              <a:t> of </a:t>
            </a:r>
            <a:r>
              <a:rPr lang="es-MX" baseline="0" dirty="0" err="1" smtClean="0"/>
              <a:t>plot</a:t>
            </a:r>
            <a:r>
              <a:rPr lang="es-MX" baseline="0" dirty="0" smtClean="0"/>
              <a:t> and I </a:t>
            </a:r>
            <a:r>
              <a:rPr lang="es-MX" baseline="0" dirty="0" err="1" smtClean="0"/>
              <a:t>really</a:t>
            </a:r>
            <a:r>
              <a:rPr lang="es-MX" baseline="0" dirty="0" smtClean="0"/>
              <a:t> </a:t>
            </a:r>
            <a:r>
              <a:rPr lang="es-MX" baseline="0" dirty="0" err="1" smtClean="0"/>
              <a:t>liked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it</a:t>
            </a:r>
            <a:r>
              <a:rPr lang="es-MX" baseline="0" dirty="0" smtClean="0"/>
              <a:t>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31B88-02BD-41FD-A888-9BC0AEE43725}" type="slidenum">
              <a:rPr lang="es-MX" smtClean="0"/>
              <a:t>52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4063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5D52-72DB-49EB-97D1-74999CC14CB1}" type="datetimeFigureOut">
              <a:rPr lang="es-MX" smtClean="0"/>
              <a:t>12/06/2019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6376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5D52-72DB-49EB-97D1-74999CC14CB1}" type="datetimeFigureOut">
              <a:rPr lang="es-MX" smtClean="0"/>
              <a:t>12/06/2019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7619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5D52-72DB-49EB-97D1-74999CC14CB1}" type="datetimeFigureOut">
              <a:rPr lang="es-MX" smtClean="0"/>
              <a:t>12/06/2019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62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5D52-72DB-49EB-97D1-74999CC14CB1}" type="datetimeFigureOut">
              <a:rPr lang="es-MX" smtClean="0"/>
              <a:t>12/06/2019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4967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5D52-72DB-49EB-97D1-74999CC14CB1}" type="datetimeFigureOut">
              <a:rPr lang="es-MX" smtClean="0"/>
              <a:t>12/06/2019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8736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5D52-72DB-49EB-97D1-74999CC14CB1}" type="datetimeFigureOut">
              <a:rPr lang="es-MX" smtClean="0"/>
              <a:t>12/06/2019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3820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5D52-72DB-49EB-97D1-74999CC14CB1}" type="datetimeFigureOut">
              <a:rPr lang="es-MX" smtClean="0"/>
              <a:t>12/06/2019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2214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5D52-72DB-49EB-97D1-74999CC14CB1}" type="datetimeFigureOut">
              <a:rPr lang="es-MX" smtClean="0"/>
              <a:t>12/06/2019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6660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5D52-72DB-49EB-97D1-74999CC14CB1}" type="datetimeFigureOut">
              <a:rPr lang="es-MX" smtClean="0"/>
              <a:t>12/06/2019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7661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5D52-72DB-49EB-97D1-74999CC14CB1}" type="datetimeFigureOut">
              <a:rPr lang="es-MX" smtClean="0"/>
              <a:t>12/06/2019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5481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5D52-72DB-49EB-97D1-74999CC14CB1}" type="datetimeFigureOut">
              <a:rPr lang="es-MX" smtClean="0"/>
              <a:t>12/06/2019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199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75D52-72DB-49EB-97D1-74999CC14CB1}" type="datetimeFigureOut">
              <a:rPr lang="es-MX" smtClean="0"/>
              <a:t>12/06/2019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1744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4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adrifelcha@gmail.com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" y="3171744"/>
            <a:ext cx="12192000" cy="1682911"/>
          </a:xfrm>
        </p:spPr>
        <p:txBody>
          <a:bodyPr>
            <a:noAutofit/>
          </a:bodyPr>
          <a:lstStyle/>
          <a:p>
            <a:r>
              <a:rPr lang="en-US" sz="4600" b="1" dirty="0"/>
              <a:t>Bayesian </a:t>
            </a:r>
            <a:r>
              <a:rPr lang="en-US" sz="4600" b="1" dirty="0" smtClean="0"/>
              <a:t>cognitive and statistical modeling applied </a:t>
            </a:r>
            <a:r>
              <a:rPr lang="en-US" sz="4600" b="1" dirty="0"/>
              <a:t>to Signal Detection Theory and the Mirror </a:t>
            </a:r>
            <a:r>
              <a:rPr lang="en-US" sz="4600" b="1" dirty="0" smtClean="0"/>
              <a:t>Effect in a perceptual task</a:t>
            </a:r>
            <a:endParaRPr lang="es-MX" sz="46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5494867"/>
            <a:ext cx="9144000" cy="872066"/>
          </a:xfr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r>
              <a:rPr lang="es-MX" dirty="0" smtClean="0">
                <a:ln>
                  <a:solidFill>
                    <a:sysClr val="windowText" lastClr="000000"/>
                  </a:solidFill>
                </a:ln>
              </a:rPr>
              <a:t>Adriana F. Chávez De la Peña.</a:t>
            </a:r>
          </a:p>
          <a:p>
            <a:r>
              <a:rPr lang="es-MX" dirty="0" smtClean="0">
                <a:ln>
                  <a:solidFill>
                    <a:sysClr val="windowText" lastClr="000000"/>
                  </a:solidFill>
                </a:ln>
              </a:rPr>
              <a:t>Michael Lee			Arturo Bouzas Riaño</a:t>
            </a:r>
            <a:endParaRPr lang="es-MX" dirty="0">
              <a:ln>
                <a:solidFill>
                  <a:sysClr val="windowText" lastClr="000000"/>
                </a:solidFill>
              </a:ln>
            </a:endParaRPr>
          </a:p>
        </p:txBody>
      </p:sp>
      <p:pic>
        <p:nvPicPr>
          <p:cNvPr id="4" name="Picture 4" descr="Resultado de imagen para UNAM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76" y="160346"/>
            <a:ext cx="3502025" cy="125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334" y="-32223"/>
            <a:ext cx="2751666" cy="219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57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249" y="1284047"/>
            <a:ext cx="8271255" cy="523902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067504" cy="1325563"/>
          </a:xfrm>
        </p:spPr>
        <p:txBody>
          <a:bodyPr>
            <a:normAutofit/>
          </a:bodyPr>
          <a:lstStyle/>
          <a:p>
            <a:r>
              <a:rPr lang="es-MX" dirty="0" err="1" smtClean="0"/>
              <a:t>Getting</a:t>
            </a:r>
            <a:r>
              <a:rPr lang="es-MX" dirty="0" smtClean="0"/>
              <a:t> </a:t>
            </a:r>
            <a:r>
              <a:rPr lang="es-MX" dirty="0" err="1" smtClean="0"/>
              <a:t>it</a:t>
            </a:r>
            <a:r>
              <a:rPr lang="es-MX" dirty="0" smtClean="0"/>
              <a:t> </a:t>
            </a:r>
            <a:r>
              <a:rPr lang="es-MX" b="1" dirty="0" err="1" smtClean="0">
                <a:solidFill>
                  <a:schemeClr val="accent6">
                    <a:lumMod val="75000"/>
                  </a:schemeClr>
                </a:solidFill>
              </a:rPr>
              <a:t>right</a:t>
            </a:r>
            <a:r>
              <a:rPr lang="es-MX" b="1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s-MX" b="1" dirty="0" err="1" smtClean="0">
                <a:solidFill>
                  <a:schemeClr val="accent6">
                    <a:lumMod val="75000"/>
                  </a:schemeClr>
                </a:solidFill>
              </a:rPr>
              <a:t>pays</a:t>
            </a:r>
            <a:r>
              <a:rPr lang="es-MX" dirty="0" smtClean="0"/>
              <a:t>; </a:t>
            </a:r>
            <a:r>
              <a:rPr lang="es-MX" dirty="0" err="1" smtClean="0"/>
              <a:t>getting</a:t>
            </a:r>
            <a:r>
              <a:rPr lang="es-MX" dirty="0" smtClean="0"/>
              <a:t> </a:t>
            </a:r>
            <a:r>
              <a:rPr lang="es-MX" dirty="0" err="1" smtClean="0"/>
              <a:t>it</a:t>
            </a:r>
            <a:r>
              <a:rPr lang="es-MX" dirty="0" smtClean="0"/>
              <a:t> </a:t>
            </a:r>
            <a:r>
              <a:rPr lang="es-MX" b="1" dirty="0" err="1" smtClean="0">
                <a:solidFill>
                  <a:srgbClr val="FF0000"/>
                </a:solidFill>
              </a:rPr>
              <a:t>wrong</a:t>
            </a:r>
            <a:r>
              <a:rPr lang="es-MX" b="1" dirty="0" smtClean="0">
                <a:solidFill>
                  <a:srgbClr val="FF0000"/>
                </a:solidFill>
              </a:rPr>
              <a:t>, </a:t>
            </a:r>
            <a:r>
              <a:rPr lang="es-MX" b="1" dirty="0" err="1" smtClean="0">
                <a:solidFill>
                  <a:srgbClr val="FF0000"/>
                </a:solidFill>
              </a:rPr>
              <a:t>costs</a:t>
            </a:r>
            <a:r>
              <a:rPr lang="es-MX" dirty="0" smtClean="0"/>
              <a:t>; </a:t>
            </a:r>
            <a:r>
              <a:rPr lang="es-MX" dirty="0" smtClean="0">
                <a:solidFill>
                  <a:schemeClr val="bg1"/>
                </a:solidFill>
              </a:rPr>
              <a:t>and </a:t>
            </a:r>
            <a:r>
              <a:rPr lang="es-MX" dirty="0" err="1" smtClean="0">
                <a:solidFill>
                  <a:schemeClr val="bg1"/>
                </a:solidFill>
              </a:rPr>
              <a:t>both</a:t>
            </a:r>
            <a:r>
              <a:rPr lang="es-MX" dirty="0" smtClean="0">
                <a:solidFill>
                  <a:schemeClr val="bg1"/>
                </a:solidFill>
              </a:rPr>
              <a:t> </a:t>
            </a:r>
            <a:r>
              <a:rPr lang="es-MX" dirty="0" err="1" smtClean="0">
                <a:solidFill>
                  <a:schemeClr val="bg1"/>
                </a:solidFill>
              </a:rPr>
              <a:t>things</a:t>
            </a:r>
            <a:r>
              <a:rPr lang="es-MX" dirty="0" smtClean="0">
                <a:solidFill>
                  <a:schemeClr val="bg1"/>
                </a:solidFill>
              </a:rPr>
              <a:t> </a:t>
            </a:r>
            <a:r>
              <a:rPr lang="es-MX" dirty="0" err="1" smtClean="0">
                <a:solidFill>
                  <a:schemeClr val="bg1"/>
                </a:solidFill>
              </a:rPr>
              <a:t>happen</a:t>
            </a:r>
            <a:r>
              <a:rPr lang="es-MX" dirty="0" smtClean="0">
                <a:solidFill>
                  <a:schemeClr val="bg1"/>
                </a:solidFill>
              </a:rPr>
              <a:t> </a:t>
            </a:r>
            <a:r>
              <a:rPr lang="es-MX" dirty="0" err="1" smtClean="0">
                <a:solidFill>
                  <a:schemeClr val="bg1"/>
                </a:solidFill>
              </a:rPr>
              <a:t>on</a:t>
            </a:r>
            <a:r>
              <a:rPr lang="es-MX" dirty="0" smtClean="0">
                <a:solidFill>
                  <a:schemeClr val="bg1"/>
                </a:solidFill>
              </a:rPr>
              <a:t> </a:t>
            </a:r>
            <a:r>
              <a:rPr lang="es-MX" dirty="0" err="1" smtClean="0">
                <a:solidFill>
                  <a:schemeClr val="bg1"/>
                </a:solidFill>
              </a:rPr>
              <a:t>their</a:t>
            </a:r>
            <a:r>
              <a:rPr lang="es-MX" dirty="0" smtClean="0">
                <a:solidFill>
                  <a:schemeClr val="bg1"/>
                </a:solidFill>
              </a:rPr>
              <a:t> </a:t>
            </a:r>
            <a:r>
              <a:rPr lang="es-MX" dirty="0" err="1" smtClean="0">
                <a:solidFill>
                  <a:schemeClr val="bg1"/>
                </a:solidFill>
              </a:rPr>
              <a:t>own</a:t>
            </a:r>
            <a:r>
              <a:rPr lang="es-MX" dirty="0" smtClean="0">
                <a:solidFill>
                  <a:schemeClr val="bg1"/>
                </a:solidFill>
              </a:rPr>
              <a:t> </a:t>
            </a:r>
            <a:r>
              <a:rPr lang="es-MX" dirty="0" err="1" smtClean="0">
                <a:solidFill>
                  <a:schemeClr val="bg1"/>
                </a:solidFill>
              </a:rPr>
              <a:t>magnitude</a:t>
            </a:r>
            <a:endParaRPr lang="es-MX" sz="2500" i="1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1026" name="Picture 2" descr="Resultado de imagen para conejo blanco y negro dibuj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43200"/>
            <a:ext cx="2820651" cy="2118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6976056" y="1447800"/>
            <a:ext cx="3632200" cy="377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Actual </a:t>
            </a:r>
            <a:r>
              <a:rPr lang="es-MX" dirty="0" err="1" smtClean="0"/>
              <a:t>situation</a:t>
            </a:r>
            <a:endParaRPr lang="es-MX" dirty="0"/>
          </a:p>
        </p:txBody>
      </p:sp>
      <p:sp>
        <p:nvSpPr>
          <p:cNvPr id="8" name="Rectángulo 7"/>
          <p:cNvSpPr/>
          <p:nvPr/>
        </p:nvSpPr>
        <p:spPr>
          <a:xfrm rot="16200000">
            <a:off x="2810457" y="4257980"/>
            <a:ext cx="3632200" cy="377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Judgement</a:t>
            </a:r>
            <a:endParaRPr lang="es-MX" dirty="0"/>
          </a:p>
        </p:txBody>
      </p:sp>
      <p:pic>
        <p:nvPicPr>
          <p:cNvPr id="9" name="Picture 2" descr="Resultado de imagen para leÃ³n blanco y negr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184" y="1947862"/>
            <a:ext cx="1697367" cy="112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sultado de imagen para leÃ³n blanco y negr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471" y="2743200"/>
            <a:ext cx="1178930" cy="149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redondeado 5"/>
          <p:cNvSpPr/>
          <p:nvPr/>
        </p:nvSpPr>
        <p:spPr>
          <a:xfrm>
            <a:off x="5994401" y="3070880"/>
            <a:ext cx="2624666" cy="117092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Hit</a:t>
            </a:r>
            <a:endParaRPr lang="es-MX" dirty="0"/>
          </a:p>
        </p:txBody>
      </p:sp>
      <p:sp>
        <p:nvSpPr>
          <p:cNvPr id="12" name="Rectángulo redondeado 11"/>
          <p:cNvSpPr/>
          <p:nvPr/>
        </p:nvSpPr>
        <p:spPr>
          <a:xfrm>
            <a:off x="8880550" y="4800600"/>
            <a:ext cx="2473250" cy="123238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Correct</a:t>
            </a:r>
            <a:r>
              <a:rPr lang="es-MX" dirty="0" smtClean="0"/>
              <a:t> </a:t>
            </a:r>
            <a:r>
              <a:rPr lang="es-MX" dirty="0" err="1" smtClean="0"/>
              <a:t>Rejection</a:t>
            </a:r>
            <a:endParaRPr lang="es-MX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5972534" y="4741862"/>
            <a:ext cx="2624666" cy="117092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Miss</a:t>
            </a:r>
            <a:endParaRPr lang="es-MX" dirty="0"/>
          </a:p>
        </p:txBody>
      </p:sp>
      <p:sp>
        <p:nvSpPr>
          <p:cNvPr id="14" name="Rectángulo redondeado 13"/>
          <p:cNvSpPr/>
          <p:nvPr/>
        </p:nvSpPr>
        <p:spPr>
          <a:xfrm>
            <a:off x="8804842" y="3070880"/>
            <a:ext cx="2624666" cy="117092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False </a:t>
            </a:r>
            <a:r>
              <a:rPr lang="es-MX" dirty="0" err="1" smtClean="0"/>
              <a:t>Alarm</a:t>
            </a:r>
            <a:endParaRPr lang="es-MX" dirty="0"/>
          </a:p>
        </p:txBody>
      </p:sp>
      <p:pic>
        <p:nvPicPr>
          <p:cNvPr id="15" name="Picture 4" descr="Imagen relacionad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470" y="4535783"/>
            <a:ext cx="1054354" cy="1583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Imagen relacionad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3063" y="1947862"/>
            <a:ext cx="865193" cy="979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77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249" y="1284047"/>
            <a:ext cx="8271255" cy="523902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067504" cy="1325563"/>
          </a:xfrm>
        </p:spPr>
        <p:txBody>
          <a:bodyPr>
            <a:normAutofit/>
          </a:bodyPr>
          <a:lstStyle/>
          <a:p>
            <a:r>
              <a:rPr lang="es-MX" dirty="0" err="1" smtClean="0"/>
              <a:t>Getting</a:t>
            </a:r>
            <a:r>
              <a:rPr lang="es-MX" dirty="0" smtClean="0"/>
              <a:t> </a:t>
            </a:r>
            <a:r>
              <a:rPr lang="es-MX" dirty="0" err="1" smtClean="0"/>
              <a:t>it</a:t>
            </a:r>
            <a:r>
              <a:rPr lang="es-MX" dirty="0" smtClean="0"/>
              <a:t> </a:t>
            </a:r>
            <a:r>
              <a:rPr lang="es-MX" b="1" dirty="0" err="1" smtClean="0">
                <a:solidFill>
                  <a:schemeClr val="accent6">
                    <a:lumMod val="75000"/>
                  </a:schemeClr>
                </a:solidFill>
              </a:rPr>
              <a:t>right</a:t>
            </a:r>
            <a:r>
              <a:rPr lang="es-MX" b="1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s-MX" b="1" dirty="0" err="1" smtClean="0">
                <a:solidFill>
                  <a:schemeClr val="accent6">
                    <a:lumMod val="75000"/>
                  </a:schemeClr>
                </a:solidFill>
              </a:rPr>
              <a:t>pays</a:t>
            </a:r>
            <a:r>
              <a:rPr lang="es-MX" dirty="0" smtClean="0"/>
              <a:t>; </a:t>
            </a:r>
            <a:r>
              <a:rPr lang="es-MX" dirty="0" err="1" smtClean="0"/>
              <a:t>getting</a:t>
            </a:r>
            <a:r>
              <a:rPr lang="es-MX" dirty="0" smtClean="0"/>
              <a:t> </a:t>
            </a:r>
            <a:r>
              <a:rPr lang="es-MX" dirty="0" err="1" smtClean="0"/>
              <a:t>it</a:t>
            </a:r>
            <a:r>
              <a:rPr lang="es-MX" dirty="0" smtClean="0"/>
              <a:t> </a:t>
            </a:r>
            <a:r>
              <a:rPr lang="es-MX" b="1" dirty="0" err="1" smtClean="0">
                <a:solidFill>
                  <a:srgbClr val="FF0000"/>
                </a:solidFill>
              </a:rPr>
              <a:t>wrong</a:t>
            </a:r>
            <a:r>
              <a:rPr lang="es-MX" b="1" dirty="0" smtClean="0">
                <a:solidFill>
                  <a:srgbClr val="FF0000"/>
                </a:solidFill>
              </a:rPr>
              <a:t>, </a:t>
            </a:r>
            <a:r>
              <a:rPr lang="es-MX" b="1" dirty="0" err="1" smtClean="0">
                <a:solidFill>
                  <a:srgbClr val="FF0000"/>
                </a:solidFill>
              </a:rPr>
              <a:t>costs</a:t>
            </a:r>
            <a:r>
              <a:rPr lang="es-MX" dirty="0" smtClean="0"/>
              <a:t>; </a:t>
            </a:r>
            <a:r>
              <a:rPr lang="es-MX" b="1" u="sng" dirty="0" smtClean="0"/>
              <a:t>and </a:t>
            </a:r>
            <a:r>
              <a:rPr lang="es-MX" b="1" u="sng" dirty="0" err="1" smtClean="0"/>
              <a:t>both</a:t>
            </a:r>
            <a:r>
              <a:rPr lang="es-MX" b="1" u="sng" dirty="0" smtClean="0"/>
              <a:t> </a:t>
            </a:r>
            <a:r>
              <a:rPr lang="es-MX" b="1" u="sng" dirty="0" err="1" smtClean="0"/>
              <a:t>things</a:t>
            </a:r>
            <a:r>
              <a:rPr lang="es-MX" b="1" u="sng" dirty="0" smtClean="0"/>
              <a:t> </a:t>
            </a:r>
            <a:r>
              <a:rPr lang="es-MX" b="1" u="sng" dirty="0" err="1" smtClean="0"/>
              <a:t>happen</a:t>
            </a:r>
            <a:r>
              <a:rPr lang="es-MX" b="1" u="sng" dirty="0"/>
              <a:t> </a:t>
            </a:r>
            <a:r>
              <a:rPr lang="es-MX" b="1" u="sng" dirty="0" err="1" smtClean="0"/>
              <a:t>on</a:t>
            </a:r>
            <a:r>
              <a:rPr lang="es-MX" b="1" u="sng" dirty="0" smtClean="0"/>
              <a:t> </a:t>
            </a:r>
            <a:r>
              <a:rPr lang="es-MX" b="1" u="sng" dirty="0" err="1" smtClean="0"/>
              <a:t>their</a:t>
            </a:r>
            <a:r>
              <a:rPr lang="es-MX" b="1" u="sng" dirty="0" smtClean="0"/>
              <a:t> </a:t>
            </a:r>
            <a:r>
              <a:rPr lang="es-MX" b="1" u="sng" dirty="0" err="1" smtClean="0"/>
              <a:t>own</a:t>
            </a:r>
            <a:r>
              <a:rPr lang="es-MX" b="1" u="sng" dirty="0" smtClean="0"/>
              <a:t> </a:t>
            </a:r>
            <a:r>
              <a:rPr lang="es-MX" b="1" u="sng" dirty="0" err="1" smtClean="0"/>
              <a:t>magnitude</a:t>
            </a:r>
            <a:endParaRPr lang="es-MX" sz="2500" b="1" i="1" u="sng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1026" name="Picture 2" descr="Resultado de imagen para conejo blanco y negro dibuj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43200"/>
            <a:ext cx="2820651" cy="2118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6976056" y="1447800"/>
            <a:ext cx="3632200" cy="377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Actual </a:t>
            </a:r>
            <a:r>
              <a:rPr lang="es-MX" dirty="0" err="1" smtClean="0"/>
              <a:t>situation</a:t>
            </a:r>
            <a:endParaRPr lang="es-MX" dirty="0"/>
          </a:p>
        </p:txBody>
      </p:sp>
      <p:sp>
        <p:nvSpPr>
          <p:cNvPr id="8" name="Rectángulo 7"/>
          <p:cNvSpPr/>
          <p:nvPr/>
        </p:nvSpPr>
        <p:spPr>
          <a:xfrm rot="16200000">
            <a:off x="2810457" y="4257980"/>
            <a:ext cx="3632200" cy="377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Judgement</a:t>
            </a:r>
            <a:endParaRPr lang="es-MX" dirty="0"/>
          </a:p>
        </p:txBody>
      </p:sp>
      <p:pic>
        <p:nvPicPr>
          <p:cNvPr id="9" name="Picture 2" descr="Resultado de imagen para leÃ³n blanco y negr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184" y="1947862"/>
            <a:ext cx="1697367" cy="112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sultado de imagen para leÃ³n blanco y negr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471" y="2743200"/>
            <a:ext cx="1178930" cy="149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redondeado 5"/>
          <p:cNvSpPr/>
          <p:nvPr/>
        </p:nvSpPr>
        <p:spPr>
          <a:xfrm>
            <a:off x="5994401" y="3070880"/>
            <a:ext cx="2624666" cy="117092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Hit</a:t>
            </a:r>
            <a:endParaRPr lang="es-MX" dirty="0"/>
          </a:p>
        </p:txBody>
      </p:sp>
      <p:sp>
        <p:nvSpPr>
          <p:cNvPr id="12" name="Rectángulo redondeado 11"/>
          <p:cNvSpPr/>
          <p:nvPr/>
        </p:nvSpPr>
        <p:spPr>
          <a:xfrm>
            <a:off x="8880550" y="4800600"/>
            <a:ext cx="2473250" cy="123238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Correct</a:t>
            </a:r>
            <a:r>
              <a:rPr lang="es-MX" dirty="0" smtClean="0"/>
              <a:t> </a:t>
            </a:r>
            <a:r>
              <a:rPr lang="es-MX" dirty="0" err="1" smtClean="0"/>
              <a:t>Rejection</a:t>
            </a:r>
            <a:endParaRPr lang="es-MX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5972534" y="4741862"/>
            <a:ext cx="2624666" cy="117092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Miss</a:t>
            </a:r>
            <a:endParaRPr lang="es-MX" dirty="0"/>
          </a:p>
        </p:txBody>
      </p:sp>
      <p:sp>
        <p:nvSpPr>
          <p:cNvPr id="14" name="Rectángulo redondeado 13"/>
          <p:cNvSpPr/>
          <p:nvPr/>
        </p:nvSpPr>
        <p:spPr>
          <a:xfrm>
            <a:off x="8804842" y="3070880"/>
            <a:ext cx="2624666" cy="117092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False </a:t>
            </a:r>
            <a:r>
              <a:rPr lang="es-MX" dirty="0" err="1" smtClean="0"/>
              <a:t>Alarm</a:t>
            </a:r>
            <a:endParaRPr lang="es-MX" dirty="0"/>
          </a:p>
        </p:txBody>
      </p:sp>
      <p:pic>
        <p:nvPicPr>
          <p:cNvPr id="15" name="Picture 4" descr="Imagen relacionad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470" y="4535783"/>
            <a:ext cx="1054354" cy="1583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Imagen relacionad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3063" y="1947862"/>
            <a:ext cx="865193" cy="979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97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249" y="1284047"/>
            <a:ext cx="8271255" cy="523902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067504" cy="1325563"/>
          </a:xfrm>
        </p:spPr>
        <p:txBody>
          <a:bodyPr>
            <a:normAutofit/>
          </a:bodyPr>
          <a:lstStyle/>
          <a:p>
            <a:r>
              <a:rPr lang="es-MX" dirty="0" err="1" smtClean="0"/>
              <a:t>Getting</a:t>
            </a:r>
            <a:r>
              <a:rPr lang="es-MX" dirty="0" smtClean="0"/>
              <a:t> </a:t>
            </a:r>
            <a:r>
              <a:rPr lang="es-MX" dirty="0" err="1" smtClean="0"/>
              <a:t>it</a:t>
            </a:r>
            <a:r>
              <a:rPr lang="es-MX" dirty="0" smtClean="0"/>
              <a:t> </a:t>
            </a:r>
            <a:r>
              <a:rPr lang="es-MX" b="1" dirty="0" err="1" smtClean="0">
                <a:solidFill>
                  <a:schemeClr val="accent6">
                    <a:lumMod val="75000"/>
                  </a:schemeClr>
                </a:solidFill>
              </a:rPr>
              <a:t>right</a:t>
            </a:r>
            <a:r>
              <a:rPr lang="es-MX" b="1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s-MX" b="1" dirty="0" err="1" smtClean="0">
                <a:solidFill>
                  <a:schemeClr val="accent6">
                    <a:lumMod val="75000"/>
                  </a:schemeClr>
                </a:solidFill>
              </a:rPr>
              <a:t>pays</a:t>
            </a:r>
            <a:r>
              <a:rPr lang="es-MX" dirty="0" smtClean="0"/>
              <a:t>; </a:t>
            </a:r>
            <a:r>
              <a:rPr lang="es-MX" dirty="0" err="1" smtClean="0"/>
              <a:t>getting</a:t>
            </a:r>
            <a:r>
              <a:rPr lang="es-MX" dirty="0" smtClean="0"/>
              <a:t> </a:t>
            </a:r>
            <a:r>
              <a:rPr lang="es-MX" dirty="0" err="1" smtClean="0"/>
              <a:t>it</a:t>
            </a:r>
            <a:r>
              <a:rPr lang="es-MX" dirty="0" smtClean="0"/>
              <a:t> </a:t>
            </a:r>
            <a:r>
              <a:rPr lang="es-MX" b="1" dirty="0" err="1" smtClean="0">
                <a:solidFill>
                  <a:srgbClr val="FF0000"/>
                </a:solidFill>
              </a:rPr>
              <a:t>wrong</a:t>
            </a:r>
            <a:r>
              <a:rPr lang="es-MX" b="1" dirty="0" smtClean="0">
                <a:solidFill>
                  <a:srgbClr val="FF0000"/>
                </a:solidFill>
              </a:rPr>
              <a:t>, </a:t>
            </a:r>
            <a:r>
              <a:rPr lang="es-MX" b="1" dirty="0" err="1" smtClean="0">
                <a:solidFill>
                  <a:srgbClr val="FF0000"/>
                </a:solidFill>
              </a:rPr>
              <a:t>costs</a:t>
            </a:r>
            <a:r>
              <a:rPr lang="es-MX" dirty="0" smtClean="0"/>
              <a:t>; and </a:t>
            </a:r>
            <a:r>
              <a:rPr lang="es-MX" dirty="0" err="1" smtClean="0"/>
              <a:t>both</a:t>
            </a:r>
            <a:r>
              <a:rPr lang="es-MX" dirty="0" smtClean="0"/>
              <a:t> </a:t>
            </a:r>
            <a:r>
              <a:rPr lang="es-MX" dirty="0" err="1" smtClean="0"/>
              <a:t>things</a:t>
            </a:r>
            <a:r>
              <a:rPr lang="es-MX" dirty="0" smtClean="0"/>
              <a:t> </a:t>
            </a:r>
            <a:r>
              <a:rPr lang="es-MX" dirty="0" err="1" smtClean="0"/>
              <a:t>happen</a:t>
            </a:r>
            <a:r>
              <a:rPr lang="es-MX" dirty="0"/>
              <a:t> </a:t>
            </a:r>
            <a:r>
              <a:rPr lang="es-MX" dirty="0" err="1" smtClean="0"/>
              <a:t>on</a:t>
            </a:r>
            <a:r>
              <a:rPr lang="es-MX" dirty="0" smtClean="0"/>
              <a:t> </a:t>
            </a:r>
            <a:r>
              <a:rPr lang="es-MX" dirty="0" err="1" smtClean="0"/>
              <a:t>their</a:t>
            </a:r>
            <a:r>
              <a:rPr lang="es-MX" dirty="0" smtClean="0"/>
              <a:t> </a:t>
            </a:r>
            <a:r>
              <a:rPr lang="es-MX" dirty="0" err="1" smtClean="0"/>
              <a:t>own</a:t>
            </a:r>
            <a:r>
              <a:rPr lang="es-MX" dirty="0" smtClean="0"/>
              <a:t> </a:t>
            </a:r>
            <a:r>
              <a:rPr lang="es-MX" dirty="0" err="1" smtClean="0"/>
              <a:t>magnitude</a:t>
            </a:r>
            <a:endParaRPr lang="es-MX" sz="2500" i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1026" name="Picture 2" descr="Resultado de imagen para conejo blanco y negro dibuj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43200"/>
            <a:ext cx="2820651" cy="2118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6976056" y="1447800"/>
            <a:ext cx="3632200" cy="377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Actual </a:t>
            </a:r>
            <a:r>
              <a:rPr lang="es-MX" dirty="0" err="1" smtClean="0"/>
              <a:t>situation</a:t>
            </a:r>
            <a:endParaRPr lang="es-MX" dirty="0"/>
          </a:p>
        </p:txBody>
      </p:sp>
      <p:sp>
        <p:nvSpPr>
          <p:cNvPr id="8" name="Rectángulo 7"/>
          <p:cNvSpPr/>
          <p:nvPr/>
        </p:nvSpPr>
        <p:spPr>
          <a:xfrm rot="16200000">
            <a:off x="2810457" y="4257980"/>
            <a:ext cx="3632200" cy="377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Judgement</a:t>
            </a:r>
            <a:endParaRPr lang="es-MX" dirty="0"/>
          </a:p>
        </p:txBody>
      </p:sp>
      <p:pic>
        <p:nvPicPr>
          <p:cNvPr id="9" name="Picture 2" descr="Resultado de imagen para leÃ³n blanco y negr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184" y="1947862"/>
            <a:ext cx="1697367" cy="112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sultado de imagen para leÃ³n blanco y negr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471" y="2743200"/>
            <a:ext cx="1178930" cy="149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redondeado 5"/>
          <p:cNvSpPr/>
          <p:nvPr/>
        </p:nvSpPr>
        <p:spPr>
          <a:xfrm>
            <a:off x="5994401" y="3070880"/>
            <a:ext cx="2624666" cy="117092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Hit</a:t>
            </a:r>
            <a:endParaRPr lang="es-MX" dirty="0"/>
          </a:p>
        </p:txBody>
      </p:sp>
      <p:sp>
        <p:nvSpPr>
          <p:cNvPr id="12" name="Rectángulo redondeado 11"/>
          <p:cNvSpPr/>
          <p:nvPr/>
        </p:nvSpPr>
        <p:spPr>
          <a:xfrm>
            <a:off x="8880550" y="4800600"/>
            <a:ext cx="2473250" cy="123238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Correct</a:t>
            </a:r>
            <a:r>
              <a:rPr lang="es-MX" dirty="0" smtClean="0"/>
              <a:t> </a:t>
            </a:r>
            <a:r>
              <a:rPr lang="es-MX" dirty="0" err="1" smtClean="0"/>
              <a:t>Rejection</a:t>
            </a:r>
            <a:endParaRPr lang="es-MX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5972534" y="4741862"/>
            <a:ext cx="2624666" cy="117092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Miss</a:t>
            </a:r>
            <a:endParaRPr lang="es-MX" dirty="0"/>
          </a:p>
        </p:txBody>
      </p:sp>
      <p:sp>
        <p:nvSpPr>
          <p:cNvPr id="14" name="Rectángulo redondeado 13"/>
          <p:cNvSpPr/>
          <p:nvPr/>
        </p:nvSpPr>
        <p:spPr>
          <a:xfrm>
            <a:off x="8804842" y="3070880"/>
            <a:ext cx="2624666" cy="117092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False </a:t>
            </a:r>
            <a:r>
              <a:rPr lang="es-MX" dirty="0" err="1" smtClean="0"/>
              <a:t>Alarm</a:t>
            </a:r>
            <a:endParaRPr lang="es-MX" dirty="0"/>
          </a:p>
        </p:txBody>
      </p:sp>
      <p:pic>
        <p:nvPicPr>
          <p:cNvPr id="15" name="Picture 4" descr="Imagen relacionad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470" y="4535783"/>
            <a:ext cx="1054354" cy="1583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Imagen relacionad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3063" y="1947862"/>
            <a:ext cx="865193" cy="979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esultado de imagen para death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824" y="4428656"/>
            <a:ext cx="2814091" cy="1870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780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211669"/>
            <a:ext cx="1208616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222222"/>
                </a:solidFill>
                <a:latin typeface="Arial" panose="020B0604020202020204" pitchFamily="34" charset="0"/>
              </a:rPr>
              <a:t>Lee, M. D. (2018). Bayesian methods in cognitive modeling. </a:t>
            </a:r>
            <a:r>
              <a:rPr lang="en-US" sz="1500" i="1" dirty="0">
                <a:solidFill>
                  <a:srgbClr val="222222"/>
                </a:solidFill>
                <a:latin typeface="Arial" panose="020B0604020202020204" pitchFamily="34" charset="0"/>
              </a:rPr>
              <a:t>Stevens' Handbook of Experimental Psychology and Cognitive Neuroscience</a:t>
            </a:r>
            <a:r>
              <a:rPr lang="en-US" sz="1500" dirty="0">
                <a:solidFill>
                  <a:srgbClr val="222222"/>
                </a:solidFill>
                <a:latin typeface="Arial" panose="020B0604020202020204" pitchFamily="34" charset="0"/>
              </a:rPr>
              <a:t>, </a:t>
            </a:r>
            <a:r>
              <a:rPr lang="en-US" sz="1500" i="1" dirty="0">
                <a:solidFill>
                  <a:srgbClr val="222222"/>
                </a:solidFill>
                <a:latin typeface="Arial" panose="020B0604020202020204" pitchFamily="34" charset="0"/>
              </a:rPr>
              <a:t>5</a:t>
            </a:r>
            <a:r>
              <a:rPr lang="en-US" sz="1500" dirty="0">
                <a:solidFill>
                  <a:srgbClr val="222222"/>
                </a:solidFill>
                <a:latin typeface="Arial" panose="020B0604020202020204" pitchFamily="34" charset="0"/>
              </a:rPr>
              <a:t>, 1-48.</a:t>
            </a:r>
            <a:endParaRPr lang="es-MX" sz="15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42" y="744008"/>
            <a:ext cx="1197292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693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831850" y="447609"/>
            <a:ext cx="10515600" cy="1110735"/>
          </a:xfrm>
        </p:spPr>
        <p:txBody>
          <a:bodyPr/>
          <a:lstStyle/>
          <a:p>
            <a:pPr algn="r"/>
            <a:r>
              <a:rPr lang="es-MX" b="1" dirty="0" err="1" smtClean="0"/>
              <a:t>The</a:t>
            </a:r>
            <a:r>
              <a:rPr lang="es-MX" b="1" dirty="0" smtClean="0"/>
              <a:t> </a:t>
            </a:r>
            <a:r>
              <a:rPr lang="es-MX" b="1" dirty="0" err="1" smtClean="0"/>
              <a:t>Mirror</a:t>
            </a:r>
            <a:r>
              <a:rPr lang="es-MX" b="1" dirty="0" smtClean="0"/>
              <a:t> </a:t>
            </a:r>
            <a:r>
              <a:rPr lang="es-MX" b="1" dirty="0" err="1" smtClean="0"/>
              <a:t>Effect</a:t>
            </a:r>
            <a:endParaRPr lang="es-MX" b="1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>
          <a:xfrm>
            <a:off x="922002" y="1756111"/>
            <a:ext cx="10515600" cy="3434075"/>
          </a:xfrm>
        </p:spPr>
        <p:txBody>
          <a:bodyPr>
            <a:noAutofit/>
          </a:bodyPr>
          <a:lstStyle/>
          <a:p>
            <a:pPr algn="just"/>
            <a:r>
              <a:rPr lang="es-MX" sz="4000" dirty="0" err="1" smtClean="0">
                <a:solidFill>
                  <a:schemeClr val="tx1"/>
                </a:solidFill>
              </a:rPr>
              <a:t>It</a:t>
            </a:r>
            <a:r>
              <a:rPr lang="es-MX" sz="4000" dirty="0" smtClean="0">
                <a:solidFill>
                  <a:schemeClr val="tx1"/>
                </a:solidFill>
              </a:rPr>
              <a:t> </a:t>
            </a:r>
            <a:r>
              <a:rPr lang="es-MX" sz="4000" dirty="0" err="1" smtClean="0">
                <a:solidFill>
                  <a:schemeClr val="tx1"/>
                </a:solidFill>
              </a:rPr>
              <a:t>is</a:t>
            </a:r>
            <a:r>
              <a:rPr lang="es-MX" sz="4000" dirty="0" smtClean="0">
                <a:solidFill>
                  <a:schemeClr val="tx1"/>
                </a:solidFill>
              </a:rPr>
              <a:t> a </a:t>
            </a:r>
            <a:r>
              <a:rPr lang="es-MX" sz="4000" dirty="0" err="1" smtClean="0">
                <a:solidFill>
                  <a:schemeClr val="tx1"/>
                </a:solidFill>
              </a:rPr>
              <a:t>well-established</a:t>
            </a:r>
            <a:r>
              <a:rPr lang="es-MX" sz="4000" dirty="0" smtClean="0">
                <a:solidFill>
                  <a:schemeClr val="tx1"/>
                </a:solidFill>
              </a:rPr>
              <a:t> </a:t>
            </a:r>
            <a:r>
              <a:rPr lang="es-MX" sz="4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pattern</a:t>
            </a:r>
            <a:r>
              <a:rPr lang="es-MX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responses </a:t>
            </a:r>
            <a:r>
              <a:rPr lang="es-MX" sz="4000" dirty="0" err="1" smtClean="0">
                <a:solidFill>
                  <a:schemeClr val="tx1"/>
                </a:solidFill>
              </a:rPr>
              <a:t>reported</a:t>
            </a:r>
            <a:r>
              <a:rPr lang="es-MX" sz="4000" dirty="0" smtClean="0">
                <a:solidFill>
                  <a:schemeClr val="tx1"/>
                </a:solidFill>
              </a:rPr>
              <a:t> in </a:t>
            </a:r>
            <a:r>
              <a:rPr lang="es-MX" sz="4000" dirty="0" err="1" smtClean="0">
                <a:solidFill>
                  <a:schemeClr val="tx1"/>
                </a:solidFill>
              </a:rPr>
              <a:t>Recognition</a:t>
            </a:r>
            <a:r>
              <a:rPr lang="es-MX" sz="4000" dirty="0" smtClean="0">
                <a:solidFill>
                  <a:schemeClr val="tx1"/>
                </a:solidFill>
              </a:rPr>
              <a:t> </a:t>
            </a:r>
            <a:r>
              <a:rPr lang="es-MX" sz="4000" dirty="0" err="1" smtClean="0">
                <a:solidFill>
                  <a:schemeClr val="tx1"/>
                </a:solidFill>
              </a:rPr>
              <a:t>Memory</a:t>
            </a:r>
            <a:r>
              <a:rPr lang="es-MX" sz="4000" dirty="0" smtClean="0">
                <a:solidFill>
                  <a:schemeClr val="tx1"/>
                </a:solidFill>
              </a:rPr>
              <a:t> </a:t>
            </a:r>
            <a:r>
              <a:rPr lang="es-MX" sz="4000" dirty="0" err="1" smtClean="0">
                <a:solidFill>
                  <a:schemeClr val="tx1"/>
                </a:solidFill>
              </a:rPr>
              <a:t>studies</a:t>
            </a:r>
            <a:r>
              <a:rPr lang="es-MX" sz="4000" dirty="0" smtClean="0">
                <a:solidFill>
                  <a:schemeClr val="tx1"/>
                </a:solidFill>
              </a:rPr>
              <a:t> </a:t>
            </a:r>
            <a:r>
              <a:rPr lang="es-MX" sz="4000" dirty="0" err="1" smtClean="0">
                <a:solidFill>
                  <a:schemeClr val="tx1"/>
                </a:solidFill>
              </a:rPr>
              <a:t>where</a:t>
            </a:r>
            <a:r>
              <a:rPr lang="es-MX" sz="4000" dirty="0" smtClean="0">
                <a:solidFill>
                  <a:schemeClr val="tx1"/>
                </a:solidFill>
              </a:rPr>
              <a:t> </a:t>
            </a:r>
            <a:r>
              <a:rPr lang="es-MX" sz="4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signal</a:t>
            </a:r>
            <a:r>
              <a:rPr lang="es-MX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sz="4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detection</a:t>
            </a:r>
            <a:r>
              <a:rPr lang="es-MX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sz="4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theory</a:t>
            </a:r>
            <a:r>
              <a:rPr lang="es-MX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s-MX" sz="4000" dirty="0" smtClean="0">
                <a:solidFill>
                  <a:schemeClr val="tx1"/>
                </a:solidFill>
              </a:rPr>
              <a:t>has </a:t>
            </a:r>
            <a:r>
              <a:rPr lang="es-MX" sz="4000" dirty="0" err="1" smtClean="0">
                <a:solidFill>
                  <a:schemeClr val="tx1"/>
                </a:solidFill>
              </a:rPr>
              <a:t>been</a:t>
            </a:r>
            <a:r>
              <a:rPr lang="es-MX" sz="4000" dirty="0" smtClean="0">
                <a:solidFill>
                  <a:schemeClr val="tx1"/>
                </a:solidFill>
              </a:rPr>
              <a:t> </a:t>
            </a:r>
            <a:r>
              <a:rPr lang="es-MX" sz="4000" dirty="0" err="1" smtClean="0">
                <a:solidFill>
                  <a:schemeClr val="tx1"/>
                </a:solidFill>
              </a:rPr>
              <a:t>applied</a:t>
            </a:r>
            <a:r>
              <a:rPr lang="es-MX" sz="4000" dirty="0" smtClean="0">
                <a:solidFill>
                  <a:schemeClr val="tx1"/>
                </a:solidFill>
              </a:rPr>
              <a:t> </a:t>
            </a:r>
            <a:r>
              <a:rPr lang="es-MX" sz="4000" dirty="0" err="1" smtClean="0">
                <a:solidFill>
                  <a:schemeClr val="tx1"/>
                </a:solidFill>
              </a:rPr>
              <a:t>to</a:t>
            </a:r>
            <a:r>
              <a:rPr lang="es-MX" sz="4000" dirty="0" smtClean="0">
                <a:solidFill>
                  <a:schemeClr val="tx1"/>
                </a:solidFill>
              </a:rPr>
              <a:t> </a:t>
            </a:r>
            <a:r>
              <a:rPr lang="es-MX" sz="4000" dirty="0" err="1" smtClean="0">
                <a:solidFill>
                  <a:schemeClr val="tx1"/>
                </a:solidFill>
              </a:rPr>
              <a:t>analyse</a:t>
            </a:r>
            <a:r>
              <a:rPr lang="es-MX" sz="4000" dirty="0" smtClean="0">
                <a:solidFill>
                  <a:schemeClr val="tx1"/>
                </a:solidFill>
              </a:rPr>
              <a:t> data </a:t>
            </a:r>
            <a:r>
              <a:rPr lang="es-MX" sz="4000" dirty="0" err="1" smtClean="0">
                <a:solidFill>
                  <a:schemeClr val="tx1"/>
                </a:solidFill>
              </a:rPr>
              <a:t>coming</a:t>
            </a:r>
            <a:r>
              <a:rPr lang="es-MX" sz="4000" dirty="0" smtClean="0">
                <a:solidFill>
                  <a:schemeClr val="tx1"/>
                </a:solidFill>
              </a:rPr>
              <a:t> </a:t>
            </a:r>
            <a:r>
              <a:rPr lang="es-MX" sz="4000" dirty="0" err="1" smtClean="0">
                <a:solidFill>
                  <a:schemeClr val="tx1"/>
                </a:solidFill>
              </a:rPr>
              <a:t>from</a:t>
            </a:r>
            <a:r>
              <a:rPr lang="es-MX" sz="4000" dirty="0" smtClean="0">
                <a:solidFill>
                  <a:schemeClr val="tx1"/>
                </a:solidFill>
              </a:rPr>
              <a:t> </a:t>
            </a:r>
            <a:r>
              <a:rPr lang="es-MX" sz="4000" dirty="0" err="1" smtClean="0">
                <a:solidFill>
                  <a:schemeClr val="tx1"/>
                </a:solidFill>
              </a:rPr>
              <a:t>subjects</a:t>
            </a:r>
            <a:r>
              <a:rPr lang="es-MX" sz="4000" dirty="0" smtClean="0">
                <a:solidFill>
                  <a:schemeClr val="tx1"/>
                </a:solidFill>
              </a:rPr>
              <a:t>’ performance.</a:t>
            </a:r>
          </a:p>
        </p:txBody>
      </p:sp>
    </p:spTree>
    <p:extLst>
      <p:ext uri="{BB962C8B-B14F-4D97-AF65-F5344CB8AC3E}">
        <p14:creationId xmlns:p14="http://schemas.microsoft.com/office/powerpoint/2010/main" val="23986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ln>
            <a:solidFill>
              <a:srgbClr val="FF0000"/>
            </a:solidFill>
          </a:ln>
        </p:spPr>
        <p:txBody>
          <a:bodyPr/>
          <a:lstStyle/>
          <a:p>
            <a:r>
              <a:rPr lang="es-MX" dirty="0" err="1" smtClean="0"/>
              <a:t>Mirror</a:t>
            </a:r>
            <a:r>
              <a:rPr lang="es-MX" dirty="0" smtClean="0"/>
              <a:t> </a:t>
            </a:r>
            <a:r>
              <a:rPr lang="es-MX" dirty="0" err="1" smtClean="0"/>
              <a:t>Effect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“</a:t>
            </a:r>
            <a:r>
              <a:rPr lang="es-MX" dirty="0" err="1" smtClean="0"/>
              <a:t>If</a:t>
            </a:r>
            <a:r>
              <a:rPr lang="es-MX" dirty="0" smtClean="0"/>
              <a:t> </a:t>
            </a:r>
            <a:r>
              <a:rPr lang="es-MX" dirty="0" err="1" smtClean="0"/>
              <a:t>there</a:t>
            </a:r>
            <a:r>
              <a:rPr lang="es-MX" dirty="0" smtClean="0"/>
              <a:t> are </a:t>
            </a:r>
            <a:r>
              <a:rPr lang="es-MX" dirty="0" err="1" smtClean="0"/>
              <a:t>two</a:t>
            </a:r>
            <a:r>
              <a:rPr lang="es-MX" dirty="0" smtClean="0"/>
              <a:t> </a:t>
            </a:r>
            <a:r>
              <a:rPr lang="es-MX" dirty="0" err="1" smtClean="0"/>
              <a:t>classes</a:t>
            </a:r>
            <a:r>
              <a:rPr lang="es-MX" dirty="0" smtClean="0"/>
              <a:t> of </a:t>
            </a:r>
            <a:r>
              <a:rPr lang="es-MX" dirty="0" err="1" smtClean="0"/>
              <a:t>stimuli</a:t>
            </a:r>
            <a:r>
              <a:rPr lang="es-MX" dirty="0" smtClean="0"/>
              <a:t>, and </a:t>
            </a:r>
            <a:r>
              <a:rPr lang="es-MX" dirty="0" err="1" smtClean="0"/>
              <a:t>one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more </a:t>
            </a:r>
            <a:r>
              <a:rPr lang="es-MX" dirty="0" err="1" smtClean="0"/>
              <a:t>accurately</a:t>
            </a:r>
            <a:r>
              <a:rPr lang="es-MX" dirty="0" smtClean="0"/>
              <a:t> </a:t>
            </a:r>
            <a:r>
              <a:rPr lang="es-MX" dirty="0" err="1" smtClean="0"/>
              <a:t>recogized</a:t>
            </a:r>
            <a:r>
              <a:rPr lang="es-MX" dirty="0" smtClean="0"/>
              <a:t> </a:t>
            </a:r>
            <a:r>
              <a:rPr lang="es-MX" dirty="0" err="1" smtClean="0"/>
              <a:t>than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other</a:t>
            </a:r>
            <a:r>
              <a:rPr lang="es-MX" dirty="0" smtClean="0"/>
              <a:t>, </a:t>
            </a:r>
            <a:r>
              <a:rPr lang="es-MX" dirty="0" err="1" smtClean="0"/>
              <a:t>then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superior </a:t>
            </a:r>
            <a:r>
              <a:rPr lang="es-MX" dirty="0" err="1" smtClean="0"/>
              <a:t>class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b="1" dirty="0" err="1" smtClean="0"/>
              <a:t>both</a:t>
            </a:r>
            <a:r>
              <a:rPr lang="es-MX" dirty="0" smtClean="0"/>
              <a:t> more </a:t>
            </a:r>
            <a:r>
              <a:rPr lang="es-MX" dirty="0" err="1" smtClean="0"/>
              <a:t>accurately</a:t>
            </a:r>
            <a:r>
              <a:rPr lang="es-MX" dirty="0" smtClean="0"/>
              <a:t> </a:t>
            </a:r>
            <a:r>
              <a:rPr lang="es-MX" dirty="0" err="1" smtClean="0"/>
              <a:t>recognized</a:t>
            </a:r>
            <a:r>
              <a:rPr lang="es-MX" dirty="0" smtClean="0"/>
              <a:t> </a:t>
            </a:r>
            <a:r>
              <a:rPr lang="es-MX" b="1" dirty="0" smtClean="0"/>
              <a:t>as </a:t>
            </a:r>
            <a:r>
              <a:rPr lang="es-MX" b="1" dirty="0" err="1" smtClean="0"/>
              <a:t>old</a:t>
            </a:r>
            <a:r>
              <a:rPr lang="es-MX" b="1" dirty="0" smtClean="0"/>
              <a:t> </a:t>
            </a:r>
            <a:r>
              <a:rPr lang="es-MX" b="1" dirty="0" err="1" smtClean="0"/>
              <a:t>when</a:t>
            </a:r>
            <a:r>
              <a:rPr lang="es-MX" b="1" dirty="0" smtClean="0"/>
              <a:t> </a:t>
            </a:r>
            <a:r>
              <a:rPr lang="es-MX" b="1" dirty="0" err="1" smtClean="0"/>
              <a:t>old</a:t>
            </a:r>
            <a:r>
              <a:rPr lang="es-MX" b="1" dirty="0" smtClean="0"/>
              <a:t> </a:t>
            </a:r>
            <a:r>
              <a:rPr lang="es-MX" dirty="0" smtClean="0"/>
              <a:t>and </a:t>
            </a:r>
            <a:r>
              <a:rPr lang="es-MX" dirty="0" err="1" smtClean="0"/>
              <a:t>also</a:t>
            </a:r>
            <a:r>
              <a:rPr lang="es-MX" dirty="0" smtClean="0"/>
              <a:t> more </a:t>
            </a:r>
            <a:r>
              <a:rPr lang="es-MX" dirty="0" err="1" smtClean="0"/>
              <a:t>accurately</a:t>
            </a:r>
            <a:r>
              <a:rPr lang="es-MX" dirty="0" smtClean="0"/>
              <a:t> </a:t>
            </a:r>
            <a:r>
              <a:rPr lang="es-MX" dirty="0" err="1" smtClean="0"/>
              <a:t>recognized</a:t>
            </a:r>
            <a:r>
              <a:rPr lang="es-MX" dirty="0" smtClean="0"/>
              <a:t> </a:t>
            </a:r>
            <a:r>
              <a:rPr lang="es-MX" b="1" dirty="0" smtClean="0"/>
              <a:t>as new </a:t>
            </a:r>
            <a:r>
              <a:rPr lang="es-MX" b="1" dirty="0" err="1" smtClean="0"/>
              <a:t>when</a:t>
            </a:r>
            <a:r>
              <a:rPr lang="es-MX" b="1" dirty="0" smtClean="0"/>
              <a:t> new</a:t>
            </a:r>
            <a:r>
              <a:rPr lang="es-MX" dirty="0" smtClean="0"/>
              <a:t> (…) </a:t>
            </a:r>
            <a:r>
              <a:rPr lang="es-MX" dirty="0" err="1" smtClean="0"/>
              <a:t>means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greater</a:t>
            </a:r>
            <a:r>
              <a:rPr lang="es-MX" dirty="0" smtClean="0"/>
              <a:t> </a:t>
            </a:r>
            <a:r>
              <a:rPr lang="es-MX" dirty="0" err="1" smtClean="0"/>
              <a:t>efficiency</a:t>
            </a:r>
            <a:r>
              <a:rPr lang="es-MX" dirty="0" smtClean="0"/>
              <a:t> in </a:t>
            </a:r>
            <a:r>
              <a:rPr lang="es-MX" dirty="0" err="1" smtClean="0"/>
              <a:t>recognizing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always</a:t>
            </a:r>
            <a:r>
              <a:rPr lang="es-MX" dirty="0" smtClean="0"/>
              <a:t> </a:t>
            </a:r>
            <a:r>
              <a:rPr lang="es-MX" dirty="0" err="1" smtClean="0"/>
              <a:t>twofold</a:t>
            </a:r>
            <a:r>
              <a:rPr lang="es-MX" dirty="0" smtClean="0"/>
              <a:t>”</a:t>
            </a:r>
          </a:p>
          <a:p>
            <a:pPr marL="0" indent="0" algn="r">
              <a:buNone/>
            </a:pPr>
            <a:r>
              <a:rPr lang="es-MX" dirty="0" smtClean="0"/>
              <a:t>(</a:t>
            </a:r>
            <a:r>
              <a:rPr lang="es-MX" dirty="0" err="1" smtClean="0"/>
              <a:t>Glanzer</a:t>
            </a:r>
            <a:r>
              <a:rPr lang="es-MX" dirty="0" smtClean="0"/>
              <a:t>, Adams, 1990)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5826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1676400" y="-4375"/>
            <a:ext cx="10515600" cy="1110735"/>
          </a:xfrm>
        </p:spPr>
        <p:txBody>
          <a:bodyPr/>
          <a:lstStyle/>
          <a:p>
            <a:pPr algn="r"/>
            <a:r>
              <a:rPr lang="es-MX" b="1" dirty="0" err="1"/>
              <a:t>Mirror</a:t>
            </a:r>
            <a:r>
              <a:rPr lang="es-MX" b="1" dirty="0"/>
              <a:t> </a:t>
            </a:r>
            <a:r>
              <a:rPr lang="es-MX" b="1" dirty="0" err="1"/>
              <a:t>Effect</a:t>
            </a:r>
            <a:endParaRPr lang="es-MX" b="1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>
          <a:xfrm>
            <a:off x="922002" y="1756111"/>
            <a:ext cx="10515600" cy="3434075"/>
          </a:xfrm>
        </p:spPr>
        <p:txBody>
          <a:bodyPr>
            <a:noAutofit/>
          </a:bodyPr>
          <a:lstStyle/>
          <a:p>
            <a:pPr algn="just"/>
            <a:endParaRPr lang="es-MX" sz="40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endParaRPr lang="es-MX" sz="40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1 Rectángulo redondeado"/>
          <p:cNvSpPr/>
          <p:nvPr/>
        </p:nvSpPr>
        <p:spPr>
          <a:xfrm>
            <a:off x="607868" y="1818409"/>
            <a:ext cx="3636818" cy="363681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STUDY </a:t>
            </a:r>
            <a:r>
              <a:rPr lang="es-MX" sz="3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</a:t>
            </a:r>
            <a:r>
              <a:rPr lang="es-MX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3" name="2 Rectángulo redondeado"/>
          <p:cNvSpPr/>
          <p:nvPr/>
        </p:nvSpPr>
        <p:spPr>
          <a:xfrm>
            <a:off x="768927" y="2774373"/>
            <a:ext cx="3314700" cy="86244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 </a:t>
            </a:r>
            <a:r>
              <a:rPr lang="es-MX" dirty="0" err="1" smtClean="0"/>
              <a:t>class</a:t>
            </a:r>
            <a:endParaRPr lang="es-MX" dirty="0" smtClean="0"/>
          </a:p>
          <a:p>
            <a:pPr algn="ctr"/>
            <a:r>
              <a:rPr lang="es-MX" dirty="0" smtClean="0"/>
              <a:t>&lt;&lt;</a:t>
            </a:r>
            <a:r>
              <a:rPr lang="es-MX" dirty="0" err="1" smtClean="0"/>
              <a:t>Low</a:t>
            </a:r>
            <a:r>
              <a:rPr lang="es-MX" dirty="0" smtClean="0"/>
              <a:t> </a:t>
            </a:r>
            <a:r>
              <a:rPr lang="es-MX" dirty="0" err="1" smtClean="0"/>
              <a:t>Frequency</a:t>
            </a:r>
            <a:r>
              <a:rPr lang="es-MX" dirty="0" smtClean="0"/>
              <a:t> </a:t>
            </a:r>
            <a:r>
              <a:rPr lang="es-MX" dirty="0" err="1" smtClean="0"/>
              <a:t>words</a:t>
            </a:r>
            <a:r>
              <a:rPr lang="es-MX" dirty="0" smtClean="0"/>
              <a:t>&gt;&gt;</a:t>
            </a:r>
            <a:endParaRPr lang="es-MX" dirty="0"/>
          </a:p>
        </p:txBody>
      </p:sp>
      <p:sp>
        <p:nvSpPr>
          <p:cNvPr id="9" name="8 Rectángulo redondeado"/>
          <p:cNvSpPr/>
          <p:nvPr/>
        </p:nvSpPr>
        <p:spPr>
          <a:xfrm>
            <a:off x="768927" y="3825585"/>
            <a:ext cx="3314700" cy="862445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B </a:t>
            </a:r>
            <a:r>
              <a:rPr lang="es-MX" dirty="0" err="1" smtClean="0"/>
              <a:t>class</a:t>
            </a:r>
            <a:endParaRPr lang="es-MX" dirty="0" smtClean="0"/>
          </a:p>
          <a:p>
            <a:pPr algn="ctr"/>
            <a:r>
              <a:rPr lang="es-MX" dirty="0" smtClean="0"/>
              <a:t>&lt;&lt;High </a:t>
            </a:r>
            <a:r>
              <a:rPr lang="es-MX" dirty="0" err="1" smtClean="0"/>
              <a:t>Frequency</a:t>
            </a:r>
            <a:r>
              <a:rPr lang="es-MX" dirty="0" smtClean="0"/>
              <a:t> </a:t>
            </a:r>
            <a:r>
              <a:rPr lang="es-MX" dirty="0" err="1" smtClean="0"/>
              <a:t>words</a:t>
            </a:r>
            <a:r>
              <a:rPr lang="es-MX" dirty="0" smtClean="0"/>
              <a:t>&gt;&gt;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6414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1676400" y="0"/>
            <a:ext cx="10515600" cy="1110735"/>
          </a:xfrm>
        </p:spPr>
        <p:txBody>
          <a:bodyPr/>
          <a:lstStyle/>
          <a:p>
            <a:pPr algn="r"/>
            <a:r>
              <a:rPr lang="es-MX" b="1" dirty="0" err="1" smtClean="0"/>
              <a:t>Mirror</a:t>
            </a:r>
            <a:r>
              <a:rPr lang="es-MX" b="1" dirty="0" smtClean="0"/>
              <a:t> </a:t>
            </a:r>
            <a:r>
              <a:rPr lang="es-MX" b="1" dirty="0" err="1" smtClean="0"/>
              <a:t>Effect</a:t>
            </a:r>
            <a:endParaRPr lang="es-MX" b="1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>
          <a:xfrm>
            <a:off x="922002" y="1756111"/>
            <a:ext cx="10515600" cy="3434075"/>
          </a:xfrm>
        </p:spPr>
        <p:txBody>
          <a:bodyPr>
            <a:noAutofit/>
          </a:bodyPr>
          <a:lstStyle/>
          <a:p>
            <a:pPr algn="just"/>
            <a:endParaRPr lang="es-MX" sz="40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endParaRPr lang="es-MX" sz="40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3 Flecha derecha"/>
          <p:cNvSpPr/>
          <p:nvPr/>
        </p:nvSpPr>
        <p:spPr>
          <a:xfrm>
            <a:off x="4707082" y="3205595"/>
            <a:ext cx="924791" cy="61999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Rectángulo redondeado"/>
          <p:cNvSpPr/>
          <p:nvPr/>
        </p:nvSpPr>
        <p:spPr>
          <a:xfrm>
            <a:off x="6153150" y="1970808"/>
            <a:ext cx="4798868" cy="363681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Recognition</a:t>
            </a:r>
            <a:r>
              <a:rPr lang="es-MX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sz="3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</a:t>
            </a:r>
            <a:endParaRPr lang="es-MX" sz="3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r>
              <a:rPr lang="es-MX" sz="3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</a:t>
            </a:r>
            <a:r>
              <a:rPr lang="es-MX" sz="3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sz="3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</a:t>
            </a:r>
            <a:r>
              <a:rPr lang="es-MX" sz="3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es-MX" sz="3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known</a:t>
            </a:r>
            <a:r>
              <a:rPr lang="es-MX" sz="3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sz="3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stimulus</a:t>
            </a:r>
            <a:r>
              <a:rPr lang="es-MX" sz="3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s-MX" sz="3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9 Rectángulo redondeado"/>
          <p:cNvSpPr/>
          <p:nvPr/>
        </p:nvSpPr>
        <p:spPr>
          <a:xfrm>
            <a:off x="6735041" y="2774373"/>
            <a:ext cx="1442605" cy="86244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 </a:t>
            </a:r>
            <a:r>
              <a:rPr lang="es-MX" dirty="0" err="1" smtClean="0"/>
              <a:t>Class</a:t>
            </a:r>
            <a:endParaRPr lang="es-MX" dirty="0" smtClean="0"/>
          </a:p>
        </p:txBody>
      </p:sp>
      <p:sp>
        <p:nvSpPr>
          <p:cNvPr id="11" name="10 Rectángulo redondeado"/>
          <p:cNvSpPr/>
          <p:nvPr/>
        </p:nvSpPr>
        <p:spPr>
          <a:xfrm>
            <a:off x="6735041" y="3825585"/>
            <a:ext cx="1442605" cy="862445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B </a:t>
            </a:r>
            <a:r>
              <a:rPr lang="es-MX" dirty="0" err="1" smtClean="0"/>
              <a:t>Class</a:t>
            </a:r>
            <a:endParaRPr lang="es-MX" dirty="0" smtClean="0"/>
          </a:p>
        </p:txBody>
      </p:sp>
      <p:sp>
        <p:nvSpPr>
          <p:cNvPr id="12" name="11 Rectángulo redondeado"/>
          <p:cNvSpPr/>
          <p:nvPr/>
        </p:nvSpPr>
        <p:spPr>
          <a:xfrm>
            <a:off x="9038360" y="2774372"/>
            <a:ext cx="1442605" cy="86244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 </a:t>
            </a:r>
            <a:r>
              <a:rPr lang="es-MX" dirty="0" err="1" smtClean="0"/>
              <a:t>Class</a:t>
            </a:r>
            <a:endParaRPr lang="es-MX" dirty="0" smtClean="0"/>
          </a:p>
        </p:txBody>
      </p:sp>
      <p:sp>
        <p:nvSpPr>
          <p:cNvPr id="13" name="12 Rectángulo redondeado"/>
          <p:cNvSpPr/>
          <p:nvPr/>
        </p:nvSpPr>
        <p:spPr>
          <a:xfrm>
            <a:off x="9038360" y="3825584"/>
            <a:ext cx="1442605" cy="86244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B </a:t>
            </a:r>
            <a:r>
              <a:rPr lang="es-MX" dirty="0" err="1" smtClean="0"/>
              <a:t>Class</a:t>
            </a:r>
            <a:endParaRPr lang="es-MX" dirty="0" smtClean="0"/>
          </a:p>
        </p:txBody>
      </p:sp>
      <p:sp>
        <p:nvSpPr>
          <p:cNvPr id="14" name="1 Rectángulo redondeado"/>
          <p:cNvSpPr/>
          <p:nvPr/>
        </p:nvSpPr>
        <p:spPr>
          <a:xfrm>
            <a:off x="607868" y="1818409"/>
            <a:ext cx="3636818" cy="363681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STUDY </a:t>
            </a:r>
            <a:r>
              <a:rPr lang="es-MX" sz="3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</a:t>
            </a:r>
            <a:r>
              <a:rPr lang="es-MX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15" name="2 Rectángulo redondeado"/>
          <p:cNvSpPr/>
          <p:nvPr/>
        </p:nvSpPr>
        <p:spPr>
          <a:xfrm>
            <a:off x="768927" y="2774373"/>
            <a:ext cx="3314700" cy="86244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 </a:t>
            </a:r>
            <a:r>
              <a:rPr lang="es-MX" dirty="0" err="1" smtClean="0"/>
              <a:t>class</a:t>
            </a:r>
            <a:endParaRPr lang="es-MX" dirty="0" smtClean="0"/>
          </a:p>
          <a:p>
            <a:pPr algn="ctr"/>
            <a:r>
              <a:rPr lang="es-MX" dirty="0" smtClean="0"/>
              <a:t>&lt;&lt;</a:t>
            </a:r>
            <a:r>
              <a:rPr lang="es-MX" dirty="0" err="1" smtClean="0"/>
              <a:t>Low</a:t>
            </a:r>
            <a:r>
              <a:rPr lang="es-MX" dirty="0" smtClean="0"/>
              <a:t> </a:t>
            </a:r>
            <a:r>
              <a:rPr lang="es-MX" dirty="0" err="1" smtClean="0"/>
              <a:t>Frequency</a:t>
            </a:r>
            <a:r>
              <a:rPr lang="es-MX" dirty="0" smtClean="0"/>
              <a:t> </a:t>
            </a:r>
            <a:r>
              <a:rPr lang="es-MX" dirty="0" err="1" smtClean="0"/>
              <a:t>words</a:t>
            </a:r>
            <a:r>
              <a:rPr lang="es-MX" dirty="0" smtClean="0"/>
              <a:t>&gt;&gt;</a:t>
            </a:r>
            <a:endParaRPr lang="es-MX" dirty="0"/>
          </a:p>
        </p:txBody>
      </p:sp>
      <p:sp>
        <p:nvSpPr>
          <p:cNvPr id="16" name="8 Rectángulo redondeado"/>
          <p:cNvSpPr/>
          <p:nvPr/>
        </p:nvSpPr>
        <p:spPr>
          <a:xfrm>
            <a:off x="768927" y="3825585"/>
            <a:ext cx="3314700" cy="862445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B </a:t>
            </a:r>
            <a:r>
              <a:rPr lang="es-MX" dirty="0" err="1" smtClean="0"/>
              <a:t>class</a:t>
            </a:r>
            <a:endParaRPr lang="es-MX" dirty="0" smtClean="0"/>
          </a:p>
          <a:p>
            <a:pPr algn="ctr"/>
            <a:r>
              <a:rPr lang="es-MX" dirty="0" smtClean="0"/>
              <a:t>&lt;&lt;High </a:t>
            </a:r>
            <a:r>
              <a:rPr lang="es-MX" dirty="0" err="1" smtClean="0"/>
              <a:t>Frequency</a:t>
            </a:r>
            <a:r>
              <a:rPr lang="es-MX" dirty="0" smtClean="0"/>
              <a:t> </a:t>
            </a:r>
            <a:r>
              <a:rPr lang="es-MX" dirty="0" err="1" smtClean="0"/>
              <a:t>words</a:t>
            </a:r>
            <a:r>
              <a:rPr lang="es-MX" dirty="0" smtClean="0"/>
              <a:t>&gt;&gt;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7361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ln>
            <a:solidFill>
              <a:srgbClr val="FF0000"/>
            </a:solidFill>
          </a:ln>
        </p:spPr>
        <p:txBody>
          <a:bodyPr/>
          <a:lstStyle/>
          <a:p>
            <a:r>
              <a:rPr lang="es-MX" dirty="0" err="1" smtClean="0"/>
              <a:t>Mirror</a:t>
            </a:r>
            <a:r>
              <a:rPr lang="es-MX" dirty="0" smtClean="0"/>
              <a:t> </a:t>
            </a:r>
            <a:r>
              <a:rPr lang="es-MX" dirty="0" err="1" smtClean="0"/>
              <a:t>Effect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“</a:t>
            </a:r>
            <a:r>
              <a:rPr lang="es-MX" dirty="0" err="1" smtClean="0"/>
              <a:t>If</a:t>
            </a:r>
            <a:r>
              <a:rPr lang="es-MX" dirty="0" smtClean="0"/>
              <a:t> </a:t>
            </a:r>
            <a:r>
              <a:rPr lang="es-MX" dirty="0" err="1" smtClean="0"/>
              <a:t>there</a:t>
            </a:r>
            <a:r>
              <a:rPr lang="es-MX" dirty="0" smtClean="0"/>
              <a:t> are </a:t>
            </a:r>
            <a:r>
              <a:rPr lang="es-MX" dirty="0" err="1" smtClean="0"/>
              <a:t>two</a:t>
            </a:r>
            <a:r>
              <a:rPr lang="es-MX" dirty="0" smtClean="0"/>
              <a:t> </a:t>
            </a:r>
            <a:r>
              <a:rPr lang="es-MX" dirty="0" err="1" smtClean="0"/>
              <a:t>classes</a:t>
            </a:r>
            <a:r>
              <a:rPr lang="es-MX" dirty="0" smtClean="0"/>
              <a:t> of </a:t>
            </a:r>
            <a:r>
              <a:rPr lang="es-MX" dirty="0" err="1" smtClean="0"/>
              <a:t>stimuli</a:t>
            </a:r>
            <a:r>
              <a:rPr lang="es-MX" dirty="0" smtClean="0"/>
              <a:t>, and </a:t>
            </a:r>
            <a:r>
              <a:rPr lang="es-MX" dirty="0" err="1" smtClean="0"/>
              <a:t>one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more </a:t>
            </a:r>
            <a:r>
              <a:rPr lang="es-MX" dirty="0" err="1" smtClean="0"/>
              <a:t>accurately</a:t>
            </a:r>
            <a:r>
              <a:rPr lang="es-MX" dirty="0" smtClean="0"/>
              <a:t> </a:t>
            </a:r>
            <a:r>
              <a:rPr lang="es-MX" dirty="0" err="1" smtClean="0"/>
              <a:t>recogized</a:t>
            </a:r>
            <a:r>
              <a:rPr lang="es-MX" dirty="0" smtClean="0"/>
              <a:t> </a:t>
            </a:r>
            <a:r>
              <a:rPr lang="es-MX" dirty="0" err="1" smtClean="0"/>
              <a:t>than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other</a:t>
            </a:r>
            <a:r>
              <a:rPr lang="es-MX" dirty="0" smtClean="0"/>
              <a:t>, </a:t>
            </a:r>
            <a:r>
              <a:rPr lang="es-MX" dirty="0" err="1" smtClean="0"/>
              <a:t>then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superior </a:t>
            </a:r>
            <a:r>
              <a:rPr lang="es-MX" dirty="0" err="1" smtClean="0"/>
              <a:t>class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b="1" dirty="0" err="1" smtClean="0"/>
              <a:t>both</a:t>
            </a:r>
            <a:r>
              <a:rPr lang="es-MX" dirty="0" smtClean="0"/>
              <a:t> more </a:t>
            </a:r>
            <a:r>
              <a:rPr lang="es-MX" dirty="0" err="1" smtClean="0"/>
              <a:t>accurately</a:t>
            </a:r>
            <a:r>
              <a:rPr lang="es-MX" dirty="0" smtClean="0"/>
              <a:t> </a:t>
            </a:r>
            <a:r>
              <a:rPr lang="es-MX" dirty="0" err="1" smtClean="0"/>
              <a:t>recognized</a:t>
            </a:r>
            <a:r>
              <a:rPr lang="es-MX" dirty="0" smtClean="0"/>
              <a:t> </a:t>
            </a:r>
            <a:r>
              <a:rPr lang="es-MX" b="1" dirty="0" smtClean="0"/>
              <a:t>as </a:t>
            </a:r>
            <a:r>
              <a:rPr lang="es-MX" b="1" dirty="0" err="1" smtClean="0"/>
              <a:t>old</a:t>
            </a:r>
            <a:r>
              <a:rPr lang="es-MX" b="1" dirty="0" smtClean="0"/>
              <a:t> </a:t>
            </a:r>
            <a:r>
              <a:rPr lang="es-MX" b="1" dirty="0" err="1" smtClean="0"/>
              <a:t>when</a:t>
            </a:r>
            <a:r>
              <a:rPr lang="es-MX" b="1" dirty="0" smtClean="0"/>
              <a:t> </a:t>
            </a:r>
            <a:r>
              <a:rPr lang="es-MX" b="1" dirty="0" err="1" smtClean="0"/>
              <a:t>old</a:t>
            </a:r>
            <a:r>
              <a:rPr lang="es-MX" b="1" dirty="0" smtClean="0"/>
              <a:t> </a:t>
            </a:r>
            <a:r>
              <a:rPr lang="es-MX" dirty="0" smtClean="0"/>
              <a:t>and </a:t>
            </a:r>
            <a:r>
              <a:rPr lang="es-MX" dirty="0" err="1" smtClean="0"/>
              <a:t>also</a:t>
            </a:r>
            <a:r>
              <a:rPr lang="es-MX" dirty="0" smtClean="0"/>
              <a:t> more </a:t>
            </a:r>
            <a:r>
              <a:rPr lang="es-MX" dirty="0" err="1" smtClean="0"/>
              <a:t>accurately</a:t>
            </a:r>
            <a:r>
              <a:rPr lang="es-MX" dirty="0" smtClean="0"/>
              <a:t> </a:t>
            </a:r>
            <a:r>
              <a:rPr lang="es-MX" dirty="0" err="1" smtClean="0"/>
              <a:t>recognized</a:t>
            </a:r>
            <a:r>
              <a:rPr lang="es-MX" dirty="0" smtClean="0"/>
              <a:t> </a:t>
            </a:r>
            <a:r>
              <a:rPr lang="es-MX" b="1" dirty="0" smtClean="0"/>
              <a:t>as new </a:t>
            </a:r>
            <a:r>
              <a:rPr lang="es-MX" b="1" dirty="0" err="1" smtClean="0"/>
              <a:t>when</a:t>
            </a:r>
            <a:r>
              <a:rPr lang="es-MX" b="1" dirty="0" smtClean="0"/>
              <a:t> new</a:t>
            </a:r>
            <a:r>
              <a:rPr lang="es-MX" dirty="0" smtClean="0"/>
              <a:t> (…) </a:t>
            </a:r>
            <a:r>
              <a:rPr lang="es-MX" dirty="0" err="1" smtClean="0"/>
              <a:t>means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greater</a:t>
            </a:r>
            <a:r>
              <a:rPr lang="es-MX" dirty="0" smtClean="0"/>
              <a:t> </a:t>
            </a:r>
            <a:r>
              <a:rPr lang="es-MX" dirty="0" err="1" smtClean="0"/>
              <a:t>efficiency</a:t>
            </a:r>
            <a:r>
              <a:rPr lang="es-MX" dirty="0" smtClean="0"/>
              <a:t> in </a:t>
            </a:r>
            <a:r>
              <a:rPr lang="es-MX" dirty="0" err="1" smtClean="0"/>
              <a:t>recognizing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always</a:t>
            </a:r>
            <a:r>
              <a:rPr lang="es-MX" dirty="0" smtClean="0"/>
              <a:t> </a:t>
            </a:r>
            <a:r>
              <a:rPr lang="es-MX" dirty="0" err="1" smtClean="0"/>
              <a:t>twofold</a:t>
            </a:r>
            <a:r>
              <a:rPr lang="es-MX" dirty="0" smtClean="0"/>
              <a:t>”</a:t>
            </a:r>
          </a:p>
          <a:p>
            <a:pPr marL="0" indent="0" algn="r">
              <a:buNone/>
            </a:pPr>
            <a:r>
              <a:rPr lang="es-MX" dirty="0" smtClean="0"/>
              <a:t>(</a:t>
            </a:r>
            <a:r>
              <a:rPr lang="es-MX" dirty="0" err="1" smtClean="0"/>
              <a:t>Glanzer</a:t>
            </a:r>
            <a:r>
              <a:rPr lang="es-MX" dirty="0" smtClean="0"/>
              <a:t>, Adams, 1990)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9897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232893" y="246083"/>
            <a:ext cx="10515600" cy="662257"/>
          </a:xfrm>
        </p:spPr>
        <p:txBody>
          <a:bodyPr>
            <a:normAutofit fontScale="90000"/>
          </a:bodyPr>
          <a:lstStyle/>
          <a:p>
            <a:r>
              <a:rPr lang="es-MX" b="1" dirty="0" err="1" smtClean="0"/>
              <a:t>Binary</a:t>
            </a:r>
            <a:r>
              <a:rPr lang="es-MX" b="1" dirty="0" smtClean="0"/>
              <a:t> </a:t>
            </a:r>
            <a:r>
              <a:rPr lang="es-MX" b="1" dirty="0" err="1" smtClean="0"/>
              <a:t>Tasks</a:t>
            </a:r>
            <a:r>
              <a:rPr lang="es-MX" b="1" dirty="0" smtClean="0"/>
              <a:t> (Yes/No)</a:t>
            </a:r>
            <a:endParaRPr lang="es-MX" b="1" dirty="0"/>
          </a:p>
        </p:txBody>
      </p:sp>
      <p:sp>
        <p:nvSpPr>
          <p:cNvPr id="9" name="Marcador de contenido 8"/>
          <p:cNvSpPr>
            <a:spLocks noGrp="1"/>
          </p:cNvSpPr>
          <p:nvPr>
            <p:ph idx="1"/>
          </p:nvPr>
        </p:nvSpPr>
        <p:spPr>
          <a:xfrm>
            <a:off x="812441" y="1690688"/>
            <a:ext cx="10515600" cy="4351338"/>
          </a:xfrm>
        </p:spPr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7" name="Rectángulo redondeado 6"/>
          <p:cNvSpPr/>
          <p:nvPr/>
        </p:nvSpPr>
        <p:spPr>
          <a:xfrm>
            <a:off x="92102" y="2858051"/>
            <a:ext cx="3283159" cy="1972971"/>
          </a:xfrm>
          <a:prstGeom prst="roundRect">
            <a:avLst/>
          </a:prstGeom>
          <a:solidFill>
            <a:schemeClr val="bg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err="1" smtClean="0">
                <a:solidFill>
                  <a:schemeClr val="tx1"/>
                </a:solidFill>
              </a:rPr>
              <a:t>Task</a:t>
            </a:r>
            <a:r>
              <a:rPr lang="es-MX" sz="2000" b="1" dirty="0" smtClean="0">
                <a:solidFill>
                  <a:schemeClr val="tx1"/>
                </a:solidFill>
              </a:rPr>
              <a:t>:</a:t>
            </a:r>
          </a:p>
          <a:p>
            <a:pPr algn="ctr"/>
            <a:endParaRPr lang="es-MX" sz="1000" b="1" dirty="0">
              <a:solidFill>
                <a:schemeClr val="tx1"/>
              </a:solidFill>
            </a:endParaRPr>
          </a:p>
          <a:p>
            <a:pPr algn="ctr"/>
            <a:r>
              <a:rPr lang="es-MX" sz="2000" b="1" dirty="0" smtClean="0">
                <a:solidFill>
                  <a:schemeClr val="tx1"/>
                </a:solidFill>
              </a:rPr>
              <a:t>Has </a:t>
            </a:r>
            <a:r>
              <a:rPr lang="es-MX" sz="2000" b="1" dirty="0" err="1" smtClean="0">
                <a:solidFill>
                  <a:schemeClr val="tx1"/>
                </a:solidFill>
              </a:rPr>
              <a:t>this</a:t>
            </a:r>
            <a:r>
              <a:rPr lang="es-MX" sz="2000" b="1" dirty="0" smtClean="0">
                <a:solidFill>
                  <a:schemeClr val="tx1"/>
                </a:solidFill>
              </a:rPr>
              <a:t> </a:t>
            </a:r>
            <a:r>
              <a:rPr lang="es-MX" sz="2000" b="1" dirty="0" err="1" smtClean="0">
                <a:solidFill>
                  <a:schemeClr val="tx1"/>
                </a:solidFill>
              </a:rPr>
              <a:t>stimulus</a:t>
            </a:r>
            <a:r>
              <a:rPr lang="es-MX" sz="2000" b="1" dirty="0" smtClean="0">
                <a:solidFill>
                  <a:schemeClr val="tx1"/>
                </a:solidFill>
              </a:rPr>
              <a:t> </a:t>
            </a:r>
            <a:r>
              <a:rPr lang="es-MX" sz="2000" b="1" dirty="0" err="1" smtClean="0">
                <a:solidFill>
                  <a:schemeClr val="tx1"/>
                </a:solidFill>
              </a:rPr>
              <a:t>been</a:t>
            </a:r>
            <a:r>
              <a:rPr lang="es-MX" sz="2000" b="1" dirty="0" smtClean="0">
                <a:solidFill>
                  <a:schemeClr val="tx1"/>
                </a:solidFill>
              </a:rPr>
              <a:t> </a:t>
            </a:r>
            <a:r>
              <a:rPr lang="es-MX" sz="2000" b="1" dirty="0" err="1" smtClean="0">
                <a:solidFill>
                  <a:schemeClr val="tx1"/>
                </a:solidFill>
              </a:rPr>
              <a:t>shown</a:t>
            </a:r>
            <a:r>
              <a:rPr lang="es-MX" sz="2000" b="1" dirty="0" smtClean="0">
                <a:solidFill>
                  <a:schemeClr val="tx1"/>
                </a:solidFill>
              </a:rPr>
              <a:t> </a:t>
            </a:r>
            <a:r>
              <a:rPr lang="es-MX" sz="2000" b="1" dirty="0" err="1" smtClean="0">
                <a:solidFill>
                  <a:schemeClr val="tx1"/>
                </a:solidFill>
              </a:rPr>
              <a:t>to</a:t>
            </a:r>
            <a:r>
              <a:rPr lang="es-MX" sz="2000" b="1" dirty="0" smtClean="0">
                <a:solidFill>
                  <a:schemeClr val="tx1"/>
                </a:solidFill>
              </a:rPr>
              <a:t> </a:t>
            </a:r>
            <a:r>
              <a:rPr lang="es-MX" sz="2000" b="1" dirty="0" err="1" smtClean="0">
                <a:solidFill>
                  <a:schemeClr val="tx1"/>
                </a:solidFill>
              </a:rPr>
              <a:t>you</a:t>
            </a:r>
            <a:r>
              <a:rPr lang="es-MX" sz="2000" b="1" dirty="0" smtClean="0">
                <a:solidFill>
                  <a:schemeClr val="tx1"/>
                </a:solidFill>
              </a:rPr>
              <a:t> </a:t>
            </a:r>
            <a:r>
              <a:rPr lang="es-MX" sz="2000" b="1" dirty="0" err="1" smtClean="0">
                <a:solidFill>
                  <a:schemeClr val="tx1"/>
                </a:solidFill>
              </a:rPr>
              <a:t>before</a:t>
            </a:r>
            <a:r>
              <a:rPr lang="es-MX" sz="2000" b="1" dirty="0" smtClean="0">
                <a:solidFill>
                  <a:schemeClr val="tx1"/>
                </a:solidFill>
              </a:rPr>
              <a:t>?</a:t>
            </a:r>
          </a:p>
          <a:p>
            <a:pPr algn="ctr"/>
            <a:endParaRPr lang="es-MX" sz="1000" b="1" dirty="0">
              <a:solidFill>
                <a:schemeClr val="tx1"/>
              </a:solidFill>
            </a:endParaRPr>
          </a:p>
          <a:p>
            <a:pPr algn="ctr"/>
            <a:r>
              <a:rPr lang="es-MX" sz="2000" b="1" dirty="0" smtClean="0">
                <a:solidFill>
                  <a:schemeClr val="tx1"/>
                </a:solidFill>
              </a:rPr>
              <a:t>Yes / No</a:t>
            </a:r>
            <a:endParaRPr lang="es-MX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40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267496"/>
            <a:ext cx="8306873" cy="1480256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s-MX" sz="6700" b="1" dirty="0" err="1" smtClean="0">
                <a:solidFill>
                  <a:schemeClr val="bg1"/>
                </a:solidFill>
              </a:rPr>
              <a:t>Introduction</a:t>
            </a:r>
            <a:endParaRPr lang="es-MX" b="1" dirty="0">
              <a:solidFill>
                <a:schemeClr val="bg1"/>
              </a:solidFill>
            </a:endParaRPr>
          </a:p>
        </p:txBody>
      </p:sp>
      <p:pic>
        <p:nvPicPr>
          <p:cNvPr id="4" name="Picture 4" descr="Resultado de imagen para UNAM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76" y="160346"/>
            <a:ext cx="3502025" cy="125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Imagen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13" y="5058731"/>
            <a:ext cx="1485675" cy="1409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7480" y="1806901"/>
            <a:ext cx="3258355" cy="2604101"/>
          </a:xfrm>
          <a:prstGeom prst="rect">
            <a:avLst/>
          </a:prstGeom>
        </p:spPr>
      </p:pic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4222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232893" y="246083"/>
            <a:ext cx="10515600" cy="662257"/>
          </a:xfrm>
        </p:spPr>
        <p:txBody>
          <a:bodyPr>
            <a:normAutofit fontScale="90000"/>
          </a:bodyPr>
          <a:lstStyle/>
          <a:p>
            <a:r>
              <a:rPr lang="es-MX" b="1" dirty="0" err="1"/>
              <a:t>Binary</a:t>
            </a:r>
            <a:r>
              <a:rPr lang="es-MX" b="1" dirty="0"/>
              <a:t> </a:t>
            </a:r>
            <a:r>
              <a:rPr lang="es-MX" b="1" dirty="0" err="1"/>
              <a:t>Tasks</a:t>
            </a:r>
            <a:r>
              <a:rPr lang="es-MX" b="1" dirty="0"/>
              <a:t> (Yes/No)</a:t>
            </a:r>
          </a:p>
        </p:txBody>
      </p:sp>
      <p:sp>
        <p:nvSpPr>
          <p:cNvPr id="9" name="Marcador de contenido 8"/>
          <p:cNvSpPr>
            <a:spLocks noGrp="1"/>
          </p:cNvSpPr>
          <p:nvPr>
            <p:ph idx="1"/>
          </p:nvPr>
        </p:nvSpPr>
        <p:spPr>
          <a:xfrm>
            <a:off x="812441" y="1690688"/>
            <a:ext cx="10515600" cy="4351338"/>
          </a:xfrm>
        </p:spPr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6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518" y="1183983"/>
            <a:ext cx="8405882" cy="1339328"/>
          </a:xfrm>
          <a:prstGeom prst="rect">
            <a:avLst/>
          </a:prstGeom>
        </p:spPr>
      </p:pic>
      <p:sp>
        <p:nvSpPr>
          <p:cNvPr id="7" name="Rectángulo redondeado 6"/>
          <p:cNvSpPr/>
          <p:nvPr/>
        </p:nvSpPr>
        <p:spPr>
          <a:xfrm>
            <a:off x="92102" y="2858051"/>
            <a:ext cx="3283159" cy="1972971"/>
          </a:xfrm>
          <a:prstGeom prst="roundRect">
            <a:avLst/>
          </a:prstGeom>
          <a:solidFill>
            <a:schemeClr val="bg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err="1" smtClean="0">
                <a:solidFill>
                  <a:schemeClr val="tx1"/>
                </a:solidFill>
              </a:rPr>
              <a:t>Task</a:t>
            </a:r>
            <a:r>
              <a:rPr lang="es-MX" sz="2000" b="1" dirty="0" smtClean="0">
                <a:solidFill>
                  <a:schemeClr val="tx1"/>
                </a:solidFill>
              </a:rPr>
              <a:t>:</a:t>
            </a:r>
          </a:p>
          <a:p>
            <a:pPr algn="ctr"/>
            <a:endParaRPr lang="es-MX" sz="1000" b="1" dirty="0">
              <a:solidFill>
                <a:schemeClr val="tx1"/>
              </a:solidFill>
            </a:endParaRPr>
          </a:p>
          <a:p>
            <a:pPr algn="ctr"/>
            <a:r>
              <a:rPr lang="es-MX" sz="2000" b="1" dirty="0" smtClean="0">
                <a:solidFill>
                  <a:schemeClr val="tx1"/>
                </a:solidFill>
              </a:rPr>
              <a:t>Has </a:t>
            </a:r>
            <a:r>
              <a:rPr lang="es-MX" sz="2000" b="1" dirty="0" err="1" smtClean="0">
                <a:solidFill>
                  <a:schemeClr val="tx1"/>
                </a:solidFill>
              </a:rPr>
              <a:t>this</a:t>
            </a:r>
            <a:r>
              <a:rPr lang="es-MX" sz="2000" b="1" dirty="0" smtClean="0">
                <a:solidFill>
                  <a:schemeClr val="tx1"/>
                </a:solidFill>
              </a:rPr>
              <a:t> </a:t>
            </a:r>
            <a:r>
              <a:rPr lang="es-MX" sz="2000" b="1" dirty="0" err="1" smtClean="0">
                <a:solidFill>
                  <a:schemeClr val="tx1"/>
                </a:solidFill>
              </a:rPr>
              <a:t>stimulus</a:t>
            </a:r>
            <a:r>
              <a:rPr lang="es-MX" sz="2000" b="1" dirty="0" smtClean="0">
                <a:solidFill>
                  <a:schemeClr val="tx1"/>
                </a:solidFill>
              </a:rPr>
              <a:t> </a:t>
            </a:r>
            <a:r>
              <a:rPr lang="es-MX" sz="2000" b="1" dirty="0" err="1" smtClean="0">
                <a:solidFill>
                  <a:schemeClr val="tx1"/>
                </a:solidFill>
              </a:rPr>
              <a:t>been</a:t>
            </a:r>
            <a:r>
              <a:rPr lang="es-MX" sz="2000" b="1" dirty="0" smtClean="0">
                <a:solidFill>
                  <a:schemeClr val="tx1"/>
                </a:solidFill>
              </a:rPr>
              <a:t> </a:t>
            </a:r>
            <a:r>
              <a:rPr lang="es-MX" sz="2000" b="1" dirty="0" err="1" smtClean="0">
                <a:solidFill>
                  <a:schemeClr val="tx1"/>
                </a:solidFill>
              </a:rPr>
              <a:t>shown</a:t>
            </a:r>
            <a:r>
              <a:rPr lang="es-MX" sz="2000" b="1" dirty="0" smtClean="0">
                <a:solidFill>
                  <a:schemeClr val="tx1"/>
                </a:solidFill>
              </a:rPr>
              <a:t> </a:t>
            </a:r>
            <a:r>
              <a:rPr lang="es-MX" sz="2000" b="1" dirty="0" err="1" smtClean="0">
                <a:solidFill>
                  <a:schemeClr val="tx1"/>
                </a:solidFill>
              </a:rPr>
              <a:t>to</a:t>
            </a:r>
            <a:r>
              <a:rPr lang="es-MX" sz="2000" b="1" dirty="0" smtClean="0">
                <a:solidFill>
                  <a:schemeClr val="tx1"/>
                </a:solidFill>
              </a:rPr>
              <a:t> </a:t>
            </a:r>
            <a:r>
              <a:rPr lang="es-MX" sz="2000" b="1" dirty="0" err="1" smtClean="0">
                <a:solidFill>
                  <a:schemeClr val="tx1"/>
                </a:solidFill>
              </a:rPr>
              <a:t>you</a:t>
            </a:r>
            <a:r>
              <a:rPr lang="es-MX" sz="2000" b="1" dirty="0" smtClean="0">
                <a:solidFill>
                  <a:schemeClr val="tx1"/>
                </a:solidFill>
              </a:rPr>
              <a:t> </a:t>
            </a:r>
            <a:r>
              <a:rPr lang="es-MX" sz="2000" b="1" dirty="0" err="1" smtClean="0">
                <a:solidFill>
                  <a:schemeClr val="tx1"/>
                </a:solidFill>
              </a:rPr>
              <a:t>before</a:t>
            </a:r>
            <a:r>
              <a:rPr lang="es-MX" sz="2000" b="1" dirty="0" smtClean="0">
                <a:solidFill>
                  <a:schemeClr val="tx1"/>
                </a:solidFill>
              </a:rPr>
              <a:t>?</a:t>
            </a:r>
          </a:p>
          <a:p>
            <a:pPr algn="ctr"/>
            <a:endParaRPr lang="es-MX" sz="1000" b="1" dirty="0">
              <a:solidFill>
                <a:schemeClr val="tx1"/>
              </a:solidFill>
            </a:endParaRPr>
          </a:p>
          <a:p>
            <a:pPr algn="ctr"/>
            <a:r>
              <a:rPr lang="es-MX" sz="2000" b="1" dirty="0" smtClean="0">
                <a:solidFill>
                  <a:schemeClr val="tx1"/>
                </a:solidFill>
              </a:rPr>
              <a:t>Yes / No</a:t>
            </a:r>
            <a:endParaRPr lang="es-MX" sz="2000" b="1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557518" y="1591733"/>
            <a:ext cx="8405882" cy="1032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140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232893" y="246083"/>
            <a:ext cx="10515600" cy="662257"/>
          </a:xfrm>
        </p:spPr>
        <p:txBody>
          <a:bodyPr>
            <a:normAutofit fontScale="90000"/>
          </a:bodyPr>
          <a:lstStyle/>
          <a:p>
            <a:r>
              <a:rPr lang="es-MX" b="1" dirty="0" err="1"/>
              <a:t>Binary</a:t>
            </a:r>
            <a:r>
              <a:rPr lang="es-MX" b="1" dirty="0"/>
              <a:t> </a:t>
            </a:r>
            <a:r>
              <a:rPr lang="es-MX" b="1" dirty="0" err="1"/>
              <a:t>Tasks</a:t>
            </a:r>
            <a:r>
              <a:rPr lang="es-MX" b="1" dirty="0"/>
              <a:t> (Yes/No)</a:t>
            </a:r>
          </a:p>
        </p:txBody>
      </p:sp>
      <p:sp>
        <p:nvSpPr>
          <p:cNvPr id="9" name="Marcador de contenido 8"/>
          <p:cNvSpPr>
            <a:spLocks noGrp="1"/>
          </p:cNvSpPr>
          <p:nvPr>
            <p:ph idx="1"/>
          </p:nvPr>
        </p:nvSpPr>
        <p:spPr>
          <a:xfrm>
            <a:off x="812441" y="1690688"/>
            <a:ext cx="10515600" cy="4351338"/>
          </a:xfrm>
        </p:spPr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6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518" y="1183983"/>
            <a:ext cx="8405882" cy="1339328"/>
          </a:xfrm>
          <a:prstGeom prst="rect">
            <a:avLst/>
          </a:prstGeom>
        </p:spPr>
      </p:pic>
      <p:pic>
        <p:nvPicPr>
          <p:cNvPr id="7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469" y="2858051"/>
            <a:ext cx="4781348" cy="3577652"/>
          </a:xfrm>
          <a:prstGeom prst="rect">
            <a:avLst/>
          </a:prstGeom>
        </p:spPr>
      </p:pic>
      <p:sp>
        <p:nvSpPr>
          <p:cNvPr id="10" name="Rectángulo redondeado 9"/>
          <p:cNvSpPr/>
          <p:nvPr/>
        </p:nvSpPr>
        <p:spPr>
          <a:xfrm>
            <a:off x="92102" y="2858051"/>
            <a:ext cx="3283159" cy="1972971"/>
          </a:xfrm>
          <a:prstGeom prst="roundRect">
            <a:avLst/>
          </a:prstGeom>
          <a:solidFill>
            <a:schemeClr val="bg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err="1" smtClean="0">
                <a:solidFill>
                  <a:schemeClr val="tx1"/>
                </a:solidFill>
              </a:rPr>
              <a:t>Task</a:t>
            </a:r>
            <a:r>
              <a:rPr lang="es-MX" sz="2000" b="1" dirty="0" smtClean="0">
                <a:solidFill>
                  <a:schemeClr val="tx1"/>
                </a:solidFill>
              </a:rPr>
              <a:t>:</a:t>
            </a:r>
          </a:p>
          <a:p>
            <a:pPr algn="ctr"/>
            <a:endParaRPr lang="es-MX" sz="1000" b="1" dirty="0">
              <a:solidFill>
                <a:schemeClr val="tx1"/>
              </a:solidFill>
            </a:endParaRPr>
          </a:p>
          <a:p>
            <a:pPr algn="ctr"/>
            <a:r>
              <a:rPr lang="es-MX" sz="2000" b="1" dirty="0" smtClean="0">
                <a:solidFill>
                  <a:schemeClr val="tx1"/>
                </a:solidFill>
              </a:rPr>
              <a:t>Has </a:t>
            </a:r>
            <a:r>
              <a:rPr lang="es-MX" sz="2000" b="1" dirty="0" err="1" smtClean="0">
                <a:solidFill>
                  <a:schemeClr val="tx1"/>
                </a:solidFill>
              </a:rPr>
              <a:t>this</a:t>
            </a:r>
            <a:r>
              <a:rPr lang="es-MX" sz="2000" b="1" dirty="0" smtClean="0">
                <a:solidFill>
                  <a:schemeClr val="tx1"/>
                </a:solidFill>
              </a:rPr>
              <a:t> </a:t>
            </a:r>
            <a:r>
              <a:rPr lang="es-MX" sz="2000" b="1" dirty="0" err="1" smtClean="0">
                <a:solidFill>
                  <a:schemeClr val="tx1"/>
                </a:solidFill>
              </a:rPr>
              <a:t>stimulus</a:t>
            </a:r>
            <a:r>
              <a:rPr lang="es-MX" sz="2000" b="1" dirty="0" smtClean="0">
                <a:solidFill>
                  <a:schemeClr val="tx1"/>
                </a:solidFill>
              </a:rPr>
              <a:t> </a:t>
            </a:r>
            <a:r>
              <a:rPr lang="es-MX" sz="2000" b="1" dirty="0" err="1" smtClean="0">
                <a:solidFill>
                  <a:schemeClr val="tx1"/>
                </a:solidFill>
              </a:rPr>
              <a:t>been</a:t>
            </a:r>
            <a:r>
              <a:rPr lang="es-MX" sz="2000" b="1" dirty="0" smtClean="0">
                <a:solidFill>
                  <a:schemeClr val="tx1"/>
                </a:solidFill>
              </a:rPr>
              <a:t> </a:t>
            </a:r>
            <a:r>
              <a:rPr lang="es-MX" sz="2000" b="1" dirty="0" err="1" smtClean="0">
                <a:solidFill>
                  <a:schemeClr val="tx1"/>
                </a:solidFill>
              </a:rPr>
              <a:t>shown</a:t>
            </a:r>
            <a:r>
              <a:rPr lang="es-MX" sz="2000" b="1" dirty="0" smtClean="0">
                <a:solidFill>
                  <a:schemeClr val="tx1"/>
                </a:solidFill>
              </a:rPr>
              <a:t> </a:t>
            </a:r>
            <a:r>
              <a:rPr lang="es-MX" sz="2000" b="1" dirty="0" err="1" smtClean="0">
                <a:solidFill>
                  <a:schemeClr val="tx1"/>
                </a:solidFill>
              </a:rPr>
              <a:t>to</a:t>
            </a:r>
            <a:r>
              <a:rPr lang="es-MX" sz="2000" b="1" dirty="0" smtClean="0">
                <a:solidFill>
                  <a:schemeClr val="tx1"/>
                </a:solidFill>
              </a:rPr>
              <a:t> </a:t>
            </a:r>
            <a:r>
              <a:rPr lang="es-MX" sz="2000" b="1" dirty="0" err="1" smtClean="0">
                <a:solidFill>
                  <a:schemeClr val="tx1"/>
                </a:solidFill>
              </a:rPr>
              <a:t>you</a:t>
            </a:r>
            <a:r>
              <a:rPr lang="es-MX" sz="2000" b="1" dirty="0" smtClean="0">
                <a:solidFill>
                  <a:schemeClr val="tx1"/>
                </a:solidFill>
              </a:rPr>
              <a:t> </a:t>
            </a:r>
            <a:r>
              <a:rPr lang="es-MX" sz="2000" b="1" dirty="0" err="1" smtClean="0">
                <a:solidFill>
                  <a:schemeClr val="tx1"/>
                </a:solidFill>
              </a:rPr>
              <a:t>before</a:t>
            </a:r>
            <a:r>
              <a:rPr lang="es-MX" sz="2000" b="1" dirty="0" smtClean="0">
                <a:solidFill>
                  <a:schemeClr val="tx1"/>
                </a:solidFill>
              </a:rPr>
              <a:t>?</a:t>
            </a:r>
          </a:p>
          <a:p>
            <a:pPr algn="ctr"/>
            <a:endParaRPr lang="es-MX" sz="1000" b="1" dirty="0">
              <a:solidFill>
                <a:schemeClr val="tx1"/>
              </a:solidFill>
            </a:endParaRPr>
          </a:p>
          <a:p>
            <a:pPr algn="ctr"/>
            <a:r>
              <a:rPr lang="es-MX" sz="2000" b="1" dirty="0" smtClean="0">
                <a:solidFill>
                  <a:schemeClr val="tx1"/>
                </a:solidFill>
              </a:rPr>
              <a:t>Yes / No</a:t>
            </a:r>
            <a:endParaRPr lang="es-MX" sz="2000" b="1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3557518" y="1591733"/>
            <a:ext cx="8405882" cy="1032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204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518" y="1183983"/>
            <a:ext cx="8405882" cy="1339328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3557518" y="1591733"/>
            <a:ext cx="8405882" cy="1032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232893" y="246083"/>
            <a:ext cx="10515600" cy="662257"/>
          </a:xfrm>
        </p:spPr>
        <p:txBody>
          <a:bodyPr>
            <a:normAutofit fontScale="90000"/>
          </a:bodyPr>
          <a:lstStyle/>
          <a:p>
            <a:r>
              <a:rPr lang="es-MX" b="1" dirty="0" err="1"/>
              <a:t>Binary</a:t>
            </a:r>
            <a:r>
              <a:rPr lang="es-MX" b="1" dirty="0"/>
              <a:t> </a:t>
            </a:r>
            <a:r>
              <a:rPr lang="es-MX" b="1" dirty="0" err="1"/>
              <a:t>Tasks</a:t>
            </a:r>
            <a:r>
              <a:rPr lang="es-MX" b="1" dirty="0"/>
              <a:t> (Yes/No)</a:t>
            </a:r>
          </a:p>
        </p:txBody>
      </p:sp>
      <p:sp>
        <p:nvSpPr>
          <p:cNvPr id="9" name="Marcador de contenido 8"/>
          <p:cNvSpPr>
            <a:spLocks noGrp="1"/>
          </p:cNvSpPr>
          <p:nvPr>
            <p:ph idx="1"/>
          </p:nvPr>
        </p:nvSpPr>
        <p:spPr>
          <a:xfrm>
            <a:off x="812441" y="1690688"/>
            <a:ext cx="10515600" cy="4351338"/>
          </a:xfrm>
        </p:spPr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7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469" y="2858051"/>
            <a:ext cx="4781348" cy="3577652"/>
          </a:xfrm>
          <a:prstGeom prst="rect">
            <a:avLst/>
          </a:prstGeom>
        </p:spPr>
      </p:pic>
      <p:cxnSp>
        <p:nvCxnSpPr>
          <p:cNvPr id="3" name="2 Conector recto de flecha"/>
          <p:cNvCxnSpPr/>
          <p:nvPr/>
        </p:nvCxnSpPr>
        <p:spPr>
          <a:xfrm>
            <a:off x="6099464" y="1652155"/>
            <a:ext cx="1745672" cy="386541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>
            <a:off x="7124700" y="1673488"/>
            <a:ext cx="813955" cy="3470012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 flipH="1">
            <a:off x="8123959" y="1673488"/>
            <a:ext cx="126423" cy="2973389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/>
          <p:nvPr/>
        </p:nvCxnSpPr>
        <p:spPr>
          <a:xfrm flipH="1">
            <a:off x="8499764" y="1652155"/>
            <a:ext cx="810492" cy="2805545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redondeado 10"/>
          <p:cNvSpPr/>
          <p:nvPr/>
        </p:nvSpPr>
        <p:spPr>
          <a:xfrm>
            <a:off x="92102" y="2858051"/>
            <a:ext cx="3283159" cy="1972971"/>
          </a:xfrm>
          <a:prstGeom prst="roundRect">
            <a:avLst/>
          </a:prstGeom>
          <a:solidFill>
            <a:schemeClr val="bg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err="1" smtClean="0">
                <a:solidFill>
                  <a:schemeClr val="tx1"/>
                </a:solidFill>
              </a:rPr>
              <a:t>Task</a:t>
            </a:r>
            <a:r>
              <a:rPr lang="es-MX" sz="2000" b="1" dirty="0" smtClean="0">
                <a:solidFill>
                  <a:schemeClr val="tx1"/>
                </a:solidFill>
              </a:rPr>
              <a:t>:</a:t>
            </a:r>
          </a:p>
          <a:p>
            <a:pPr algn="ctr"/>
            <a:endParaRPr lang="es-MX" sz="1000" b="1" dirty="0">
              <a:solidFill>
                <a:schemeClr val="tx1"/>
              </a:solidFill>
            </a:endParaRPr>
          </a:p>
          <a:p>
            <a:pPr algn="ctr"/>
            <a:r>
              <a:rPr lang="es-MX" sz="2000" b="1" dirty="0" smtClean="0">
                <a:solidFill>
                  <a:schemeClr val="tx1"/>
                </a:solidFill>
              </a:rPr>
              <a:t>Has </a:t>
            </a:r>
            <a:r>
              <a:rPr lang="es-MX" sz="2000" b="1" dirty="0" err="1" smtClean="0">
                <a:solidFill>
                  <a:schemeClr val="tx1"/>
                </a:solidFill>
              </a:rPr>
              <a:t>this</a:t>
            </a:r>
            <a:r>
              <a:rPr lang="es-MX" sz="2000" b="1" dirty="0" smtClean="0">
                <a:solidFill>
                  <a:schemeClr val="tx1"/>
                </a:solidFill>
              </a:rPr>
              <a:t> </a:t>
            </a:r>
            <a:r>
              <a:rPr lang="es-MX" sz="2000" b="1" dirty="0" err="1" smtClean="0">
                <a:solidFill>
                  <a:schemeClr val="tx1"/>
                </a:solidFill>
              </a:rPr>
              <a:t>stimulus</a:t>
            </a:r>
            <a:r>
              <a:rPr lang="es-MX" sz="2000" b="1" dirty="0" smtClean="0">
                <a:solidFill>
                  <a:schemeClr val="tx1"/>
                </a:solidFill>
              </a:rPr>
              <a:t> </a:t>
            </a:r>
            <a:r>
              <a:rPr lang="es-MX" sz="2000" b="1" dirty="0" err="1" smtClean="0">
                <a:solidFill>
                  <a:schemeClr val="tx1"/>
                </a:solidFill>
              </a:rPr>
              <a:t>been</a:t>
            </a:r>
            <a:r>
              <a:rPr lang="es-MX" sz="2000" b="1" dirty="0" smtClean="0">
                <a:solidFill>
                  <a:schemeClr val="tx1"/>
                </a:solidFill>
              </a:rPr>
              <a:t> </a:t>
            </a:r>
            <a:r>
              <a:rPr lang="es-MX" sz="2000" b="1" dirty="0" err="1" smtClean="0">
                <a:solidFill>
                  <a:schemeClr val="tx1"/>
                </a:solidFill>
              </a:rPr>
              <a:t>shown</a:t>
            </a:r>
            <a:r>
              <a:rPr lang="es-MX" sz="2000" b="1" dirty="0" smtClean="0">
                <a:solidFill>
                  <a:schemeClr val="tx1"/>
                </a:solidFill>
              </a:rPr>
              <a:t> </a:t>
            </a:r>
            <a:r>
              <a:rPr lang="es-MX" sz="2000" b="1" dirty="0" err="1" smtClean="0">
                <a:solidFill>
                  <a:schemeClr val="tx1"/>
                </a:solidFill>
              </a:rPr>
              <a:t>to</a:t>
            </a:r>
            <a:r>
              <a:rPr lang="es-MX" sz="2000" b="1" dirty="0" smtClean="0">
                <a:solidFill>
                  <a:schemeClr val="tx1"/>
                </a:solidFill>
              </a:rPr>
              <a:t> </a:t>
            </a:r>
            <a:r>
              <a:rPr lang="es-MX" sz="2000" b="1" dirty="0" err="1" smtClean="0">
                <a:solidFill>
                  <a:schemeClr val="tx1"/>
                </a:solidFill>
              </a:rPr>
              <a:t>you</a:t>
            </a:r>
            <a:r>
              <a:rPr lang="es-MX" sz="2000" b="1" dirty="0" smtClean="0">
                <a:solidFill>
                  <a:schemeClr val="tx1"/>
                </a:solidFill>
              </a:rPr>
              <a:t> </a:t>
            </a:r>
            <a:r>
              <a:rPr lang="es-MX" sz="2000" b="1" dirty="0" err="1" smtClean="0">
                <a:solidFill>
                  <a:schemeClr val="tx1"/>
                </a:solidFill>
              </a:rPr>
              <a:t>before</a:t>
            </a:r>
            <a:r>
              <a:rPr lang="es-MX" sz="2000" b="1" dirty="0" smtClean="0">
                <a:solidFill>
                  <a:schemeClr val="tx1"/>
                </a:solidFill>
              </a:rPr>
              <a:t>?</a:t>
            </a:r>
          </a:p>
          <a:p>
            <a:pPr algn="ctr"/>
            <a:endParaRPr lang="es-MX" sz="1000" b="1" dirty="0">
              <a:solidFill>
                <a:schemeClr val="tx1"/>
              </a:solidFill>
            </a:endParaRPr>
          </a:p>
          <a:p>
            <a:pPr algn="ctr"/>
            <a:r>
              <a:rPr lang="es-MX" sz="2000" b="1" dirty="0" smtClean="0">
                <a:solidFill>
                  <a:schemeClr val="tx1"/>
                </a:solidFill>
              </a:rPr>
              <a:t>Yes / No</a:t>
            </a:r>
            <a:endParaRPr lang="es-MX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70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7287" y="111113"/>
            <a:ext cx="10515600" cy="1325563"/>
          </a:xfrm>
        </p:spPr>
        <p:txBody>
          <a:bodyPr/>
          <a:lstStyle/>
          <a:p>
            <a:r>
              <a:rPr lang="es-MX" b="1" dirty="0" err="1" smtClean="0"/>
              <a:t>Confidence</a:t>
            </a:r>
            <a:r>
              <a:rPr lang="es-MX" b="1" dirty="0" smtClean="0"/>
              <a:t> </a:t>
            </a:r>
            <a:r>
              <a:rPr lang="es-MX" b="1" dirty="0" err="1" smtClean="0"/>
              <a:t>Scale</a:t>
            </a:r>
            <a:r>
              <a:rPr lang="es-MX" b="1" dirty="0" smtClean="0"/>
              <a:t> </a:t>
            </a:r>
            <a:r>
              <a:rPr lang="es-MX" b="1" dirty="0" err="1" smtClean="0"/>
              <a:t>task</a:t>
            </a:r>
            <a:endParaRPr lang="es-MX" b="1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5550465"/>
              </p:ext>
            </p:extLst>
          </p:nvPr>
        </p:nvGraphicFramePr>
        <p:xfrm>
          <a:off x="838200" y="1825625"/>
          <a:ext cx="10515600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600"/>
                <a:gridCol w="1752600"/>
                <a:gridCol w="1752600"/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1</a:t>
                      </a:r>
                      <a:endParaRPr lang="es-MX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2</a:t>
                      </a:r>
                      <a:endParaRPr lang="es-MX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3</a:t>
                      </a:r>
                      <a:endParaRPr lang="es-MX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4</a:t>
                      </a:r>
                      <a:endParaRPr lang="es-MX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5</a:t>
                      </a:r>
                      <a:endParaRPr lang="es-MX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6</a:t>
                      </a:r>
                      <a:endParaRPr lang="es-MX" sz="2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261" y="2942887"/>
            <a:ext cx="5395090" cy="3915113"/>
          </a:xfrm>
          <a:prstGeom prst="rect">
            <a:avLst/>
          </a:prstGeom>
        </p:spPr>
      </p:pic>
      <p:cxnSp>
        <p:nvCxnSpPr>
          <p:cNvPr id="6" name="2 Conector recto de flecha"/>
          <p:cNvCxnSpPr/>
          <p:nvPr/>
        </p:nvCxnSpPr>
        <p:spPr>
          <a:xfrm>
            <a:off x="1733526" y="2218826"/>
            <a:ext cx="2014226" cy="2275901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2 Conector recto de flecha"/>
          <p:cNvCxnSpPr/>
          <p:nvPr/>
        </p:nvCxnSpPr>
        <p:spPr>
          <a:xfrm>
            <a:off x="3418512" y="2218825"/>
            <a:ext cx="1140609" cy="2275902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2 Conector recto de flecha"/>
          <p:cNvCxnSpPr/>
          <p:nvPr/>
        </p:nvCxnSpPr>
        <p:spPr>
          <a:xfrm>
            <a:off x="5220551" y="2218825"/>
            <a:ext cx="59787" cy="2275902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2 Conector recto de flecha"/>
          <p:cNvCxnSpPr/>
          <p:nvPr/>
        </p:nvCxnSpPr>
        <p:spPr>
          <a:xfrm flipH="1">
            <a:off x="6069234" y="2218825"/>
            <a:ext cx="874939" cy="2159992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2 Conector recto de flecha"/>
          <p:cNvCxnSpPr/>
          <p:nvPr/>
        </p:nvCxnSpPr>
        <p:spPr>
          <a:xfrm flipH="1">
            <a:off x="6787166" y="2160737"/>
            <a:ext cx="1820843" cy="210217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2 Conector recto de flecha"/>
          <p:cNvCxnSpPr/>
          <p:nvPr/>
        </p:nvCxnSpPr>
        <p:spPr>
          <a:xfrm flipH="1">
            <a:off x="7508383" y="2276780"/>
            <a:ext cx="2912674" cy="2462645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63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180" y="1034392"/>
            <a:ext cx="9036868" cy="2542035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1184856" y="1667933"/>
            <a:ext cx="9285668" cy="19084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7287" y="111113"/>
            <a:ext cx="10515600" cy="1325563"/>
          </a:xfrm>
        </p:spPr>
        <p:txBody>
          <a:bodyPr/>
          <a:lstStyle/>
          <a:p>
            <a:r>
              <a:rPr lang="es-MX" b="1" dirty="0" err="1"/>
              <a:t>Confidence</a:t>
            </a:r>
            <a:r>
              <a:rPr lang="es-MX" b="1" dirty="0"/>
              <a:t> </a:t>
            </a:r>
            <a:r>
              <a:rPr lang="es-MX" b="1" dirty="0" err="1"/>
              <a:t>Scale</a:t>
            </a:r>
            <a:r>
              <a:rPr lang="es-MX" b="1" dirty="0"/>
              <a:t> </a:t>
            </a:r>
            <a:r>
              <a:rPr lang="es-MX" b="1" dirty="0" err="1"/>
              <a:t>task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261" y="2942887"/>
            <a:ext cx="5395090" cy="391511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7208" y="2565556"/>
            <a:ext cx="5683143" cy="429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66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important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604091"/>
            <a:ext cx="10515600" cy="4351338"/>
          </a:xfrm>
        </p:spPr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198" y="2336270"/>
            <a:ext cx="9819601" cy="1092730"/>
          </a:xfrm>
          <a:prstGeom prst="rect">
            <a:avLst/>
          </a:prstGeom>
        </p:spPr>
      </p:pic>
      <p:sp>
        <p:nvSpPr>
          <p:cNvPr id="7" name="Elipse 6"/>
          <p:cNvSpPr/>
          <p:nvPr/>
        </p:nvSpPr>
        <p:spPr>
          <a:xfrm>
            <a:off x="6382998" y="2470819"/>
            <a:ext cx="778933" cy="9176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910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important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604091"/>
            <a:ext cx="10515600" cy="4351338"/>
          </a:xfrm>
        </p:spPr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198" y="2336270"/>
            <a:ext cx="9819601" cy="1092730"/>
          </a:xfrm>
          <a:prstGeom prst="rect">
            <a:avLst/>
          </a:prstGeom>
        </p:spPr>
      </p:pic>
      <p:sp>
        <p:nvSpPr>
          <p:cNvPr id="7" name="Elipse 6"/>
          <p:cNvSpPr/>
          <p:nvPr/>
        </p:nvSpPr>
        <p:spPr>
          <a:xfrm>
            <a:off x="3614398" y="2511331"/>
            <a:ext cx="778933" cy="9176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Elipse 7"/>
          <p:cNvSpPr/>
          <p:nvPr/>
        </p:nvSpPr>
        <p:spPr>
          <a:xfrm>
            <a:off x="8711331" y="2470819"/>
            <a:ext cx="778933" cy="9176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684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important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604091"/>
            <a:ext cx="10515600" cy="4351338"/>
          </a:xfrm>
        </p:spPr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143" y="2233171"/>
            <a:ext cx="6202855" cy="4624829"/>
          </a:xfrm>
          <a:prstGeom prst="rect">
            <a:avLst/>
          </a:prstGeom>
        </p:spPr>
      </p:pic>
      <p:cxnSp>
        <p:nvCxnSpPr>
          <p:cNvPr id="6" name="Conector recto 5"/>
          <p:cNvCxnSpPr/>
          <p:nvPr/>
        </p:nvCxnSpPr>
        <p:spPr>
          <a:xfrm flipH="1" flipV="1">
            <a:off x="6045199" y="2830419"/>
            <a:ext cx="50801" cy="29972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5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267496"/>
            <a:ext cx="8306873" cy="1480256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s-MX" sz="6700" b="1" dirty="0" err="1" smtClean="0">
                <a:solidFill>
                  <a:schemeClr val="bg1"/>
                </a:solidFill>
              </a:rPr>
              <a:t>Method</a:t>
            </a:r>
            <a:endParaRPr lang="es-MX" b="1" dirty="0">
              <a:solidFill>
                <a:schemeClr val="bg1"/>
              </a:solidFill>
            </a:endParaRPr>
          </a:p>
        </p:txBody>
      </p:sp>
      <p:pic>
        <p:nvPicPr>
          <p:cNvPr id="4" name="Picture 4" descr="Resultado de imagen para UNAM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76" y="160346"/>
            <a:ext cx="3502025" cy="125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Imagen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13" y="5058731"/>
            <a:ext cx="1485675" cy="1409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7480" y="1806901"/>
            <a:ext cx="3258355" cy="2604101"/>
          </a:xfrm>
          <a:prstGeom prst="rect">
            <a:avLst/>
          </a:prstGeom>
        </p:spPr>
      </p:pic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7411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61682" y="1902899"/>
            <a:ext cx="6180786" cy="4351338"/>
          </a:xfrm>
        </p:spPr>
        <p:txBody>
          <a:bodyPr>
            <a:normAutofit/>
          </a:bodyPr>
          <a:lstStyle/>
          <a:p>
            <a:r>
              <a:rPr lang="es-MX" sz="4800" b="1" dirty="0" smtClean="0"/>
              <a:t>OBJETIVE: </a:t>
            </a:r>
            <a:r>
              <a:rPr lang="es-MX" sz="4800" dirty="0" err="1" smtClean="0"/>
              <a:t>To</a:t>
            </a:r>
            <a:r>
              <a:rPr lang="es-MX" sz="4800" dirty="0" smtClean="0"/>
              <a:t> test </a:t>
            </a:r>
            <a:r>
              <a:rPr lang="es-MX" sz="4800" dirty="0" err="1" smtClean="0"/>
              <a:t>the</a:t>
            </a:r>
            <a:r>
              <a:rPr lang="es-MX" sz="4800" dirty="0" smtClean="0"/>
              <a:t> </a:t>
            </a:r>
            <a:r>
              <a:rPr lang="es-MX" sz="4800" dirty="0" err="1" smtClean="0"/>
              <a:t>generalizability</a:t>
            </a:r>
            <a:r>
              <a:rPr lang="es-MX" sz="4800" dirty="0" smtClean="0"/>
              <a:t> of </a:t>
            </a:r>
            <a:r>
              <a:rPr lang="es-MX" sz="4800" dirty="0" err="1" smtClean="0"/>
              <a:t>the</a:t>
            </a:r>
            <a:r>
              <a:rPr lang="es-MX" sz="4800" dirty="0" smtClean="0"/>
              <a:t> </a:t>
            </a:r>
            <a:r>
              <a:rPr lang="es-MX" sz="4800" dirty="0" err="1" smtClean="0"/>
              <a:t>Mirror</a:t>
            </a:r>
            <a:r>
              <a:rPr lang="es-MX" sz="4800" dirty="0" smtClean="0"/>
              <a:t> </a:t>
            </a:r>
            <a:r>
              <a:rPr lang="es-MX" sz="4800" dirty="0" err="1" smtClean="0"/>
              <a:t>Effect</a:t>
            </a:r>
            <a:r>
              <a:rPr lang="es-MX" sz="4800" dirty="0" smtClean="0"/>
              <a:t> </a:t>
            </a:r>
            <a:r>
              <a:rPr lang="es-MX" sz="4800" dirty="0" err="1" smtClean="0"/>
              <a:t>to</a:t>
            </a:r>
            <a:r>
              <a:rPr lang="es-MX" sz="4800" dirty="0" smtClean="0"/>
              <a:t> </a:t>
            </a:r>
            <a:r>
              <a:rPr lang="es-MX" sz="4800" dirty="0" err="1" smtClean="0"/>
              <a:t>other</a:t>
            </a:r>
            <a:r>
              <a:rPr lang="es-MX" sz="4800" dirty="0" smtClean="0"/>
              <a:t> </a:t>
            </a:r>
            <a:r>
              <a:rPr lang="es-MX" sz="4800" dirty="0" err="1" smtClean="0"/>
              <a:t>domains</a:t>
            </a:r>
            <a:r>
              <a:rPr lang="es-MX" sz="4800" dirty="0" smtClean="0"/>
              <a:t> (</a:t>
            </a:r>
            <a:r>
              <a:rPr lang="es-MX" sz="4800" dirty="0" err="1" smtClean="0"/>
              <a:t>a.k.a</a:t>
            </a:r>
            <a:r>
              <a:rPr lang="es-MX" sz="4800" dirty="0" smtClean="0"/>
              <a:t>. a </a:t>
            </a:r>
            <a:r>
              <a:rPr lang="es-MX" sz="4800" b="1" dirty="0" smtClean="0"/>
              <a:t>perceptual </a:t>
            </a:r>
            <a:r>
              <a:rPr lang="es-MX" sz="4800" b="1" dirty="0" err="1" smtClean="0"/>
              <a:t>task</a:t>
            </a:r>
            <a:r>
              <a:rPr lang="es-MX" sz="4800" dirty="0" smtClean="0"/>
              <a:t>).</a:t>
            </a:r>
          </a:p>
          <a:p>
            <a:endParaRPr lang="es-MX" sz="4800" dirty="0" smtClean="0"/>
          </a:p>
        </p:txBody>
      </p:sp>
      <p:pic>
        <p:nvPicPr>
          <p:cNvPr id="5" name="Picture 2" descr="C:\Users\Adrifelcha\Desktop\Felisa\Tesis\Tesis Template\Figures\Ebbinghau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888" y="2266682"/>
            <a:ext cx="4981057" cy="304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4063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650999" y="2295526"/>
            <a:ext cx="8306873" cy="148025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4000" b="1" dirty="0" err="1" smtClean="0">
                <a:solidFill>
                  <a:schemeClr val="bg1"/>
                </a:solidFill>
              </a:rPr>
              <a:t>Cognitive</a:t>
            </a:r>
            <a:r>
              <a:rPr lang="es-MX" sz="4000" b="1" dirty="0" smtClean="0">
                <a:solidFill>
                  <a:schemeClr val="bg1"/>
                </a:solidFill>
              </a:rPr>
              <a:t> &amp; </a:t>
            </a:r>
            <a:r>
              <a:rPr lang="es-MX" sz="4000" b="1" dirty="0" err="1" smtClean="0">
                <a:solidFill>
                  <a:schemeClr val="bg1"/>
                </a:solidFill>
              </a:rPr>
              <a:t>Statistical</a:t>
            </a:r>
            <a:r>
              <a:rPr lang="es-MX" sz="4000" b="1" dirty="0" smtClean="0">
                <a:solidFill>
                  <a:schemeClr val="bg1"/>
                </a:solidFill>
              </a:rPr>
              <a:t> </a:t>
            </a:r>
            <a:r>
              <a:rPr lang="es-MX" sz="4000" b="1" dirty="0" err="1" smtClean="0">
                <a:solidFill>
                  <a:schemeClr val="bg1"/>
                </a:solidFill>
              </a:rPr>
              <a:t>Models</a:t>
            </a:r>
            <a:r>
              <a:rPr lang="es-MX" sz="4000" b="1" dirty="0" smtClean="0">
                <a:solidFill>
                  <a:schemeClr val="bg1"/>
                </a:solidFill>
              </a:rPr>
              <a:t> </a:t>
            </a:r>
            <a:r>
              <a:rPr lang="es-MX" sz="4000" b="1" dirty="0" err="1" smtClean="0">
                <a:solidFill>
                  <a:schemeClr val="bg1"/>
                </a:solidFill>
              </a:rPr>
              <a:t>within</a:t>
            </a:r>
            <a:r>
              <a:rPr lang="es-MX" sz="4000" b="1" dirty="0" smtClean="0">
                <a:solidFill>
                  <a:schemeClr val="bg1"/>
                </a:solidFill>
              </a:rPr>
              <a:t> </a:t>
            </a:r>
            <a:r>
              <a:rPr lang="es-MX" sz="4000" b="1" dirty="0" err="1" smtClean="0">
                <a:solidFill>
                  <a:schemeClr val="bg1"/>
                </a:solidFill>
              </a:rPr>
              <a:t>Psychology</a:t>
            </a:r>
            <a:endParaRPr lang="es-MX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4433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5913" y="1825625"/>
            <a:ext cx="5815913" cy="4351338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s-MX" sz="6000" b="1" dirty="0" smtClean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s-MX" sz="6000" dirty="0" smtClean="0"/>
              <a:t> and </a:t>
            </a:r>
            <a:r>
              <a:rPr lang="es-MX" sz="6000" b="1" dirty="0" smtClean="0">
                <a:solidFill>
                  <a:srgbClr val="CC00FF"/>
                </a:solidFill>
              </a:rPr>
              <a:t>B</a:t>
            </a:r>
            <a:r>
              <a:rPr lang="es-MX" sz="6000" dirty="0" smtClean="0"/>
              <a:t> clases of </a:t>
            </a:r>
            <a:r>
              <a:rPr lang="es-MX" sz="6000" dirty="0" err="1" smtClean="0"/>
              <a:t>stimuli</a:t>
            </a:r>
            <a:r>
              <a:rPr lang="es-MX" sz="6000" dirty="0" smtClean="0"/>
              <a:t> </a:t>
            </a:r>
            <a:r>
              <a:rPr lang="es-MX" sz="6000" dirty="0" err="1" smtClean="0"/>
              <a:t>were</a:t>
            </a:r>
            <a:r>
              <a:rPr lang="es-MX" sz="6000" dirty="0" smtClean="0"/>
              <a:t> </a:t>
            </a:r>
            <a:r>
              <a:rPr lang="es-MX" sz="6000" dirty="0" err="1" smtClean="0"/>
              <a:t>created</a:t>
            </a:r>
            <a:r>
              <a:rPr lang="es-MX" sz="6000" dirty="0" smtClean="0"/>
              <a:t> </a:t>
            </a:r>
            <a:r>
              <a:rPr lang="es-MX" sz="6000" dirty="0" err="1" smtClean="0"/>
              <a:t>based</a:t>
            </a:r>
            <a:r>
              <a:rPr lang="es-MX" sz="6000" dirty="0" smtClean="0"/>
              <a:t> </a:t>
            </a:r>
            <a:r>
              <a:rPr lang="es-MX" sz="6000" dirty="0" err="1" smtClean="0"/>
              <a:t>on</a:t>
            </a:r>
            <a:r>
              <a:rPr lang="es-MX" sz="6000" dirty="0" smtClean="0"/>
              <a:t> </a:t>
            </a:r>
            <a:r>
              <a:rPr lang="es-MX" sz="6000" dirty="0" err="1" smtClean="0"/>
              <a:t>what’s</a:t>
            </a:r>
            <a:r>
              <a:rPr lang="es-MX" sz="6000" dirty="0" smtClean="0"/>
              <a:t> </a:t>
            </a:r>
            <a:r>
              <a:rPr lang="es-MX" sz="6000" dirty="0" err="1" smtClean="0"/>
              <a:t>known</a:t>
            </a:r>
            <a:r>
              <a:rPr lang="es-MX" sz="6000" dirty="0" smtClean="0"/>
              <a:t> </a:t>
            </a:r>
            <a:r>
              <a:rPr lang="es-MX" sz="6000" dirty="0" err="1" smtClean="0"/>
              <a:t>about</a:t>
            </a:r>
            <a:r>
              <a:rPr lang="es-MX" sz="6000" dirty="0" smtClean="0"/>
              <a:t> </a:t>
            </a:r>
            <a:r>
              <a:rPr lang="es-MX" sz="6000" dirty="0" err="1" smtClean="0"/>
              <a:t>optical</a:t>
            </a:r>
            <a:r>
              <a:rPr lang="es-MX" sz="6000" dirty="0" smtClean="0"/>
              <a:t> </a:t>
            </a:r>
            <a:r>
              <a:rPr lang="es-MX" sz="6000" dirty="0" err="1" smtClean="0"/>
              <a:t>illusions</a:t>
            </a:r>
            <a:r>
              <a:rPr lang="es-MX" sz="6000" dirty="0" smtClean="0"/>
              <a:t> (</a:t>
            </a:r>
            <a:r>
              <a:rPr lang="es-MX" sz="6000" dirty="0" err="1" smtClean="0"/>
              <a:t>Massaro</a:t>
            </a:r>
            <a:r>
              <a:rPr lang="es-MX" sz="6000" dirty="0" smtClean="0"/>
              <a:t> &amp; Anderson, 1971)</a:t>
            </a:r>
          </a:p>
          <a:p>
            <a:endParaRPr lang="es-MX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5346356" y="739581"/>
            <a:ext cx="6845643" cy="4910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dirty="0" smtClean="0"/>
              <a:t>Experimental </a:t>
            </a:r>
            <a:r>
              <a:rPr lang="es-MX" dirty="0" err="1" smtClean="0"/>
              <a:t>design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69" y="1712194"/>
            <a:ext cx="4938842" cy="4464770"/>
          </a:xfrm>
          <a:prstGeom prst="rect">
            <a:avLst/>
          </a:prstGeom>
        </p:spPr>
      </p:pic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3513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5913" y="1825625"/>
            <a:ext cx="5815913" cy="4351338"/>
          </a:xfrm>
        </p:spPr>
        <p:txBody>
          <a:bodyPr>
            <a:normAutofit/>
          </a:bodyPr>
          <a:lstStyle/>
          <a:p>
            <a:endParaRPr lang="es-MX" dirty="0"/>
          </a:p>
          <a:p>
            <a:r>
              <a:rPr lang="es-MX" b="1" dirty="0" smtClean="0">
                <a:solidFill>
                  <a:schemeClr val="accent1">
                    <a:lumMod val="75000"/>
                  </a:schemeClr>
                </a:solidFill>
              </a:rPr>
              <a:t>A </a:t>
            </a:r>
            <a:r>
              <a:rPr lang="es-MX" b="1" dirty="0" err="1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s-MX" b="1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es-MX" dirty="0" smtClean="0"/>
              <a:t> “</a:t>
            </a:r>
            <a:r>
              <a:rPr lang="es-MX" dirty="0" err="1" smtClean="0"/>
              <a:t>Fewer</a:t>
            </a:r>
            <a:r>
              <a:rPr lang="es-MX" dirty="0" smtClean="0"/>
              <a:t>” </a:t>
            </a:r>
            <a:r>
              <a:rPr lang="es-MX" dirty="0" err="1" smtClean="0"/>
              <a:t>external</a:t>
            </a:r>
            <a:r>
              <a:rPr lang="es-MX" dirty="0" smtClean="0"/>
              <a:t> </a:t>
            </a:r>
            <a:r>
              <a:rPr lang="es-MX" dirty="0" err="1" smtClean="0"/>
              <a:t>circles</a:t>
            </a:r>
            <a:endParaRPr lang="es-MX" dirty="0" smtClean="0"/>
          </a:p>
          <a:p>
            <a:endParaRPr lang="es-MX" dirty="0" smtClean="0"/>
          </a:p>
          <a:p>
            <a:endParaRPr lang="es-MX" dirty="0"/>
          </a:p>
          <a:p>
            <a:endParaRPr lang="es-MX" dirty="0"/>
          </a:p>
          <a:p>
            <a:r>
              <a:rPr lang="es-MX" b="1" dirty="0" smtClean="0">
                <a:solidFill>
                  <a:srgbClr val="CC00FF"/>
                </a:solidFill>
              </a:rPr>
              <a:t>B </a:t>
            </a:r>
            <a:r>
              <a:rPr lang="es-MX" b="1" dirty="0" err="1" smtClean="0">
                <a:solidFill>
                  <a:srgbClr val="CC00FF"/>
                </a:solidFill>
              </a:rPr>
              <a:t>Class</a:t>
            </a:r>
            <a:r>
              <a:rPr lang="es-MX" b="1" dirty="0" smtClean="0">
                <a:solidFill>
                  <a:srgbClr val="CC00FF"/>
                </a:solidFill>
              </a:rPr>
              <a:t>:</a:t>
            </a:r>
            <a:r>
              <a:rPr lang="es-MX" dirty="0" smtClean="0"/>
              <a:t> “More” </a:t>
            </a:r>
            <a:r>
              <a:rPr lang="es-MX" dirty="0" err="1" smtClean="0"/>
              <a:t>external</a:t>
            </a:r>
            <a:r>
              <a:rPr lang="es-MX" dirty="0" smtClean="0"/>
              <a:t> </a:t>
            </a:r>
            <a:r>
              <a:rPr lang="es-MX" dirty="0" err="1" smtClean="0"/>
              <a:t>circles</a:t>
            </a:r>
            <a:endParaRPr lang="es-MX" dirty="0" smtClean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5346356" y="739581"/>
            <a:ext cx="6845643" cy="4910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dirty="0" smtClean="0"/>
              <a:t>Experimental </a:t>
            </a:r>
            <a:r>
              <a:rPr lang="es-MX" dirty="0" err="1" smtClean="0"/>
              <a:t>design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69" y="1712194"/>
            <a:ext cx="4938842" cy="4464770"/>
          </a:xfrm>
          <a:prstGeom prst="rect">
            <a:avLst/>
          </a:prstGeom>
        </p:spPr>
      </p:pic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199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58982" y="651452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3200" b="1" dirty="0" err="1" smtClean="0"/>
              <a:t>Our</a:t>
            </a:r>
            <a:r>
              <a:rPr lang="es-MX" sz="3200" b="1" dirty="0" smtClean="0"/>
              <a:t> </a:t>
            </a:r>
            <a:r>
              <a:rPr lang="es-MX" sz="3200" b="1" dirty="0" err="1" smtClean="0"/>
              <a:t>Task</a:t>
            </a:r>
            <a:endParaRPr lang="es-MX" sz="3200" b="1" dirty="0" smtClean="0"/>
          </a:p>
          <a:p>
            <a:pPr marL="0" indent="0" algn="ctr">
              <a:buNone/>
            </a:pPr>
            <a:r>
              <a:rPr lang="es-MX" sz="3200" dirty="0" smtClean="0"/>
              <a:t>Are </a:t>
            </a:r>
            <a:r>
              <a:rPr lang="es-MX" sz="3200" dirty="0" err="1" smtClean="0"/>
              <a:t>the</a:t>
            </a:r>
            <a:r>
              <a:rPr lang="es-MX" sz="3200" dirty="0" smtClean="0"/>
              <a:t> </a:t>
            </a:r>
            <a:r>
              <a:rPr lang="es-MX" sz="3200" dirty="0" err="1" smtClean="0"/>
              <a:t>two</a:t>
            </a:r>
            <a:r>
              <a:rPr lang="es-MX" sz="3200" dirty="0" smtClean="0"/>
              <a:t> central </a:t>
            </a:r>
            <a:r>
              <a:rPr lang="es-MX" sz="3200" dirty="0" err="1" smtClean="0"/>
              <a:t>circles</a:t>
            </a:r>
            <a:r>
              <a:rPr lang="es-MX" sz="3200" dirty="0" smtClean="0"/>
              <a:t> </a:t>
            </a:r>
            <a:r>
              <a:rPr lang="es-MX" sz="3200" dirty="0" err="1" smtClean="0"/>
              <a:t>on</a:t>
            </a:r>
            <a:r>
              <a:rPr lang="es-MX" sz="3200" dirty="0" smtClean="0"/>
              <a:t> </a:t>
            </a:r>
            <a:r>
              <a:rPr lang="es-MX" sz="3200" dirty="0" err="1" smtClean="0"/>
              <a:t>the</a:t>
            </a:r>
            <a:r>
              <a:rPr lang="es-MX" sz="3200" dirty="0" smtClean="0"/>
              <a:t> </a:t>
            </a:r>
            <a:r>
              <a:rPr lang="es-MX" sz="3200" dirty="0" err="1" smtClean="0"/>
              <a:t>screen</a:t>
            </a:r>
            <a:r>
              <a:rPr lang="es-MX" sz="3200" dirty="0" smtClean="0"/>
              <a:t> of </a:t>
            </a:r>
            <a:r>
              <a:rPr lang="es-MX" sz="3200" dirty="0" err="1" smtClean="0"/>
              <a:t>the</a:t>
            </a:r>
            <a:r>
              <a:rPr lang="es-MX" sz="3200" dirty="0" smtClean="0"/>
              <a:t> </a:t>
            </a:r>
            <a:r>
              <a:rPr lang="es-MX" sz="3200" dirty="0" err="1" smtClean="0"/>
              <a:t>same</a:t>
            </a:r>
            <a:r>
              <a:rPr lang="es-MX" sz="3200" dirty="0" smtClean="0"/>
              <a:t> </a:t>
            </a:r>
            <a:r>
              <a:rPr lang="es-MX" sz="3200" dirty="0" err="1" smtClean="0"/>
              <a:t>size</a:t>
            </a:r>
            <a:r>
              <a:rPr lang="es-MX" sz="3200" dirty="0" smtClean="0"/>
              <a:t>?</a:t>
            </a:r>
          </a:p>
          <a:p>
            <a:pPr marL="0" indent="0" algn="ctr">
              <a:buNone/>
            </a:pPr>
            <a:r>
              <a:rPr lang="es-MX" sz="3200" b="1" dirty="0" smtClean="0"/>
              <a:t>Yes (</a:t>
            </a:r>
            <a:r>
              <a:rPr lang="es-MX" sz="3200" b="1" dirty="0" err="1" smtClean="0"/>
              <a:t>signal</a:t>
            </a:r>
            <a:r>
              <a:rPr lang="es-MX" sz="3200" b="1" dirty="0" smtClean="0"/>
              <a:t>)    No (</a:t>
            </a:r>
            <a:r>
              <a:rPr lang="es-MX" sz="3200" b="1" dirty="0" err="1" smtClean="0"/>
              <a:t>noise</a:t>
            </a:r>
            <a:r>
              <a:rPr lang="es-MX" sz="3200" b="1" dirty="0" smtClean="0"/>
              <a:t>)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978792" y="2760793"/>
            <a:ext cx="4053017" cy="23083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dirty="0" err="1" smtClean="0"/>
              <a:t>Experiment</a:t>
            </a:r>
            <a:r>
              <a:rPr lang="es-MX" dirty="0" smtClean="0"/>
              <a:t> 1</a:t>
            </a:r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 smtClean="0"/>
          </a:p>
        </p:txBody>
      </p:sp>
      <p:sp>
        <p:nvSpPr>
          <p:cNvPr id="7" name="CuadroTexto 6"/>
          <p:cNvSpPr txBox="1"/>
          <p:nvPr/>
        </p:nvSpPr>
        <p:spPr>
          <a:xfrm>
            <a:off x="7111861" y="2694466"/>
            <a:ext cx="4053017" cy="23083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dirty="0" err="1" smtClean="0"/>
              <a:t>Experiment</a:t>
            </a:r>
            <a:r>
              <a:rPr lang="es-MX" dirty="0" smtClean="0"/>
              <a:t> 2</a:t>
            </a:r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 smtClean="0"/>
          </a:p>
        </p:txBody>
      </p:sp>
      <p:sp>
        <p:nvSpPr>
          <p:cNvPr id="8" name="Elipse 7"/>
          <p:cNvSpPr/>
          <p:nvPr/>
        </p:nvSpPr>
        <p:spPr>
          <a:xfrm>
            <a:off x="1044694" y="3380926"/>
            <a:ext cx="1614617" cy="1351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500" dirty="0" err="1" smtClean="0"/>
              <a:t>Ebbinghaus</a:t>
            </a:r>
            <a:endParaRPr lang="es-MX" sz="1500" dirty="0"/>
          </a:p>
        </p:txBody>
      </p:sp>
      <p:sp>
        <p:nvSpPr>
          <p:cNvPr id="9" name="Elipse 8"/>
          <p:cNvSpPr/>
          <p:nvPr/>
        </p:nvSpPr>
        <p:spPr>
          <a:xfrm>
            <a:off x="7194240" y="3380926"/>
            <a:ext cx="1614617" cy="1351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500" dirty="0" err="1" smtClean="0"/>
              <a:t>Ebbinghaus</a:t>
            </a:r>
            <a:endParaRPr lang="es-MX" sz="1500" dirty="0"/>
          </a:p>
        </p:txBody>
      </p:sp>
      <p:sp>
        <p:nvSpPr>
          <p:cNvPr id="10" name="Elipse 9"/>
          <p:cNvSpPr/>
          <p:nvPr/>
        </p:nvSpPr>
        <p:spPr>
          <a:xfrm>
            <a:off x="9443169" y="3367720"/>
            <a:ext cx="1614617" cy="1351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500" dirty="0" err="1" smtClean="0"/>
              <a:t>Ebbinghaus</a:t>
            </a:r>
            <a:endParaRPr lang="es-MX" sz="1500" dirty="0"/>
          </a:p>
        </p:txBody>
      </p:sp>
      <p:sp>
        <p:nvSpPr>
          <p:cNvPr id="11" name="Elipse 10"/>
          <p:cNvSpPr/>
          <p:nvPr/>
        </p:nvSpPr>
        <p:spPr>
          <a:xfrm>
            <a:off x="3540761" y="3496256"/>
            <a:ext cx="1070917" cy="102973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500" dirty="0" err="1" smtClean="0">
                <a:solidFill>
                  <a:schemeClr val="tx1"/>
                </a:solidFill>
              </a:rPr>
              <a:t>Aisle</a:t>
            </a:r>
            <a:r>
              <a:rPr lang="es-MX" sz="1500" dirty="0" smtClean="0">
                <a:solidFill>
                  <a:schemeClr val="tx1"/>
                </a:solidFill>
              </a:rPr>
              <a:t> </a:t>
            </a:r>
            <a:r>
              <a:rPr lang="es-MX" sz="1500" dirty="0" err="1" smtClean="0">
                <a:solidFill>
                  <a:schemeClr val="tx1"/>
                </a:solidFill>
              </a:rPr>
              <a:t>Circle</a:t>
            </a:r>
            <a:endParaRPr lang="es-MX" sz="1500" dirty="0">
              <a:solidFill>
                <a:schemeClr val="tx1"/>
              </a:solidFill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9796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39690" y="365125"/>
            <a:ext cx="5514109" cy="1325563"/>
          </a:xfrm>
        </p:spPr>
        <p:txBody>
          <a:bodyPr>
            <a:normAutofit/>
          </a:bodyPr>
          <a:lstStyle/>
          <a:p>
            <a:pPr algn="r"/>
            <a:r>
              <a:rPr lang="es-MX" dirty="0" err="1" smtClean="0"/>
              <a:t>Stimuli</a:t>
            </a:r>
            <a:r>
              <a:rPr lang="es-MX" dirty="0" smtClean="0"/>
              <a:t> </a:t>
            </a:r>
            <a:r>
              <a:rPr lang="es-MX" dirty="0" err="1" smtClean="0"/>
              <a:t>design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 smtClean="0"/>
              <a:t>Experiment</a:t>
            </a:r>
            <a:r>
              <a:rPr lang="es-MX" dirty="0" smtClean="0"/>
              <a:t> 1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829300" y="1825625"/>
            <a:ext cx="5524500" cy="4351338"/>
          </a:xfrm>
        </p:spPr>
        <p:txBody>
          <a:bodyPr>
            <a:normAutofit lnSpcReduction="10000"/>
          </a:bodyPr>
          <a:lstStyle/>
          <a:p>
            <a:r>
              <a:rPr lang="es-MX" dirty="0" smtClean="0"/>
              <a:t>Factorial </a:t>
            </a:r>
            <a:r>
              <a:rPr lang="es-MX" dirty="0" err="1" smtClean="0"/>
              <a:t>design</a:t>
            </a:r>
            <a:r>
              <a:rPr lang="es-MX" dirty="0" smtClean="0"/>
              <a:t> </a:t>
            </a:r>
            <a:r>
              <a:rPr lang="es-MX" dirty="0"/>
              <a:t>5x2x2</a:t>
            </a:r>
          </a:p>
          <a:p>
            <a:endParaRPr lang="es-MX" dirty="0" smtClean="0"/>
          </a:p>
          <a:p>
            <a:r>
              <a:rPr lang="es-MX" dirty="0" smtClean="0"/>
              <a:t>16 </a:t>
            </a:r>
            <a:r>
              <a:rPr lang="es-MX" dirty="0" err="1" smtClean="0"/>
              <a:t>Noise</a:t>
            </a:r>
            <a:r>
              <a:rPr lang="es-MX" dirty="0" smtClean="0"/>
              <a:t> </a:t>
            </a:r>
            <a:r>
              <a:rPr lang="es-MX" dirty="0" err="1" smtClean="0"/>
              <a:t>stimuli</a:t>
            </a:r>
            <a:endParaRPr lang="es-MX" dirty="0" smtClean="0"/>
          </a:p>
          <a:p>
            <a:pPr marL="457200" lvl="1" indent="0" algn="r">
              <a:buNone/>
            </a:pPr>
            <a:r>
              <a:rPr lang="es-MX" dirty="0" smtClean="0"/>
              <a:t>(160 en total)</a:t>
            </a:r>
          </a:p>
          <a:p>
            <a:r>
              <a:rPr lang="es-MX" dirty="0" smtClean="0"/>
              <a:t>4  </a:t>
            </a:r>
            <a:r>
              <a:rPr lang="es-MX" dirty="0" err="1" smtClean="0"/>
              <a:t>Signal</a:t>
            </a:r>
            <a:r>
              <a:rPr lang="es-MX" dirty="0" smtClean="0"/>
              <a:t> </a:t>
            </a:r>
            <a:r>
              <a:rPr lang="es-MX" dirty="0" err="1" smtClean="0"/>
              <a:t>stimuli</a:t>
            </a:r>
            <a:r>
              <a:rPr lang="es-MX" dirty="0" smtClean="0"/>
              <a:t> </a:t>
            </a:r>
          </a:p>
          <a:p>
            <a:pPr marL="457200" lvl="1" indent="0" algn="r">
              <a:buNone/>
            </a:pPr>
            <a:r>
              <a:rPr lang="es-MX" dirty="0" smtClean="0"/>
              <a:t>(160 en total)</a:t>
            </a:r>
          </a:p>
          <a:p>
            <a:pPr marL="457200" lvl="1" indent="0" algn="r">
              <a:buNone/>
            </a:pPr>
            <a:endParaRPr lang="es-MX" dirty="0"/>
          </a:p>
          <a:p>
            <a:pPr marL="457200" lvl="1" indent="0">
              <a:buNone/>
            </a:pPr>
            <a:r>
              <a:rPr lang="es-MX" b="1" dirty="0" smtClean="0"/>
              <a:t>320 </a:t>
            </a:r>
            <a:r>
              <a:rPr lang="es-MX" b="1" dirty="0" err="1" smtClean="0"/>
              <a:t>stimuli</a:t>
            </a:r>
            <a:r>
              <a:rPr lang="es-MX" b="1" dirty="0" smtClean="0"/>
              <a:t> per </a:t>
            </a:r>
            <a:r>
              <a:rPr lang="es-MX" b="1" dirty="0" err="1" smtClean="0"/>
              <a:t>class</a:t>
            </a:r>
            <a:r>
              <a:rPr lang="es-MX" b="1" dirty="0" smtClean="0"/>
              <a:t> A and B</a:t>
            </a:r>
          </a:p>
          <a:p>
            <a:pPr marL="457200" lvl="1" indent="0">
              <a:buNone/>
            </a:pPr>
            <a:endParaRPr lang="es-MX" b="1" dirty="0"/>
          </a:p>
          <a:p>
            <a:pPr marL="457200" lvl="1" indent="0">
              <a:buNone/>
            </a:pPr>
            <a:r>
              <a:rPr lang="es-MX" b="1" dirty="0" smtClean="0"/>
              <a:t>640 </a:t>
            </a:r>
            <a:r>
              <a:rPr lang="es-MX" b="1" dirty="0" err="1" smtClean="0"/>
              <a:t>stimuli</a:t>
            </a:r>
            <a:r>
              <a:rPr lang="es-MX" b="1" dirty="0" smtClean="0"/>
              <a:t> in total</a:t>
            </a:r>
            <a:endParaRPr lang="es-MX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4463"/>
            <a:ext cx="5325804" cy="724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187036" y="2712027"/>
            <a:ext cx="4966855" cy="1392382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3 Rectángulo"/>
          <p:cNvSpPr/>
          <p:nvPr/>
        </p:nvSpPr>
        <p:spPr>
          <a:xfrm>
            <a:off x="5829300" y="4525802"/>
            <a:ext cx="4966855" cy="1392382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911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39690" y="365125"/>
            <a:ext cx="5514109" cy="1325563"/>
          </a:xfrm>
        </p:spPr>
        <p:txBody>
          <a:bodyPr/>
          <a:lstStyle/>
          <a:p>
            <a:pPr algn="r"/>
            <a:r>
              <a:rPr lang="es-MX" dirty="0" smtClean="0"/>
              <a:t>Diseño de Estímulos en el Experimento 2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829300" y="1825625"/>
            <a:ext cx="5524500" cy="4351338"/>
          </a:xfrm>
        </p:spPr>
        <p:txBody>
          <a:bodyPr>
            <a:normAutofit fontScale="92500" lnSpcReduction="10000"/>
          </a:bodyPr>
          <a:lstStyle/>
          <a:p>
            <a:r>
              <a:rPr lang="es-MX" dirty="0" smtClean="0"/>
              <a:t>10 </a:t>
            </a:r>
            <a:r>
              <a:rPr lang="es-MX" dirty="0" err="1" smtClean="0"/>
              <a:t>pairs</a:t>
            </a:r>
            <a:r>
              <a:rPr lang="es-MX" dirty="0" smtClean="0"/>
              <a:t> of </a:t>
            </a:r>
            <a:r>
              <a:rPr lang="es-MX" dirty="0" err="1" smtClean="0"/>
              <a:t>external</a:t>
            </a:r>
            <a:r>
              <a:rPr lang="es-MX" dirty="0" smtClean="0"/>
              <a:t> </a:t>
            </a:r>
            <a:r>
              <a:rPr lang="es-MX" dirty="0" err="1" smtClean="0"/>
              <a:t>circles</a:t>
            </a:r>
            <a:endParaRPr lang="es-MX" dirty="0" smtClean="0"/>
          </a:p>
          <a:p>
            <a:pPr lvl="1"/>
            <a:r>
              <a:rPr lang="es-MX" dirty="0" smtClean="0"/>
              <a:t>5 </a:t>
            </a:r>
            <a:r>
              <a:rPr lang="es-MX" dirty="0" err="1" smtClean="0"/>
              <a:t>signal</a:t>
            </a:r>
            <a:r>
              <a:rPr lang="es-MX" dirty="0" smtClean="0"/>
              <a:t> </a:t>
            </a:r>
            <a:r>
              <a:rPr lang="es-MX" dirty="0" err="1" smtClean="0"/>
              <a:t>pairs</a:t>
            </a:r>
            <a:endParaRPr lang="es-MX" dirty="0" smtClean="0"/>
          </a:p>
          <a:p>
            <a:pPr lvl="1"/>
            <a:r>
              <a:rPr lang="es-MX" dirty="0" smtClean="0"/>
              <a:t>5 </a:t>
            </a:r>
            <a:r>
              <a:rPr lang="es-MX" dirty="0" err="1" smtClean="0"/>
              <a:t>noise</a:t>
            </a:r>
            <a:r>
              <a:rPr lang="es-MX" dirty="0" smtClean="0"/>
              <a:t> </a:t>
            </a:r>
            <a:r>
              <a:rPr lang="es-MX" dirty="0" err="1" smtClean="0"/>
              <a:t>pairs</a:t>
            </a:r>
            <a:endParaRPr lang="es-MX" dirty="0" smtClean="0"/>
          </a:p>
          <a:p>
            <a:r>
              <a:rPr lang="es-MX" dirty="0"/>
              <a:t>4</a:t>
            </a:r>
            <a:r>
              <a:rPr lang="es-MX" dirty="0" smtClean="0"/>
              <a:t> posible </a:t>
            </a:r>
            <a:r>
              <a:rPr lang="es-MX" dirty="0" err="1" smtClean="0"/>
              <a:t>combinations</a:t>
            </a:r>
            <a:r>
              <a:rPr lang="es-MX" dirty="0" smtClean="0"/>
              <a:t> </a:t>
            </a:r>
            <a:r>
              <a:rPr lang="es-MX" dirty="0" err="1" smtClean="0"/>
              <a:t>given</a:t>
            </a:r>
            <a:r>
              <a:rPr lang="es-MX" dirty="0" smtClean="0"/>
              <a:t> </a:t>
            </a:r>
            <a:r>
              <a:rPr lang="es-MX" dirty="0" err="1" smtClean="0"/>
              <a:t>by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number</a:t>
            </a:r>
            <a:r>
              <a:rPr lang="es-MX" dirty="0" smtClean="0"/>
              <a:t> of </a:t>
            </a:r>
            <a:r>
              <a:rPr lang="es-MX" dirty="0" err="1" smtClean="0"/>
              <a:t>external</a:t>
            </a:r>
            <a:r>
              <a:rPr lang="es-MX" dirty="0" smtClean="0"/>
              <a:t> </a:t>
            </a:r>
            <a:r>
              <a:rPr lang="es-MX" dirty="0" err="1" smtClean="0"/>
              <a:t>circles</a:t>
            </a:r>
            <a:endParaRPr lang="es-MX" dirty="0" smtClean="0"/>
          </a:p>
          <a:p>
            <a:pPr lvl="1"/>
            <a:endParaRPr lang="es-MX" dirty="0"/>
          </a:p>
          <a:p>
            <a:r>
              <a:rPr lang="es-MX" dirty="0" err="1" smtClean="0"/>
              <a:t>Both</a:t>
            </a:r>
            <a:r>
              <a:rPr lang="es-MX" dirty="0" smtClean="0"/>
              <a:t> </a:t>
            </a:r>
            <a:r>
              <a:rPr lang="es-MX" dirty="0" err="1" smtClean="0"/>
              <a:t>Over</a:t>
            </a:r>
            <a:r>
              <a:rPr lang="es-MX" dirty="0" smtClean="0"/>
              <a:t> and </a:t>
            </a:r>
            <a:r>
              <a:rPr lang="es-MX" dirty="0" err="1" smtClean="0"/>
              <a:t>Under</a:t>
            </a:r>
            <a:r>
              <a:rPr lang="es-MX" dirty="0" smtClean="0"/>
              <a:t> </a:t>
            </a:r>
            <a:r>
              <a:rPr lang="es-MX" dirty="0" err="1" smtClean="0"/>
              <a:t>estimation</a:t>
            </a:r>
            <a:r>
              <a:rPr lang="es-MX" dirty="0" smtClean="0"/>
              <a:t> </a:t>
            </a:r>
            <a:r>
              <a:rPr lang="es-MX" dirty="0" err="1" smtClean="0"/>
              <a:t>effects</a:t>
            </a:r>
            <a:r>
              <a:rPr lang="es-MX" dirty="0" smtClean="0"/>
              <a:t> are </a:t>
            </a:r>
            <a:r>
              <a:rPr lang="es-MX" dirty="0" err="1" smtClean="0"/>
              <a:t>included</a:t>
            </a:r>
            <a:endParaRPr lang="es-MX" dirty="0" smtClean="0"/>
          </a:p>
          <a:p>
            <a:endParaRPr lang="es-MX" dirty="0"/>
          </a:p>
          <a:p>
            <a:r>
              <a:rPr lang="es-MX" b="1" dirty="0" smtClean="0"/>
              <a:t>320 </a:t>
            </a:r>
            <a:r>
              <a:rPr lang="es-MX" b="1" dirty="0" err="1" smtClean="0"/>
              <a:t>stimuli</a:t>
            </a:r>
            <a:r>
              <a:rPr lang="es-MX" b="1" dirty="0" smtClean="0"/>
              <a:t> per </a:t>
            </a:r>
            <a:r>
              <a:rPr lang="es-MX" b="1" dirty="0" err="1" smtClean="0"/>
              <a:t>class</a:t>
            </a:r>
            <a:r>
              <a:rPr lang="es-MX" b="1" dirty="0" smtClean="0"/>
              <a:t> of </a:t>
            </a:r>
            <a:r>
              <a:rPr lang="es-MX" b="1" dirty="0" err="1" smtClean="0"/>
              <a:t>stimuli</a:t>
            </a:r>
            <a:endParaRPr lang="es-MX" b="1" dirty="0" smtClean="0"/>
          </a:p>
          <a:p>
            <a:r>
              <a:rPr lang="es-MX" b="1" dirty="0" smtClean="0"/>
              <a:t>640 </a:t>
            </a:r>
            <a:r>
              <a:rPr lang="es-MX" b="1" dirty="0" err="1" smtClean="0"/>
              <a:t>stimuli</a:t>
            </a:r>
            <a:r>
              <a:rPr lang="es-MX" b="1" dirty="0" smtClean="0"/>
              <a:t> total</a:t>
            </a:r>
          </a:p>
          <a:p>
            <a:endParaRPr lang="es-MX" dirty="0" smtClean="0"/>
          </a:p>
          <a:p>
            <a:endParaRPr lang="es-MX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63" y="512185"/>
            <a:ext cx="5278582" cy="6014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3 Rectángulo"/>
          <p:cNvSpPr/>
          <p:nvPr/>
        </p:nvSpPr>
        <p:spPr>
          <a:xfrm>
            <a:off x="5699194" y="4919518"/>
            <a:ext cx="4966855" cy="1392382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02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41 </a:t>
            </a:r>
            <a:r>
              <a:rPr lang="es-MX" dirty="0" err="1" smtClean="0"/>
              <a:t>participants</a:t>
            </a:r>
            <a:r>
              <a:rPr lang="es-MX" dirty="0" smtClean="0"/>
              <a:t> </a:t>
            </a:r>
          </a:p>
          <a:p>
            <a:pPr lvl="1"/>
            <a:r>
              <a:rPr lang="es-MX" dirty="0" smtClean="0"/>
              <a:t>20 </a:t>
            </a:r>
            <a:r>
              <a:rPr lang="es-MX" dirty="0" err="1" smtClean="0"/>
              <a:t>on</a:t>
            </a:r>
            <a:r>
              <a:rPr lang="es-MX" dirty="0" smtClean="0"/>
              <a:t> </a:t>
            </a:r>
            <a:r>
              <a:rPr lang="es-MX" dirty="0" err="1" smtClean="0"/>
              <a:t>Experiment</a:t>
            </a:r>
            <a:r>
              <a:rPr lang="es-MX" dirty="0" smtClean="0"/>
              <a:t> 1</a:t>
            </a:r>
          </a:p>
          <a:p>
            <a:pPr lvl="1"/>
            <a:r>
              <a:rPr lang="es-MX" dirty="0" smtClean="0"/>
              <a:t>21 </a:t>
            </a:r>
            <a:r>
              <a:rPr lang="es-MX" dirty="0" err="1" smtClean="0"/>
              <a:t>on</a:t>
            </a:r>
            <a:r>
              <a:rPr lang="es-MX" dirty="0" smtClean="0"/>
              <a:t> </a:t>
            </a:r>
            <a:r>
              <a:rPr lang="es-MX" dirty="0" err="1" smtClean="0"/>
              <a:t>Experiment</a:t>
            </a:r>
            <a:r>
              <a:rPr lang="es-MX" dirty="0" smtClean="0"/>
              <a:t> 2</a:t>
            </a:r>
          </a:p>
          <a:p>
            <a:pPr lvl="1"/>
            <a:endParaRPr lang="es-MX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5346356" y="739581"/>
            <a:ext cx="6845643" cy="4910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dirty="0" err="1" smtClean="0"/>
              <a:t>Participants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9654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5346356" y="739581"/>
            <a:ext cx="6845643" cy="4910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dirty="0" err="1" smtClean="0"/>
              <a:t>Procedure</a:t>
            </a:r>
            <a:endParaRPr lang="es-MX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747584" y="1619679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81" y="1893194"/>
            <a:ext cx="5874618" cy="419006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92216"/>
            <a:ext cx="5167184" cy="4191042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5450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446809"/>
            <a:ext cx="10515600" cy="5730154"/>
          </a:xfrm>
        </p:spPr>
        <p:txBody>
          <a:bodyPr/>
          <a:lstStyle/>
          <a:p>
            <a:pPr marL="0" indent="0">
              <a:buNone/>
            </a:pP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146" y="1946213"/>
            <a:ext cx="526732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23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267496"/>
            <a:ext cx="8306873" cy="1480256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s-MX" sz="6700" b="1" dirty="0" err="1" smtClean="0">
                <a:solidFill>
                  <a:schemeClr val="bg1"/>
                </a:solidFill>
              </a:rPr>
              <a:t>Results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3999" y="5763622"/>
            <a:ext cx="9144000" cy="792349"/>
          </a:xfrm>
        </p:spPr>
        <p:txBody>
          <a:bodyPr/>
          <a:lstStyle/>
          <a:p>
            <a:endParaRPr lang="es-MX" dirty="0"/>
          </a:p>
        </p:txBody>
      </p:sp>
      <p:pic>
        <p:nvPicPr>
          <p:cNvPr id="4" name="Picture 4" descr="Resultado de imagen para UNAM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76" y="160346"/>
            <a:ext cx="3502025" cy="125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Imagen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13" y="5058731"/>
            <a:ext cx="1485675" cy="1409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7480" y="1806901"/>
            <a:ext cx="3258355" cy="260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22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s-MX" sz="5000" b="1" dirty="0" smtClean="0"/>
              <a:t>Data!</a:t>
            </a:r>
            <a:endParaRPr lang="es-MX" sz="50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0467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211669"/>
            <a:ext cx="1208616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222222"/>
                </a:solidFill>
                <a:latin typeface="Arial" panose="020B0604020202020204" pitchFamily="34" charset="0"/>
              </a:rPr>
              <a:t>Lee, M. D. (2018). Bayesian methods in cognitive modeling. </a:t>
            </a:r>
            <a:r>
              <a:rPr lang="en-US" sz="1500" i="1" dirty="0">
                <a:solidFill>
                  <a:srgbClr val="222222"/>
                </a:solidFill>
                <a:latin typeface="Arial" panose="020B0604020202020204" pitchFamily="34" charset="0"/>
              </a:rPr>
              <a:t>Stevens' Handbook of Experimental Psychology and Cognitive Neuroscience</a:t>
            </a:r>
            <a:r>
              <a:rPr lang="en-US" sz="1500" dirty="0">
                <a:solidFill>
                  <a:srgbClr val="222222"/>
                </a:solidFill>
                <a:latin typeface="Arial" panose="020B0604020202020204" pitchFamily="34" charset="0"/>
              </a:rPr>
              <a:t>, </a:t>
            </a:r>
            <a:r>
              <a:rPr lang="en-US" sz="1500" i="1" dirty="0">
                <a:solidFill>
                  <a:srgbClr val="222222"/>
                </a:solidFill>
                <a:latin typeface="Arial" panose="020B0604020202020204" pitchFamily="34" charset="0"/>
              </a:rPr>
              <a:t>5</a:t>
            </a:r>
            <a:r>
              <a:rPr lang="en-US" sz="1500" dirty="0">
                <a:solidFill>
                  <a:srgbClr val="222222"/>
                </a:solidFill>
                <a:latin typeface="Arial" panose="020B0604020202020204" pitchFamily="34" charset="0"/>
              </a:rPr>
              <a:t>, 1-48.</a:t>
            </a:r>
            <a:endParaRPr lang="es-MX" sz="15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42" y="744008"/>
            <a:ext cx="1197292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5913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s-MX" sz="5000" b="1" dirty="0" smtClean="0"/>
              <a:t>Data!</a:t>
            </a:r>
            <a:endParaRPr lang="es-MX" sz="50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374" y="2088337"/>
            <a:ext cx="8633425" cy="447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055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s-MX" sz="5000" b="1" dirty="0" smtClean="0"/>
              <a:t>Data!</a:t>
            </a:r>
            <a:endParaRPr lang="es-MX" sz="50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21080"/>
            <a:ext cx="5439255" cy="2822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092" y="2100790"/>
            <a:ext cx="6440691" cy="3396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424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65" y="1517111"/>
            <a:ext cx="11420599" cy="4657995"/>
          </a:xfrm>
          <a:prstGeom prst="rect">
            <a:avLst/>
          </a:prstGeom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Proportion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cases of </a:t>
            </a:r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M.E. </a:t>
            </a:r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found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018365" y="2895464"/>
            <a:ext cx="1786467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500" dirty="0" smtClean="0"/>
              <a:t>Yes/No </a:t>
            </a:r>
            <a:r>
              <a:rPr lang="es-MX" sz="2500" dirty="0" err="1" smtClean="0"/>
              <a:t>task</a:t>
            </a:r>
            <a:endParaRPr lang="es-MX" sz="2500" dirty="0"/>
          </a:p>
        </p:txBody>
      </p:sp>
      <p:sp>
        <p:nvSpPr>
          <p:cNvPr id="8" name="Rectángulo 7"/>
          <p:cNvSpPr/>
          <p:nvPr/>
        </p:nvSpPr>
        <p:spPr>
          <a:xfrm>
            <a:off x="3018366" y="4375410"/>
            <a:ext cx="1786467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500" dirty="0" smtClean="0"/>
              <a:t>Yes/No </a:t>
            </a:r>
            <a:r>
              <a:rPr lang="es-MX" sz="2500" dirty="0" err="1" smtClean="0"/>
              <a:t>task</a:t>
            </a:r>
            <a:endParaRPr lang="es-MX" sz="2500" dirty="0"/>
          </a:p>
        </p:txBody>
      </p:sp>
      <p:sp>
        <p:nvSpPr>
          <p:cNvPr id="6" name="Rectángulo 5"/>
          <p:cNvSpPr/>
          <p:nvPr/>
        </p:nvSpPr>
        <p:spPr>
          <a:xfrm>
            <a:off x="838200" y="2844530"/>
            <a:ext cx="10744200" cy="142901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/>
          <p:cNvSpPr/>
          <p:nvPr/>
        </p:nvSpPr>
        <p:spPr>
          <a:xfrm>
            <a:off x="838200" y="4324475"/>
            <a:ext cx="10744200" cy="1525992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 11"/>
          <p:cNvSpPr/>
          <p:nvPr/>
        </p:nvSpPr>
        <p:spPr>
          <a:xfrm>
            <a:off x="2929467" y="3632198"/>
            <a:ext cx="2023533" cy="5757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500" dirty="0" err="1" smtClean="0"/>
              <a:t>Scale</a:t>
            </a:r>
            <a:endParaRPr lang="es-MX" sz="2500" dirty="0"/>
          </a:p>
        </p:txBody>
      </p:sp>
      <p:sp>
        <p:nvSpPr>
          <p:cNvPr id="13" name="Rectángulo 12"/>
          <p:cNvSpPr/>
          <p:nvPr/>
        </p:nvSpPr>
        <p:spPr>
          <a:xfrm>
            <a:off x="2887132" y="5167971"/>
            <a:ext cx="2023533" cy="57573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500" dirty="0" err="1" smtClean="0"/>
              <a:t>Scale</a:t>
            </a:r>
            <a:endParaRPr lang="es-MX" sz="2500" dirty="0"/>
          </a:p>
        </p:txBody>
      </p:sp>
      <p:sp>
        <p:nvSpPr>
          <p:cNvPr id="14" name="Rectángulo 13"/>
          <p:cNvSpPr/>
          <p:nvPr/>
        </p:nvSpPr>
        <p:spPr>
          <a:xfrm>
            <a:off x="5494867" y="1825625"/>
            <a:ext cx="3395133" cy="6942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600" b="1" dirty="0" err="1" smtClean="0">
                <a:solidFill>
                  <a:schemeClr val="tx1"/>
                </a:solidFill>
              </a:rPr>
              <a:t>Proportion</a:t>
            </a:r>
            <a:endParaRPr lang="es-MX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19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266" y="206850"/>
            <a:ext cx="8637097" cy="644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47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9155" y="1825625"/>
            <a:ext cx="424988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547" y="681036"/>
            <a:ext cx="7876453" cy="5915676"/>
          </a:xfrm>
          <a:prstGeom prst="rect">
            <a:avLst/>
          </a:prstGeom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4401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440" y="121598"/>
            <a:ext cx="8510586" cy="6345551"/>
          </a:xfrm>
          <a:prstGeom prst="rect">
            <a:avLst/>
          </a:prstGeom>
        </p:spPr>
      </p:pic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2514600" y="1841164"/>
            <a:ext cx="10515600" cy="4351338"/>
          </a:xfrm>
        </p:spPr>
        <p:txBody>
          <a:bodyPr/>
          <a:lstStyle/>
          <a:p>
            <a:endParaRPr lang="es-MX" dirty="0" smtClean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3785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838199" y="145975"/>
            <a:ext cx="10515600" cy="132556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5000" b="1" dirty="0" err="1" smtClean="0"/>
              <a:t>Replication</a:t>
            </a:r>
            <a:r>
              <a:rPr lang="es-MX" sz="5000" b="1" dirty="0" smtClean="0"/>
              <a:t> of </a:t>
            </a:r>
            <a:r>
              <a:rPr lang="es-MX" sz="5000" b="1" dirty="0" err="1" smtClean="0"/>
              <a:t>the</a:t>
            </a:r>
            <a:r>
              <a:rPr lang="es-MX" sz="5000" b="1" dirty="0" smtClean="0"/>
              <a:t> </a:t>
            </a:r>
            <a:r>
              <a:rPr lang="es-MX" sz="5000" b="1" dirty="0" err="1" smtClean="0"/>
              <a:t>reported</a:t>
            </a:r>
            <a:r>
              <a:rPr lang="es-MX" sz="5000" b="1" dirty="0"/>
              <a:t> </a:t>
            </a:r>
            <a:r>
              <a:rPr lang="es-MX" sz="5000" b="1" dirty="0" err="1" smtClean="0"/>
              <a:t>analyses</a:t>
            </a:r>
            <a:endParaRPr lang="es-MX" sz="5000" b="1" dirty="0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373487" y="1690688"/>
            <a:ext cx="11397803" cy="4941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dirty="0" smtClean="0"/>
              <a:t>1.- </a:t>
            </a:r>
            <a:r>
              <a:rPr lang="es-MX" dirty="0" err="1" smtClean="0"/>
              <a:t>Make</a:t>
            </a:r>
            <a:r>
              <a:rPr lang="es-MX" dirty="0" smtClean="0"/>
              <a:t> </a:t>
            </a:r>
            <a:r>
              <a:rPr lang="es-MX" dirty="0" err="1" smtClean="0"/>
              <a:t>sure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:</a:t>
            </a:r>
          </a:p>
          <a:p>
            <a:pPr marL="0" indent="0" algn="ctr">
              <a:buNone/>
            </a:pPr>
            <a:r>
              <a:rPr lang="es-MX" dirty="0"/>
              <a:t>	</a:t>
            </a:r>
            <a:r>
              <a:rPr lang="es-MX" dirty="0" smtClean="0"/>
              <a:t>d’(A) &gt; d’(B)</a:t>
            </a:r>
          </a:p>
          <a:p>
            <a:pPr marL="0" indent="0" algn="ctr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2.- </a:t>
            </a:r>
            <a:r>
              <a:rPr lang="es-MX" dirty="0" err="1" smtClean="0"/>
              <a:t>Comparing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Hit and F.A. </a:t>
            </a:r>
            <a:r>
              <a:rPr lang="es-MX" dirty="0" err="1" smtClean="0"/>
              <a:t>rates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test </a:t>
            </a:r>
            <a:r>
              <a:rPr lang="es-MX" dirty="0" err="1" smtClean="0"/>
              <a:t>the</a:t>
            </a:r>
            <a:r>
              <a:rPr lang="es-MX" dirty="0" smtClean="0"/>
              <a:t> M.E. </a:t>
            </a:r>
            <a:r>
              <a:rPr lang="es-MX" dirty="0" err="1" smtClean="0"/>
              <a:t>pattern</a:t>
            </a:r>
            <a:r>
              <a:rPr lang="es-MX" dirty="0" smtClean="0"/>
              <a:t> of response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smtClean="0"/>
              <a:t>3.- </a:t>
            </a:r>
            <a:r>
              <a:rPr lang="es-MX" dirty="0" err="1" smtClean="0"/>
              <a:t>Comparing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Mean </a:t>
            </a:r>
            <a:r>
              <a:rPr lang="es-MX" dirty="0" err="1" smtClean="0"/>
              <a:t>confidence</a:t>
            </a:r>
            <a:r>
              <a:rPr lang="es-MX" dirty="0" smtClean="0"/>
              <a:t> ratings </a:t>
            </a:r>
            <a:r>
              <a:rPr lang="es-MX" dirty="0" err="1" smtClean="0"/>
              <a:t>assigned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each</a:t>
            </a:r>
            <a:r>
              <a:rPr lang="es-MX" dirty="0" smtClean="0"/>
              <a:t> </a:t>
            </a:r>
            <a:r>
              <a:rPr lang="es-MX" dirty="0" err="1" smtClean="0"/>
              <a:t>class</a:t>
            </a:r>
            <a:r>
              <a:rPr lang="es-MX" dirty="0" smtClean="0"/>
              <a:t> of </a:t>
            </a:r>
            <a:r>
              <a:rPr lang="es-MX" dirty="0" err="1" smtClean="0"/>
              <a:t>stimuli</a:t>
            </a:r>
            <a:r>
              <a:rPr lang="es-MX" dirty="0" smtClean="0"/>
              <a:t>.</a:t>
            </a:r>
            <a:endParaRPr lang="es-MX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261" y="3677709"/>
            <a:ext cx="6670469" cy="793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159" y="5358672"/>
            <a:ext cx="9305681" cy="818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289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838199" y="145975"/>
            <a:ext cx="10515600" cy="132556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5000" b="1" dirty="0" err="1" smtClean="0"/>
              <a:t>Replication</a:t>
            </a:r>
            <a:r>
              <a:rPr lang="es-MX" sz="5000" b="1" dirty="0" smtClean="0"/>
              <a:t> of </a:t>
            </a:r>
            <a:r>
              <a:rPr lang="es-MX" sz="5000" b="1" dirty="0" err="1" smtClean="0"/>
              <a:t>the</a:t>
            </a:r>
            <a:r>
              <a:rPr lang="es-MX" sz="5000" b="1" dirty="0" smtClean="0"/>
              <a:t> </a:t>
            </a:r>
            <a:r>
              <a:rPr lang="es-MX" sz="5000" b="1" dirty="0" err="1" smtClean="0"/>
              <a:t>reported</a:t>
            </a:r>
            <a:r>
              <a:rPr lang="es-MX" sz="5000" b="1" dirty="0"/>
              <a:t> </a:t>
            </a:r>
            <a:r>
              <a:rPr lang="es-MX" sz="5000" b="1" dirty="0" err="1" smtClean="0"/>
              <a:t>analyses</a:t>
            </a:r>
            <a:endParaRPr lang="es-MX" sz="5000" b="1" dirty="0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373487" y="1690688"/>
            <a:ext cx="11397803" cy="4941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dirty="0" smtClean="0"/>
              <a:t>1.- </a:t>
            </a:r>
            <a:r>
              <a:rPr lang="es-MX" dirty="0" err="1" smtClean="0"/>
              <a:t>Make</a:t>
            </a:r>
            <a:r>
              <a:rPr lang="es-MX" dirty="0" smtClean="0"/>
              <a:t> </a:t>
            </a:r>
            <a:r>
              <a:rPr lang="es-MX" dirty="0" err="1" smtClean="0"/>
              <a:t>sure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:</a:t>
            </a:r>
          </a:p>
          <a:p>
            <a:pPr marL="0" indent="0" algn="ctr">
              <a:buNone/>
            </a:pPr>
            <a:r>
              <a:rPr lang="es-MX" dirty="0"/>
              <a:t>	</a:t>
            </a:r>
            <a:r>
              <a:rPr lang="es-MX" dirty="0" smtClean="0"/>
              <a:t>d’(A) &gt; d’(B)</a:t>
            </a:r>
          </a:p>
          <a:p>
            <a:pPr marL="0" indent="0" algn="ctr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2.- </a:t>
            </a:r>
            <a:r>
              <a:rPr lang="es-MX" dirty="0" err="1" smtClean="0"/>
              <a:t>Comparing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Hit and F.A. </a:t>
            </a:r>
            <a:r>
              <a:rPr lang="es-MX" dirty="0" err="1" smtClean="0"/>
              <a:t>rates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test </a:t>
            </a:r>
            <a:r>
              <a:rPr lang="es-MX" dirty="0" err="1" smtClean="0"/>
              <a:t>the</a:t>
            </a:r>
            <a:r>
              <a:rPr lang="es-MX" dirty="0" smtClean="0"/>
              <a:t> M.E. </a:t>
            </a:r>
            <a:r>
              <a:rPr lang="es-MX" dirty="0" err="1" smtClean="0"/>
              <a:t>pattern</a:t>
            </a:r>
            <a:r>
              <a:rPr lang="es-MX" dirty="0" smtClean="0"/>
              <a:t> of response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smtClean="0"/>
              <a:t>3.- </a:t>
            </a:r>
            <a:r>
              <a:rPr lang="es-MX" dirty="0" err="1" smtClean="0"/>
              <a:t>Comparing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Mean </a:t>
            </a:r>
            <a:r>
              <a:rPr lang="es-MX" dirty="0" err="1" smtClean="0"/>
              <a:t>confidence</a:t>
            </a:r>
            <a:r>
              <a:rPr lang="es-MX" dirty="0" smtClean="0"/>
              <a:t> ratings </a:t>
            </a:r>
            <a:r>
              <a:rPr lang="es-MX" dirty="0" err="1" smtClean="0"/>
              <a:t>assigned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each</a:t>
            </a:r>
            <a:r>
              <a:rPr lang="es-MX" dirty="0" smtClean="0"/>
              <a:t> </a:t>
            </a:r>
            <a:r>
              <a:rPr lang="es-MX" dirty="0" err="1" smtClean="0"/>
              <a:t>class</a:t>
            </a:r>
            <a:r>
              <a:rPr lang="es-MX" dirty="0" smtClean="0"/>
              <a:t> of </a:t>
            </a:r>
            <a:r>
              <a:rPr lang="es-MX" dirty="0" err="1" smtClean="0"/>
              <a:t>stimuli</a:t>
            </a:r>
            <a:r>
              <a:rPr lang="es-MX" dirty="0" smtClean="0"/>
              <a:t>.</a:t>
            </a:r>
            <a:endParaRPr lang="es-MX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261" y="3677709"/>
            <a:ext cx="6670469" cy="793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159" y="5358672"/>
            <a:ext cx="9305681" cy="818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373487" y="1571223"/>
            <a:ext cx="7379595" cy="1225878"/>
          </a:xfrm>
          <a:prstGeom prst="rect">
            <a:avLst/>
          </a:prstGeom>
          <a:noFill/>
          <a:ln w="76200"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44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664" y="1837461"/>
            <a:ext cx="496216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	</a:t>
            </a:r>
            <a:endParaRPr lang="es-MX" dirty="0" smtClean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/>
              <a:t>.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107" y="363272"/>
            <a:ext cx="9636702" cy="6230960"/>
          </a:xfrm>
          <a:prstGeom prst="rect">
            <a:avLst/>
          </a:prstGeom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8779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492" y="209071"/>
            <a:ext cx="7845180" cy="643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69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93501" y="133306"/>
            <a:ext cx="10515600" cy="874228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s-MX" sz="5000" b="1" dirty="0" err="1" smtClean="0"/>
              <a:t>Signal</a:t>
            </a:r>
            <a:r>
              <a:rPr lang="es-MX" sz="5000" b="1" dirty="0" smtClean="0"/>
              <a:t> </a:t>
            </a:r>
            <a:r>
              <a:rPr lang="es-MX" sz="5000" b="1" dirty="0" err="1" smtClean="0"/>
              <a:t>Detection</a:t>
            </a:r>
            <a:r>
              <a:rPr lang="es-MX" sz="5000" b="1" dirty="0" smtClean="0"/>
              <a:t> </a:t>
            </a:r>
            <a:r>
              <a:rPr lang="es-MX" sz="5000" b="1" dirty="0" err="1" smtClean="0"/>
              <a:t>Theory</a:t>
            </a:r>
            <a:endParaRPr lang="es-MX" sz="5000" b="1" dirty="0"/>
          </a:p>
        </p:txBody>
      </p:sp>
      <p:sp>
        <p:nvSpPr>
          <p:cNvPr id="7" name="Marcador de contenido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8" name="Marcador de contenido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764" y="1362075"/>
            <a:ext cx="6315075" cy="5495925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3454400" y="1600200"/>
            <a:ext cx="2108200" cy="3810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Noise</a:t>
            </a:r>
            <a:endParaRPr lang="es-MX" dirty="0"/>
          </a:p>
        </p:txBody>
      </p:sp>
      <p:sp>
        <p:nvSpPr>
          <p:cNvPr id="10" name="Rectángulo 9"/>
          <p:cNvSpPr/>
          <p:nvPr/>
        </p:nvSpPr>
        <p:spPr>
          <a:xfrm>
            <a:off x="6900639" y="1563158"/>
            <a:ext cx="2108200" cy="381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Signal</a:t>
            </a:r>
            <a:endParaRPr lang="es-MX" dirty="0"/>
          </a:p>
        </p:txBody>
      </p:sp>
      <p:sp>
        <p:nvSpPr>
          <p:cNvPr id="3" name="Rectángulo 2"/>
          <p:cNvSpPr/>
          <p:nvPr/>
        </p:nvSpPr>
        <p:spPr>
          <a:xfrm>
            <a:off x="4072467" y="6443133"/>
            <a:ext cx="3344333" cy="321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Decision</a:t>
            </a:r>
            <a:r>
              <a:rPr lang="es-MX" dirty="0" smtClean="0"/>
              <a:t> axis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514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9400" y="195792"/>
            <a:ext cx="10515600" cy="1325563"/>
          </a:xfrm>
        </p:spPr>
        <p:txBody>
          <a:bodyPr/>
          <a:lstStyle/>
          <a:p>
            <a:r>
              <a:rPr lang="es-MX" dirty="0" err="1" smtClean="0"/>
              <a:t>Plot</a:t>
            </a:r>
            <a:r>
              <a:rPr lang="es-MX" dirty="0" smtClean="0"/>
              <a:t> 1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47133" y="1521355"/>
            <a:ext cx="4004734" cy="4351338"/>
          </a:xfrm>
        </p:spPr>
        <p:txBody>
          <a:bodyPr/>
          <a:lstStyle/>
          <a:p>
            <a:pPr marL="0" indent="0">
              <a:buNone/>
            </a:pPr>
            <a:r>
              <a:rPr lang="es-MX" b="1" dirty="0" err="1" smtClean="0"/>
              <a:t>What’s</a:t>
            </a:r>
            <a:r>
              <a:rPr lang="es-MX" b="1" dirty="0" smtClean="0"/>
              <a:t> </a:t>
            </a:r>
            <a:r>
              <a:rPr lang="es-MX" b="1" dirty="0" err="1" smtClean="0"/>
              <a:t>important</a:t>
            </a:r>
            <a:r>
              <a:rPr lang="es-MX" b="1" dirty="0" smtClean="0"/>
              <a:t> </a:t>
            </a:r>
            <a:r>
              <a:rPr lang="es-MX" b="1" dirty="0" err="1" smtClean="0"/>
              <a:t>about</a:t>
            </a:r>
            <a:r>
              <a:rPr lang="es-MX" b="1" dirty="0" smtClean="0"/>
              <a:t> </a:t>
            </a:r>
            <a:r>
              <a:rPr lang="es-MX" b="1" dirty="0" err="1" smtClean="0"/>
              <a:t>this</a:t>
            </a:r>
            <a:r>
              <a:rPr lang="es-MX" b="1" dirty="0" smtClean="0"/>
              <a:t> </a:t>
            </a:r>
            <a:r>
              <a:rPr lang="es-MX" b="1" dirty="0" err="1" smtClean="0"/>
              <a:t>plot</a:t>
            </a:r>
            <a:r>
              <a:rPr lang="es-MX" b="1" dirty="0" smtClean="0"/>
              <a:t>?</a:t>
            </a:r>
          </a:p>
          <a:p>
            <a:pPr marL="0" indent="0">
              <a:buNone/>
            </a:pPr>
            <a:endParaRPr lang="es-MX" b="1" dirty="0"/>
          </a:p>
          <a:p>
            <a:pPr marL="0" indent="0" algn="just">
              <a:buNone/>
            </a:pP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 smtClean="0"/>
              <a:t>all</a:t>
            </a:r>
            <a:r>
              <a:rPr lang="es-MX" dirty="0" smtClean="0"/>
              <a:t> </a:t>
            </a:r>
            <a:r>
              <a:rPr lang="es-MX" dirty="0" err="1" smtClean="0"/>
              <a:t>participants</a:t>
            </a:r>
            <a:r>
              <a:rPr lang="es-MX" dirty="0" smtClean="0"/>
              <a:t>, d’ </a:t>
            </a:r>
            <a:r>
              <a:rPr lang="es-MX" dirty="0" err="1" smtClean="0"/>
              <a:t>estimates</a:t>
            </a:r>
            <a:r>
              <a:rPr lang="es-MX" dirty="0" smtClean="0"/>
              <a:t> are </a:t>
            </a:r>
            <a:r>
              <a:rPr lang="es-MX" dirty="0" err="1" smtClean="0"/>
              <a:t>greater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A </a:t>
            </a:r>
            <a:r>
              <a:rPr lang="es-MX" dirty="0" err="1" smtClean="0"/>
              <a:t>class</a:t>
            </a:r>
            <a:r>
              <a:rPr lang="es-MX" dirty="0" smtClean="0"/>
              <a:t> </a:t>
            </a:r>
            <a:r>
              <a:rPr lang="es-MX" dirty="0" err="1" smtClean="0"/>
              <a:t>stimuli</a:t>
            </a:r>
            <a:r>
              <a:rPr lang="es-MX" dirty="0" smtClean="0"/>
              <a:t> </a:t>
            </a:r>
            <a:r>
              <a:rPr lang="es-MX" dirty="0" err="1" smtClean="0"/>
              <a:t>than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B </a:t>
            </a:r>
            <a:r>
              <a:rPr lang="es-MX" dirty="0" err="1" smtClean="0"/>
              <a:t>class</a:t>
            </a:r>
            <a:r>
              <a:rPr lang="es-MX" dirty="0" smtClean="0"/>
              <a:t>.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867" y="388995"/>
            <a:ext cx="7817154" cy="6080009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354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9400" y="195792"/>
            <a:ext cx="10515600" cy="1325563"/>
          </a:xfrm>
        </p:spPr>
        <p:txBody>
          <a:bodyPr/>
          <a:lstStyle/>
          <a:p>
            <a:r>
              <a:rPr lang="es-MX" dirty="0" err="1" smtClean="0"/>
              <a:t>Plot</a:t>
            </a:r>
            <a:r>
              <a:rPr lang="es-MX" dirty="0" smtClean="0"/>
              <a:t> 2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02325" y="1521355"/>
            <a:ext cx="42164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b="1" dirty="0" err="1" smtClean="0"/>
              <a:t>What’s</a:t>
            </a:r>
            <a:r>
              <a:rPr lang="es-MX" b="1" dirty="0" smtClean="0"/>
              <a:t> </a:t>
            </a:r>
            <a:r>
              <a:rPr lang="es-MX" b="1" dirty="0" err="1" smtClean="0"/>
              <a:t>important</a:t>
            </a:r>
            <a:r>
              <a:rPr lang="es-MX" b="1" dirty="0" smtClean="0"/>
              <a:t> </a:t>
            </a:r>
            <a:r>
              <a:rPr lang="es-MX" b="1" dirty="0" err="1" smtClean="0"/>
              <a:t>about</a:t>
            </a:r>
            <a:r>
              <a:rPr lang="es-MX" b="1" dirty="0" smtClean="0"/>
              <a:t> </a:t>
            </a:r>
            <a:r>
              <a:rPr lang="es-MX" b="1" dirty="0" err="1" smtClean="0"/>
              <a:t>this</a:t>
            </a:r>
            <a:r>
              <a:rPr lang="es-MX" b="1" dirty="0" smtClean="0"/>
              <a:t> </a:t>
            </a:r>
            <a:r>
              <a:rPr lang="es-MX" b="1" dirty="0" err="1" smtClean="0"/>
              <a:t>plot</a:t>
            </a:r>
            <a:r>
              <a:rPr lang="es-MX" b="1" dirty="0" smtClean="0"/>
              <a:t>?</a:t>
            </a:r>
          </a:p>
          <a:p>
            <a:pPr marL="0" indent="0">
              <a:buNone/>
            </a:pPr>
            <a:endParaRPr lang="es-MX" b="1" dirty="0"/>
          </a:p>
          <a:p>
            <a:pPr marL="0" indent="0" algn="just">
              <a:buNone/>
            </a:pPr>
            <a:r>
              <a:rPr lang="es-MX" dirty="0" err="1" smtClean="0"/>
              <a:t>According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Bayes</a:t>
            </a:r>
            <a:r>
              <a:rPr lang="es-MX" dirty="0" smtClean="0"/>
              <a:t> Factor, </a:t>
            </a:r>
            <a:r>
              <a:rPr lang="es-MX" dirty="0" err="1" smtClean="0"/>
              <a:t>the</a:t>
            </a:r>
            <a:r>
              <a:rPr lang="es-MX" dirty="0" smtClean="0"/>
              <a:t> posterior </a:t>
            </a:r>
            <a:r>
              <a:rPr lang="es-MX" dirty="0" err="1" smtClean="0"/>
              <a:t>estimates</a:t>
            </a:r>
            <a:r>
              <a:rPr lang="es-MX" dirty="0" smtClean="0"/>
              <a:t> </a:t>
            </a:r>
            <a:r>
              <a:rPr lang="es-MX" dirty="0" err="1" smtClean="0"/>
              <a:t>suggest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it’s</a:t>
            </a:r>
            <a:r>
              <a:rPr lang="es-MX" dirty="0" smtClean="0"/>
              <a:t> 13 times lees </a:t>
            </a:r>
            <a:r>
              <a:rPr lang="es-MX" dirty="0" err="1" smtClean="0"/>
              <a:t>likely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difference</a:t>
            </a:r>
            <a:r>
              <a:rPr lang="es-MX" dirty="0" smtClean="0"/>
              <a:t> </a:t>
            </a:r>
            <a:r>
              <a:rPr lang="es-MX" dirty="0" err="1" smtClean="0"/>
              <a:t>between</a:t>
            </a:r>
            <a:r>
              <a:rPr lang="es-MX" dirty="0" smtClean="0"/>
              <a:t> d’ </a:t>
            </a:r>
            <a:r>
              <a:rPr lang="es-MX" dirty="0" err="1" smtClean="0"/>
              <a:t>across</a:t>
            </a:r>
            <a:r>
              <a:rPr lang="es-MX" dirty="0" smtClean="0"/>
              <a:t> </a:t>
            </a:r>
            <a:r>
              <a:rPr lang="es-MX" dirty="0" err="1" smtClean="0"/>
              <a:t>each</a:t>
            </a:r>
            <a:r>
              <a:rPr lang="es-MX" dirty="0" smtClean="0"/>
              <a:t> </a:t>
            </a:r>
            <a:r>
              <a:rPr lang="es-MX" dirty="0" err="1" smtClean="0"/>
              <a:t>class</a:t>
            </a:r>
            <a:r>
              <a:rPr lang="es-MX" dirty="0" smtClean="0"/>
              <a:t> of </a:t>
            </a:r>
            <a:r>
              <a:rPr lang="es-MX" dirty="0" err="1" smtClean="0"/>
              <a:t>stimuli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0, </a:t>
            </a:r>
            <a:r>
              <a:rPr lang="es-MX" dirty="0" err="1" smtClean="0"/>
              <a:t>than</a:t>
            </a:r>
            <a:r>
              <a:rPr lang="es-MX" dirty="0" smtClean="0"/>
              <a:t>/</a:t>
            </a:r>
            <a:r>
              <a:rPr lang="es-MX" dirty="0" err="1" smtClean="0"/>
              <a:t>from</a:t>
            </a:r>
            <a:r>
              <a:rPr lang="es-MX" dirty="0" smtClean="0"/>
              <a:t> </a:t>
            </a:r>
            <a:r>
              <a:rPr lang="es-MX" dirty="0" err="1" smtClean="0"/>
              <a:t>what</a:t>
            </a:r>
            <a:r>
              <a:rPr lang="es-MX" dirty="0" smtClean="0"/>
              <a:t> </a:t>
            </a:r>
            <a:r>
              <a:rPr lang="es-MX" dirty="0" err="1" smtClean="0"/>
              <a:t>had</a:t>
            </a:r>
            <a:r>
              <a:rPr lang="es-MX" dirty="0" smtClean="0"/>
              <a:t> </a:t>
            </a:r>
            <a:r>
              <a:rPr lang="es-MX" dirty="0" err="1" smtClean="0"/>
              <a:t>been</a:t>
            </a:r>
            <a:r>
              <a:rPr lang="es-MX" dirty="0" smtClean="0"/>
              <a:t> </a:t>
            </a:r>
            <a:r>
              <a:rPr lang="es-MX" dirty="0" err="1" smtClean="0"/>
              <a:t>stated</a:t>
            </a:r>
            <a:r>
              <a:rPr lang="es-MX" dirty="0" smtClean="0"/>
              <a:t> </a:t>
            </a:r>
            <a:r>
              <a:rPr lang="es-MX" dirty="0" err="1" smtClean="0"/>
              <a:t>on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prior.</a:t>
            </a:r>
          </a:p>
          <a:p>
            <a:pPr marL="0" indent="0">
              <a:buNone/>
            </a:pPr>
            <a:endParaRPr lang="es-MX" b="1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324" y="347133"/>
            <a:ext cx="7071752" cy="6011333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113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9400" y="195792"/>
            <a:ext cx="10515600" cy="1325563"/>
          </a:xfrm>
        </p:spPr>
        <p:txBody>
          <a:bodyPr/>
          <a:lstStyle/>
          <a:p>
            <a:r>
              <a:rPr lang="es-MX" dirty="0" err="1" smtClean="0"/>
              <a:t>Plot</a:t>
            </a:r>
            <a:r>
              <a:rPr lang="es-MX" dirty="0" smtClean="0"/>
              <a:t> 1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47133" y="1521355"/>
            <a:ext cx="400473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u="sng" dirty="0" err="1" smtClean="0"/>
              <a:t>Same</a:t>
            </a:r>
            <a:r>
              <a:rPr lang="es-MX" b="1" u="sng" dirty="0" smtClean="0"/>
              <a:t> </a:t>
            </a:r>
            <a:r>
              <a:rPr lang="es-MX" b="1" u="sng" dirty="0" err="1" smtClean="0"/>
              <a:t>things</a:t>
            </a:r>
            <a:r>
              <a:rPr lang="es-MX" b="1" u="sng" dirty="0" smtClean="0"/>
              <a:t> </a:t>
            </a:r>
            <a:r>
              <a:rPr lang="es-MX" b="1" u="sng" dirty="0" err="1" smtClean="0"/>
              <a:t>happen</a:t>
            </a:r>
            <a:r>
              <a:rPr lang="es-MX" b="1" u="sng" dirty="0" smtClean="0"/>
              <a:t> in </a:t>
            </a:r>
            <a:r>
              <a:rPr lang="es-MX" b="1" u="sng" dirty="0" err="1" smtClean="0"/>
              <a:t>Experiment</a:t>
            </a:r>
            <a:r>
              <a:rPr lang="es-MX" b="1" u="sng" dirty="0" smtClean="0"/>
              <a:t> 2</a:t>
            </a:r>
          </a:p>
          <a:p>
            <a:pPr marL="0" indent="0">
              <a:buNone/>
            </a:pPr>
            <a:endParaRPr lang="es-MX" b="1" dirty="0"/>
          </a:p>
          <a:p>
            <a:pPr marL="0" indent="0" algn="just">
              <a:buNone/>
            </a:pP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 smtClean="0"/>
              <a:t>all</a:t>
            </a:r>
            <a:r>
              <a:rPr lang="es-MX" dirty="0" smtClean="0"/>
              <a:t> </a:t>
            </a:r>
            <a:r>
              <a:rPr lang="es-MX" dirty="0" err="1" smtClean="0"/>
              <a:t>participants</a:t>
            </a:r>
            <a:r>
              <a:rPr lang="es-MX" dirty="0" smtClean="0"/>
              <a:t>, d’ </a:t>
            </a:r>
            <a:r>
              <a:rPr lang="es-MX" dirty="0" err="1" smtClean="0"/>
              <a:t>estimates</a:t>
            </a:r>
            <a:r>
              <a:rPr lang="es-MX" dirty="0" smtClean="0"/>
              <a:t> are </a:t>
            </a:r>
            <a:r>
              <a:rPr lang="es-MX" dirty="0" err="1" smtClean="0"/>
              <a:t>greater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A </a:t>
            </a:r>
            <a:r>
              <a:rPr lang="es-MX" dirty="0" err="1" smtClean="0"/>
              <a:t>class</a:t>
            </a:r>
            <a:r>
              <a:rPr lang="es-MX" dirty="0" smtClean="0"/>
              <a:t> </a:t>
            </a:r>
            <a:r>
              <a:rPr lang="es-MX" dirty="0" err="1" smtClean="0"/>
              <a:t>stimuli</a:t>
            </a:r>
            <a:r>
              <a:rPr lang="es-MX" dirty="0" smtClean="0"/>
              <a:t> </a:t>
            </a:r>
            <a:r>
              <a:rPr lang="es-MX" dirty="0" err="1" smtClean="0"/>
              <a:t>than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B </a:t>
            </a:r>
            <a:r>
              <a:rPr lang="es-MX" dirty="0" err="1" smtClean="0"/>
              <a:t>class</a:t>
            </a:r>
            <a:r>
              <a:rPr lang="es-MX" dirty="0" smtClean="0"/>
              <a:t>.</a:t>
            </a:r>
          </a:p>
          <a:p>
            <a:pPr marL="0" indent="0" algn="just">
              <a:buNone/>
            </a:pP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866" y="424989"/>
            <a:ext cx="7560734" cy="6008021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572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191" y="567266"/>
            <a:ext cx="6022254" cy="5231870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279400" y="19579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mtClean="0"/>
              <a:t>Plot 2</a:t>
            </a:r>
            <a:endParaRPr lang="es-MX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347132" y="1521355"/>
            <a:ext cx="498441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s-MX" dirty="0" err="1" smtClean="0"/>
              <a:t>According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Bayes</a:t>
            </a:r>
            <a:r>
              <a:rPr lang="es-MX" dirty="0" smtClean="0"/>
              <a:t> Factor, </a:t>
            </a:r>
            <a:r>
              <a:rPr lang="es-MX" dirty="0" err="1" smtClean="0"/>
              <a:t>the</a:t>
            </a:r>
            <a:r>
              <a:rPr lang="es-MX" dirty="0" smtClean="0"/>
              <a:t> posterior </a:t>
            </a:r>
            <a:r>
              <a:rPr lang="es-MX" dirty="0" err="1" smtClean="0"/>
              <a:t>estimates</a:t>
            </a:r>
            <a:r>
              <a:rPr lang="es-MX" dirty="0" smtClean="0"/>
              <a:t> </a:t>
            </a:r>
            <a:r>
              <a:rPr lang="es-MX" dirty="0" err="1" smtClean="0"/>
              <a:t>suggest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it’s</a:t>
            </a:r>
            <a:r>
              <a:rPr lang="es-MX" dirty="0" smtClean="0"/>
              <a:t> 41.5 times lees </a:t>
            </a:r>
            <a:r>
              <a:rPr lang="es-MX" dirty="0" err="1" smtClean="0"/>
              <a:t>likely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difference</a:t>
            </a:r>
            <a:r>
              <a:rPr lang="es-MX" dirty="0" smtClean="0"/>
              <a:t> </a:t>
            </a:r>
            <a:r>
              <a:rPr lang="es-MX" dirty="0" err="1" smtClean="0"/>
              <a:t>between</a:t>
            </a:r>
            <a:r>
              <a:rPr lang="es-MX" dirty="0" smtClean="0"/>
              <a:t> d’ </a:t>
            </a:r>
            <a:r>
              <a:rPr lang="es-MX" dirty="0" err="1" smtClean="0"/>
              <a:t>across</a:t>
            </a:r>
            <a:r>
              <a:rPr lang="es-MX" dirty="0" smtClean="0"/>
              <a:t> </a:t>
            </a:r>
            <a:r>
              <a:rPr lang="es-MX" dirty="0" err="1" smtClean="0"/>
              <a:t>each</a:t>
            </a:r>
            <a:r>
              <a:rPr lang="es-MX" dirty="0" smtClean="0"/>
              <a:t> </a:t>
            </a:r>
            <a:r>
              <a:rPr lang="es-MX" dirty="0" err="1" smtClean="0"/>
              <a:t>class</a:t>
            </a:r>
            <a:r>
              <a:rPr lang="es-MX" dirty="0" smtClean="0"/>
              <a:t> of </a:t>
            </a:r>
            <a:r>
              <a:rPr lang="es-MX" dirty="0" err="1" smtClean="0"/>
              <a:t>stimuli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0, </a:t>
            </a:r>
            <a:r>
              <a:rPr lang="es-MX" dirty="0" err="1" smtClean="0"/>
              <a:t>than</a:t>
            </a:r>
            <a:r>
              <a:rPr lang="es-MX" dirty="0" smtClean="0"/>
              <a:t>/</a:t>
            </a:r>
            <a:r>
              <a:rPr lang="es-MX" dirty="0" err="1" smtClean="0"/>
              <a:t>from</a:t>
            </a:r>
            <a:r>
              <a:rPr lang="es-MX" dirty="0" smtClean="0"/>
              <a:t> </a:t>
            </a:r>
            <a:r>
              <a:rPr lang="es-MX" dirty="0" err="1" smtClean="0"/>
              <a:t>what</a:t>
            </a:r>
            <a:r>
              <a:rPr lang="es-MX" dirty="0" smtClean="0"/>
              <a:t> </a:t>
            </a:r>
            <a:r>
              <a:rPr lang="es-MX" dirty="0" err="1" smtClean="0"/>
              <a:t>had</a:t>
            </a:r>
            <a:r>
              <a:rPr lang="es-MX" dirty="0" smtClean="0"/>
              <a:t> </a:t>
            </a:r>
            <a:r>
              <a:rPr lang="es-MX" dirty="0" err="1" smtClean="0"/>
              <a:t>been</a:t>
            </a:r>
            <a:r>
              <a:rPr lang="es-MX" dirty="0" smtClean="0"/>
              <a:t> </a:t>
            </a:r>
            <a:r>
              <a:rPr lang="es-MX" dirty="0" err="1" smtClean="0"/>
              <a:t>stated</a:t>
            </a:r>
            <a:r>
              <a:rPr lang="es-MX" dirty="0" smtClean="0"/>
              <a:t> </a:t>
            </a:r>
            <a:r>
              <a:rPr lang="es-MX" dirty="0" err="1" smtClean="0"/>
              <a:t>on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prior.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b="1" dirty="0"/>
          </a:p>
        </p:txBody>
      </p:sp>
      <p:sp>
        <p:nvSpPr>
          <p:cNvPr id="7" name="Rectángulo 6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57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838199" y="145975"/>
            <a:ext cx="10515600" cy="132556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5000" b="1" dirty="0" err="1" smtClean="0"/>
              <a:t>Replication</a:t>
            </a:r>
            <a:r>
              <a:rPr lang="es-MX" sz="5000" b="1" dirty="0" smtClean="0"/>
              <a:t> of </a:t>
            </a:r>
            <a:r>
              <a:rPr lang="es-MX" sz="5000" b="1" dirty="0" err="1" smtClean="0"/>
              <a:t>the</a:t>
            </a:r>
            <a:r>
              <a:rPr lang="es-MX" sz="5000" b="1" dirty="0" smtClean="0"/>
              <a:t> </a:t>
            </a:r>
            <a:r>
              <a:rPr lang="es-MX" sz="5000" b="1" dirty="0" err="1" smtClean="0"/>
              <a:t>reported</a:t>
            </a:r>
            <a:r>
              <a:rPr lang="es-MX" sz="5000" b="1" dirty="0"/>
              <a:t> </a:t>
            </a:r>
            <a:r>
              <a:rPr lang="es-MX" sz="5000" b="1" dirty="0" err="1" smtClean="0"/>
              <a:t>analyses</a:t>
            </a:r>
            <a:endParaRPr lang="es-MX" sz="5000" b="1" dirty="0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373487" y="1690688"/>
            <a:ext cx="11397803" cy="4941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dirty="0" smtClean="0"/>
              <a:t>1.- </a:t>
            </a:r>
            <a:r>
              <a:rPr lang="es-MX" dirty="0" err="1" smtClean="0"/>
              <a:t>Make</a:t>
            </a:r>
            <a:r>
              <a:rPr lang="es-MX" dirty="0" smtClean="0"/>
              <a:t> </a:t>
            </a:r>
            <a:r>
              <a:rPr lang="es-MX" dirty="0" err="1" smtClean="0"/>
              <a:t>sure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:</a:t>
            </a:r>
          </a:p>
          <a:p>
            <a:pPr marL="0" indent="0" algn="ctr">
              <a:buNone/>
            </a:pPr>
            <a:r>
              <a:rPr lang="es-MX" dirty="0"/>
              <a:t>	</a:t>
            </a:r>
            <a:r>
              <a:rPr lang="es-MX" dirty="0" smtClean="0"/>
              <a:t>d’(A) &gt; d’(B)</a:t>
            </a:r>
          </a:p>
          <a:p>
            <a:pPr marL="0" indent="0" algn="ctr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2.- </a:t>
            </a:r>
            <a:r>
              <a:rPr lang="es-MX" dirty="0" err="1" smtClean="0"/>
              <a:t>Comparing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Hit and F.A. </a:t>
            </a:r>
            <a:r>
              <a:rPr lang="es-MX" dirty="0" err="1" smtClean="0"/>
              <a:t>rates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test </a:t>
            </a:r>
            <a:r>
              <a:rPr lang="es-MX" dirty="0" err="1" smtClean="0"/>
              <a:t>the</a:t>
            </a:r>
            <a:r>
              <a:rPr lang="es-MX" dirty="0" smtClean="0"/>
              <a:t> M.E. </a:t>
            </a:r>
            <a:r>
              <a:rPr lang="es-MX" dirty="0" err="1" smtClean="0"/>
              <a:t>pattern</a:t>
            </a:r>
            <a:r>
              <a:rPr lang="es-MX" dirty="0" smtClean="0"/>
              <a:t> of response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smtClean="0"/>
              <a:t>3.- </a:t>
            </a:r>
            <a:r>
              <a:rPr lang="es-MX" dirty="0" err="1" smtClean="0"/>
              <a:t>Comparing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Mean </a:t>
            </a:r>
            <a:r>
              <a:rPr lang="es-MX" dirty="0" err="1" smtClean="0"/>
              <a:t>confidence</a:t>
            </a:r>
            <a:r>
              <a:rPr lang="es-MX" dirty="0" smtClean="0"/>
              <a:t> ratings </a:t>
            </a:r>
            <a:r>
              <a:rPr lang="es-MX" dirty="0" err="1" smtClean="0"/>
              <a:t>assigned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each</a:t>
            </a:r>
            <a:r>
              <a:rPr lang="es-MX" dirty="0" smtClean="0"/>
              <a:t> </a:t>
            </a:r>
            <a:r>
              <a:rPr lang="es-MX" dirty="0" err="1" smtClean="0"/>
              <a:t>class</a:t>
            </a:r>
            <a:r>
              <a:rPr lang="es-MX" dirty="0" smtClean="0"/>
              <a:t> of </a:t>
            </a:r>
            <a:r>
              <a:rPr lang="es-MX" dirty="0" err="1" smtClean="0"/>
              <a:t>stimuli</a:t>
            </a:r>
            <a:r>
              <a:rPr lang="es-MX" dirty="0" smtClean="0"/>
              <a:t>.</a:t>
            </a:r>
            <a:endParaRPr lang="es-MX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261" y="3677709"/>
            <a:ext cx="6670469" cy="793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159" y="5358672"/>
            <a:ext cx="9305681" cy="818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373487" y="3222052"/>
            <a:ext cx="11191741" cy="1225878"/>
          </a:xfrm>
          <a:prstGeom prst="rect">
            <a:avLst/>
          </a:prstGeom>
          <a:noFill/>
          <a:ln w="76200"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765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664" y="1837461"/>
            <a:ext cx="496216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MX" b="1" dirty="0" smtClean="0"/>
          </a:p>
          <a:p>
            <a:pPr marL="0" indent="0">
              <a:buNone/>
            </a:pPr>
            <a:endParaRPr lang="es-MX" b="1" dirty="0"/>
          </a:p>
        </p:txBody>
      </p:sp>
      <p:sp>
        <p:nvSpPr>
          <p:cNvPr id="11" name="Título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27" y="352859"/>
            <a:ext cx="5307832" cy="2566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977" y="3536471"/>
            <a:ext cx="4991533" cy="2686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013" y="145689"/>
            <a:ext cx="5514975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013" y="3393931"/>
            <a:ext cx="5534025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355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867" y="116203"/>
            <a:ext cx="9196973" cy="662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37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3623" y="47625"/>
            <a:ext cx="4695825" cy="681037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5" y="47625"/>
            <a:ext cx="5419725" cy="696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58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Plot</a:t>
            </a:r>
            <a:r>
              <a:rPr lang="es-MX" dirty="0" smtClean="0"/>
              <a:t> 1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5387" y="1905028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s-MX" dirty="0" err="1" smtClean="0"/>
              <a:t>Based</a:t>
            </a:r>
            <a:r>
              <a:rPr lang="es-MX" dirty="0" smtClean="0"/>
              <a:t> </a:t>
            </a:r>
            <a:r>
              <a:rPr lang="es-MX" dirty="0" err="1" smtClean="0"/>
              <a:t>on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individual Tau-H and Tau-F posterior </a:t>
            </a:r>
            <a:r>
              <a:rPr lang="es-MX" dirty="0" err="1" smtClean="0"/>
              <a:t>distributions</a:t>
            </a:r>
            <a:r>
              <a:rPr lang="es-MX" dirty="0" smtClean="0"/>
              <a:t> </a:t>
            </a:r>
            <a:r>
              <a:rPr lang="es-MX" dirty="0" err="1" smtClean="0"/>
              <a:t>being</a:t>
            </a:r>
            <a:r>
              <a:rPr lang="es-MX" dirty="0" smtClean="0"/>
              <a:t> </a:t>
            </a:r>
            <a:r>
              <a:rPr lang="es-MX" dirty="0" err="1" smtClean="0"/>
              <a:t>shown</a:t>
            </a:r>
            <a:r>
              <a:rPr lang="es-MX" dirty="0" smtClean="0"/>
              <a:t>, </a:t>
            </a:r>
            <a:r>
              <a:rPr lang="es-MX" dirty="0" err="1" smtClean="0"/>
              <a:t>it’s</a:t>
            </a:r>
            <a:r>
              <a:rPr lang="es-MX" dirty="0" smtClean="0"/>
              <a:t> </a:t>
            </a:r>
            <a:r>
              <a:rPr lang="es-MX" dirty="0" err="1" smtClean="0"/>
              <a:t>clear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there’s</a:t>
            </a:r>
            <a:r>
              <a:rPr lang="es-MX" dirty="0" smtClean="0"/>
              <a:t> a </a:t>
            </a:r>
            <a:r>
              <a:rPr lang="es-MX" dirty="0" err="1" smtClean="0"/>
              <a:t>lot</a:t>
            </a:r>
            <a:r>
              <a:rPr lang="es-MX" dirty="0" smtClean="0"/>
              <a:t> of </a:t>
            </a:r>
            <a:r>
              <a:rPr lang="es-MX" dirty="0" err="1" smtClean="0"/>
              <a:t>variability</a:t>
            </a:r>
            <a:r>
              <a:rPr lang="es-MX" dirty="0" smtClean="0"/>
              <a:t> (</a:t>
            </a:r>
            <a:r>
              <a:rPr lang="es-MX" dirty="0" err="1" smtClean="0"/>
              <a:t>even</a:t>
            </a:r>
            <a:r>
              <a:rPr lang="es-MX" dirty="0" smtClean="0"/>
              <a:t> </a:t>
            </a:r>
            <a:r>
              <a:rPr lang="es-MX" dirty="0" err="1" smtClean="0"/>
              <a:t>if</a:t>
            </a:r>
            <a:r>
              <a:rPr lang="es-MX" dirty="0" smtClean="0"/>
              <a:t> “at </a:t>
            </a:r>
            <a:r>
              <a:rPr lang="es-MX" dirty="0" err="1" smtClean="0"/>
              <a:t>first</a:t>
            </a:r>
            <a:r>
              <a:rPr lang="es-MX" dirty="0" smtClean="0"/>
              <a:t> </a:t>
            </a:r>
            <a:r>
              <a:rPr lang="es-MX" dirty="0" err="1" smtClean="0"/>
              <a:t>glance</a:t>
            </a:r>
            <a:r>
              <a:rPr lang="es-MX" dirty="0" smtClean="0"/>
              <a:t>” </a:t>
            </a:r>
            <a:r>
              <a:rPr lang="es-MX" dirty="0" err="1" smtClean="0"/>
              <a:t>one</a:t>
            </a:r>
            <a:r>
              <a:rPr lang="es-MX" dirty="0" smtClean="0"/>
              <a:t> </a:t>
            </a:r>
            <a:r>
              <a:rPr lang="es-MX" dirty="0" err="1" smtClean="0"/>
              <a:t>might</a:t>
            </a:r>
            <a:r>
              <a:rPr lang="es-MX" dirty="0" smtClean="0"/>
              <a:t> be </a:t>
            </a:r>
            <a:r>
              <a:rPr lang="es-MX" dirty="0" err="1" smtClean="0"/>
              <a:t>tempted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say</a:t>
            </a:r>
            <a:r>
              <a:rPr lang="es-MX" dirty="0" smtClean="0"/>
              <a:t> 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majority</a:t>
            </a:r>
            <a:r>
              <a:rPr lang="es-MX" dirty="0" smtClean="0"/>
              <a:t> of </a:t>
            </a:r>
            <a:r>
              <a:rPr lang="es-MX" dirty="0" err="1" smtClean="0"/>
              <a:t>the</a:t>
            </a:r>
            <a:r>
              <a:rPr lang="es-MX" dirty="0" smtClean="0"/>
              <a:t> posterior </a:t>
            </a:r>
            <a:r>
              <a:rPr lang="es-MX" dirty="0" err="1" smtClean="0"/>
              <a:t>density</a:t>
            </a:r>
            <a:r>
              <a:rPr lang="es-MX" dirty="0" smtClean="0"/>
              <a:t> </a:t>
            </a:r>
            <a:r>
              <a:rPr lang="es-MX" dirty="0" err="1" smtClean="0"/>
              <a:t>lies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right</a:t>
            </a:r>
            <a:r>
              <a:rPr lang="es-MX" dirty="0" smtClean="0"/>
              <a:t> </a:t>
            </a:r>
            <a:r>
              <a:rPr lang="es-MX" dirty="0" err="1" smtClean="0"/>
              <a:t>side</a:t>
            </a:r>
            <a:r>
              <a:rPr lang="es-MX" dirty="0" smtClean="0"/>
              <a:t> of </a:t>
            </a:r>
            <a:r>
              <a:rPr lang="es-MX" dirty="0" err="1" smtClean="0"/>
              <a:t>the</a:t>
            </a:r>
            <a:r>
              <a:rPr lang="es-MX" dirty="0" smtClean="0"/>
              <a:t> “0 </a:t>
            </a:r>
            <a:r>
              <a:rPr lang="es-MX" dirty="0" err="1" smtClean="0"/>
              <a:t>differences</a:t>
            </a:r>
            <a:r>
              <a:rPr lang="es-MX" dirty="0" smtClean="0"/>
              <a:t> </a:t>
            </a:r>
            <a:r>
              <a:rPr lang="es-MX" dirty="0" err="1" smtClean="0"/>
              <a:t>between</a:t>
            </a:r>
            <a:r>
              <a:rPr lang="es-MX" dirty="0" smtClean="0"/>
              <a:t> </a:t>
            </a:r>
            <a:r>
              <a:rPr lang="es-MX" dirty="0" err="1" smtClean="0"/>
              <a:t>classes</a:t>
            </a:r>
            <a:r>
              <a:rPr lang="es-MX" dirty="0" smtClean="0"/>
              <a:t>” </a:t>
            </a:r>
            <a:r>
              <a:rPr lang="es-MX" dirty="0" err="1" smtClean="0"/>
              <a:t>point</a:t>
            </a:r>
            <a:r>
              <a:rPr lang="es-MX" dirty="0" smtClean="0"/>
              <a:t>).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1409" y="473446"/>
            <a:ext cx="6362369" cy="599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57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097" y="232781"/>
            <a:ext cx="6669730" cy="6509014"/>
          </a:xfrm>
          <a:prstGeom prst="rect">
            <a:avLst/>
          </a:prstGeom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mtClean="0"/>
              <a:t>Plot 1</a:t>
            </a:r>
            <a:endParaRPr lang="es-MX" dirty="0"/>
          </a:p>
        </p:txBody>
      </p:sp>
      <p:sp>
        <p:nvSpPr>
          <p:cNvPr id="10" name="Marcador de contenido 2"/>
          <p:cNvSpPr txBox="1">
            <a:spLocks/>
          </p:cNvSpPr>
          <p:nvPr/>
        </p:nvSpPr>
        <p:spPr>
          <a:xfrm>
            <a:off x="255387" y="1905028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b="1" dirty="0" err="1" smtClean="0"/>
              <a:t>Experiment</a:t>
            </a:r>
            <a:r>
              <a:rPr lang="es-MX" b="1" dirty="0" smtClean="0"/>
              <a:t> 2, </a:t>
            </a:r>
            <a:r>
              <a:rPr lang="es-MX" dirty="0" err="1" smtClean="0"/>
              <a:t>you</a:t>
            </a:r>
            <a:r>
              <a:rPr lang="es-MX" dirty="0" smtClean="0"/>
              <a:t> can </a:t>
            </a:r>
            <a:r>
              <a:rPr lang="es-MX" dirty="0" err="1" smtClean="0"/>
              <a:t>see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estimates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differences</a:t>
            </a:r>
            <a:r>
              <a:rPr lang="es-MX" dirty="0" smtClean="0"/>
              <a:t> </a:t>
            </a:r>
            <a:r>
              <a:rPr lang="es-MX" dirty="0" err="1" smtClean="0"/>
              <a:t>between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Hit </a:t>
            </a:r>
            <a:r>
              <a:rPr lang="es-MX" dirty="0" err="1" smtClean="0"/>
              <a:t>Rates</a:t>
            </a:r>
            <a:r>
              <a:rPr lang="es-MX" dirty="0" smtClean="0"/>
              <a:t> has </a:t>
            </a:r>
            <a:r>
              <a:rPr lang="es-MX" dirty="0" err="1" smtClean="0"/>
              <a:t>clearly</a:t>
            </a:r>
            <a:r>
              <a:rPr lang="es-MX" dirty="0" smtClean="0"/>
              <a:t> </a:t>
            </a:r>
            <a:r>
              <a:rPr lang="es-MX" dirty="0" err="1" smtClean="0"/>
              <a:t>increased</a:t>
            </a:r>
            <a:r>
              <a:rPr lang="es-MX" dirty="0" smtClean="0"/>
              <a:t>, at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same</a:t>
            </a:r>
            <a:r>
              <a:rPr lang="es-MX" dirty="0" smtClean="0"/>
              <a:t> time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estimates</a:t>
            </a:r>
            <a:r>
              <a:rPr lang="es-MX" dirty="0" smtClean="0"/>
              <a:t> </a:t>
            </a:r>
            <a:r>
              <a:rPr lang="es-MX" dirty="0" err="1" smtClean="0"/>
              <a:t>made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differences</a:t>
            </a:r>
            <a:r>
              <a:rPr lang="es-MX" dirty="0" smtClean="0"/>
              <a:t> </a:t>
            </a:r>
            <a:r>
              <a:rPr lang="es-MX" dirty="0" err="1" smtClean="0"/>
              <a:t>between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FA </a:t>
            </a:r>
            <a:r>
              <a:rPr lang="es-MX" dirty="0" err="1" smtClean="0"/>
              <a:t>rates</a:t>
            </a:r>
            <a:r>
              <a:rPr lang="es-MX" dirty="0" smtClean="0"/>
              <a:t> </a:t>
            </a:r>
            <a:r>
              <a:rPr lang="es-MX" dirty="0" err="1" smtClean="0"/>
              <a:t>seem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be a Little bit more </a:t>
            </a:r>
            <a:r>
              <a:rPr lang="es-MX" dirty="0" err="1" smtClean="0"/>
              <a:t>clustered</a:t>
            </a:r>
            <a:r>
              <a:rPr lang="es-MX" dirty="0" smtClean="0"/>
              <a:t> </a:t>
            </a:r>
            <a:r>
              <a:rPr lang="es-MX" dirty="0" err="1" smtClean="0"/>
              <a:t>around</a:t>
            </a:r>
            <a:r>
              <a:rPr lang="es-MX" dirty="0" smtClean="0"/>
              <a:t> 0.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493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conejo blanco y negro dibuj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43200"/>
            <a:ext cx="2820651" cy="2118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496" y="1346914"/>
            <a:ext cx="6429375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0" y="213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smtClean="0"/>
              <a:t>The world is full of noise and uncertainty….</a:t>
            </a:r>
            <a:endParaRPr lang="es-MX" b="1" dirty="0"/>
          </a:p>
        </p:txBody>
      </p:sp>
      <p:sp>
        <p:nvSpPr>
          <p:cNvPr id="8" name="Rectángulo 7"/>
          <p:cNvSpPr/>
          <p:nvPr/>
        </p:nvSpPr>
        <p:spPr>
          <a:xfrm>
            <a:off x="5723466" y="1383956"/>
            <a:ext cx="2108200" cy="3810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Noise</a:t>
            </a:r>
            <a:endParaRPr lang="es-MX" dirty="0"/>
          </a:p>
        </p:txBody>
      </p:sp>
      <p:sp>
        <p:nvSpPr>
          <p:cNvPr id="9" name="Rectángulo 8"/>
          <p:cNvSpPr/>
          <p:nvPr/>
        </p:nvSpPr>
        <p:spPr>
          <a:xfrm>
            <a:off x="9169705" y="1346914"/>
            <a:ext cx="2108200" cy="381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Signal</a:t>
            </a:r>
            <a:endParaRPr lang="es-MX" dirty="0"/>
          </a:p>
        </p:txBody>
      </p:sp>
      <p:sp>
        <p:nvSpPr>
          <p:cNvPr id="10" name="Rectángulo 9"/>
          <p:cNvSpPr/>
          <p:nvPr/>
        </p:nvSpPr>
        <p:spPr>
          <a:xfrm>
            <a:off x="6426199" y="6375400"/>
            <a:ext cx="3344333" cy="381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Decision</a:t>
            </a:r>
            <a:r>
              <a:rPr lang="es-MX" dirty="0" smtClean="0"/>
              <a:t> axis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2105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61397" y="474133"/>
                <a:ext cx="6154736" cy="617219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s-MX" dirty="0" smtClean="0"/>
                  <a:t>Given </a:t>
                </a:r>
                <a:r>
                  <a:rPr lang="es-MX" dirty="0" err="1" smtClean="0"/>
                  <a:t>that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this</a:t>
                </a:r>
                <a:r>
                  <a:rPr lang="es-MX" dirty="0" smtClean="0"/>
                  <a:t> particular </a:t>
                </a:r>
                <a:r>
                  <a:rPr lang="es-MX" dirty="0" err="1" smtClean="0"/>
                  <a:t>model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was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constructed</a:t>
                </a:r>
                <a:r>
                  <a:rPr lang="es-MX" dirty="0" smtClean="0"/>
                  <a:t> so </a:t>
                </a:r>
                <a:r>
                  <a:rPr lang="es-MX" dirty="0" err="1" smtClean="0"/>
                  <a:t>that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both</a:t>
                </a:r>
                <a:r>
                  <a:rPr lang="es-MX" dirty="0" smtClean="0"/>
                  <a:t> Taus are </a:t>
                </a:r>
                <a:r>
                  <a:rPr lang="es-MX" dirty="0" err="1" smtClean="0"/>
                  <a:t>deterministically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estimated</a:t>
                </a:r>
                <a:r>
                  <a:rPr lang="es-MX" dirty="0" smtClean="0"/>
                  <a:t>, </a:t>
                </a:r>
                <a:r>
                  <a:rPr lang="es-MX" dirty="0" err="1" smtClean="0"/>
                  <a:t>based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on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the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indiviual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estimations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made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for</a:t>
                </a:r>
                <a:r>
                  <a:rPr lang="es-MX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es-MX" dirty="0" smtClean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p>
                    </m:sSubSup>
                  </m:oMath>
                </a14:m>
                <a:r>
                  <a:rPr lang="es-MX" dirty="0" smtClean="0"/>
                  <a:t>, </a:t>
                </a:r>
                <a:r>
                  <a:rPr lang="es-MX" dirty="0" err="1" smtClean="0"/>
                  <a:t>conducting</a:t>
                </a:r>
                <a:r>
                  <a:rPr lang="es-MX" dirty="0" smtClean="0"/>
                  <a:t> a </a:t>
                </a:r>
                <a:r>
                  <a:rPr lang="es-MX" dirty="0" err="1" smtClean="0"/>
                  <a:t>Bayes</a:t>
                </a:r>
                <a:r>
                  <a:rPr lang="es-MX" dirty="0" smtClean="0"/>
                  <a:t> Factor </a:t>
                </a:r>
                <a:r>
                  <a:rPr lang="es-MX" dirty="0" err="1" smtClean="0"/>
                  <a:t>or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any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other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density</a:t>
                </a:r>
                <a:r>
                  <a:rPr lang="es-MX" dirty="0" smtClean="0"/>
                  <a:t> ratio </a:t>
                </a:r>
                <a:r>
                  <a:rPr lang="es-MX" dirty="0" err="1" smtClean="0"/>
                  <a:t>measure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might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not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seem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like</a:t>
                </a:r>
                <a:r>
                  <a:rPr lang="es-MX" dirty="0" smtClean="0"/>
                  <a:t> a </a:t>
                </a:r>
                <a:r>
                  <a:rPr lang="es-MX" dirty="0" err="1" smtClean="0"/>
                  <a:t>straight</a:t>
                </a:r>
                <a:r>
                  <a:rPr lang="es-MX" dirty="0" smtClean="0"/>
                  <a:t>-forward </a:t>
                </a:r>
                <a:r>
                  <a:rPr lang="es-MX" dirty="0" err="1" smtClean="0"/>
                  <a:t>thing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to</a:t>
                </a:r>
                <a:r>
                  <a:rPr lang="es-MX" dirty="0" smtClean="0"/>
                  <a:t> do.</a:t>
                </a:r>
              </a:p>
              <a:p>
                <a:pPr marL="0" indent="0">
                  <a:buNone/>
                </a:pPr>
                <a:endParaRPr lang="es-MX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1397" y="474133"/>
                <a:ext cx="6154736" cy="6172199"/>
              </a:xfrm>
              <a:blipFill rotWithShape="0">
                <a:blip r:embed="rId2"/>
                <a:stretch>
                  <a:fillRect l="-1980" t="-1680" r="-168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588" y="211666"/>
            <a:ext cx="5283016" cy="596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46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838199" y="145975"/>
            <a:ext cx="10515600" cy="132556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5000" b="1" dirty="0" err="1" smtClean="0"/>
              <a:t>Replication</a:t>
            </a:r>
            <a:r>
              <a:rPr lang="es-MX" sz="5000" b="1" dirty="0" smtClean="0"/>
              <a:t> of </a:t>
            </a:r>
            <a:r>
              <a:rPr lang="es-MX" sz="5000" b="1" dirty="0" err="1" smtClean="0"/>
              <a:t>the</a:t>
            </a:r>
            <a:r>
              <a:rPr lang="es-MX" sz="5000" b="1" dirty="0" smtClean="0"/>
              <a:t> </a:t>
            </a:r>
            <a:r>
              <a:rPr lang="es-MX" sz="5000" b="1" dirty="0" err="1" smtClean="0"/>
              <a:t>reported</a:t>
            </a:r>
            <a:r>
              <a:rPr lang="es-MX" sz="5000" b="1" dirty="0"/>
              <a:t> </a:t>
            </a:r>
            <a:r>
              <a:rPr lang="es-MX" sz="5000" b="1" dirty="0" err="1" smtClean="0"/>
              <a:t>analyses</a:t>
            </a:r>
            <a:endParaRPr lang="es-MX" sz="5000" b="1" dirty="0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373487" y="1690688"/>
            <a:ext cx="11397803" cy="4941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dirty="0" smtClean="0"/>
              <a:t>1.- </a:t>
            </a:r>
            <a:r>
              <a:rPr lang="es-MX" dirty="0" err="1" smtClean="0"/>
              <a:t>Make</a:t>
            </a:r>
            <a:r>
              <a:rPr lang="es-MX" dirty="0" smtClean="0"/>
              <a:t> </a:t>
            </a:r>
            <a:r>
              <a:rPr lang="es-MX" dirty="0" err="1" smtClean="0"/>
              <a:t>sure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:</a:t>
            </a:r>
          </a:p>
          <a:p>
            <a:pPr marL="0" indent="0" algn="ctr">
              <a:buNone/>
            </a:pPr>
            <a:r>
              <a:rPr lang="es-MX" dirty="0"/>
              <a:t>	</a:t>
            </a:r>
            <a:r>
              <a:rPr lang="es-MX" dirty="0" smtClean="0"/>
              <a:t>d’(A) &gt; d’(B)</a:t>
            </a:r>
          </a:p>
          <a:p>
            <a:pPr marL="0" indent="0" algn="ctr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2.- </a:t>
            </a:r>
            <a:r>
              <a:rPr lang="es-MX" dirty="0" err="1" smtClean="0"/>
              <a:t>Comparing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Hit and F.A. </a:t>
            </a:r>
            <a:r>
              <a:rPr lang="es-MX" dirty="0" err="1" smtClean="0"/>
              <a:t>rates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test </a:t>
            </a:r>
            <a:r>
              <a:rPr lang="es-MX" dirty="0" err="1" smtClean="0"/>
              <a:t>the</a:t>
            </a:r>
            <a:r>
              <a:rPr lang="es-MX" dirty="0" smtClean="0"/>
              <a:t> M.E. </a:t>
            </a:r>
            <a:r>
              <a:rPr lang="es-MX" dirty="0" err="1" smtClean="0"/>
              <a:t>pattern</a:t>
            </a:r>
            <a:r>
              <a:rPr lang="es-MX" dirty="0" smtClean="0"/>
              <a:t> of response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smtClean="0"/>
              <a:t>3.- </a:t>
            </a:r>
            <a:r>
              <a:rPr lang="es-MX" dirty="0" err="1" smtClean="0"/>
              <a:t>Comparing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Mean </a:t>
            </a:r>
            <a:r>
              <a:rPr lang="es-MX" dirty="0" err="1" smtClean="0"/>
              <a:t>confidence</a:t>
            </a:r>
            <a:r>
              <a:rPr lang="es-MX" dirty="0" smtClean="0"/>
              <a:t> ratings </a:t>
            </a:r>
            <a:r>
              <a:rPr lang="es-MX" dirty="0" err="1" smtClean="0"/>
              <a:t>assigned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each</a:t>
            </a:r>
            <a:r>
              <a:rPr lang="es-MX" dirty="0" smtClean="0"/>
              <a:t> </a:t>
            </a:r>
            <a:r>
              <a:rPr lang="es-MX" dirty="0" err="1" smtClean="0"/>
              <a:t>class</a:t>
            </a:r>
            <a:r>
              <a:rPr lang="es-MX" dirty="0" smtClean="0"/>
              <a:t> of </a:t>
            </a:r>
            <a:r>
              <a:rPr lang="es-MX" dirty="0" err="1" smtClean="0"/>
              <a:t>stimuli</a:t>
            </a:r>
            <a:r>
              <a:rPr lang="es-MX" dirty="0" smtClean="0"/>
              <a:t>.</a:t>
            </a:r>
            <a:endParaRPr lang="es-MX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261" y="3677709"/>
            <a:ext cx="6670469" cy="793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159" y="5358672"/>
            <a:ext cx="9305681" cy="818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373487" y="4651370"/>
            <a:ext cx="11191741" cy="1660529"/>
          </a:xfrm>
          <a:prstGeom prst="rect">
            <a:avLst/>
          </a:prstGeom>
          <a:noFill/>
          <a:ln w="76200"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535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681" y="571068"/>
            <a:ext cx="5857875" cy="581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055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466" y="80962"/>
            <a:ext cx="3642184" cy="677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7493" y="669780"/>
            <a:ext cx="521760" cy="6285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4618" y="80962"/>
            <a:ext cx="3952875" cy="675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310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267496"/>
            <a:ext cx="8306873" cy="1480256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r>
              <a:rPr lang="es-MX" sz="6700" b="1" dirty="0" err="1" smtClean="0">
                <a:solidFill>
                  <a:schemeClr val="bg1"/>
                </a:solidFill>
              </a:rPr>
              <a:t>Discussion</a:t>
            </a:r>
            <a:r>
              <a:rPr lang="es-MX" sz="6700" b="1" dirty="0" smtClean="0">
                <a:solidFill>
                  <a:schemeClr val="bg1"/>
                </a:solidFill>
              </a:rPr>
              <a:t> &amp; </a:t>
            </a:r>
            <a:r>
              <a:rPr lang="es-MX" sz="6700" b="1" dirty="0" err="1" smtClean="0">
                <a:solidFill>
                  <a:schemeClr val="bg1"/>
                </a:solidFill>
              </a:rPr>
              <a:t>Conclusions</a:t>
            </a:r>
            <a:endParaRPr lang="es-MX" b="1" dirty="0">
              <a:solidFill>
                <a:schemeClr val="bg1"/>
              </a:solidFill>
            </a:endParaRPr>
          </a:p>
        </p:txBody>
      </p:sp>
      <p:pic>
        <p:nvPicPr>
          <p:cNvPr id="4" name="Picture 4" descr="Resultado de imagen para UNAM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76" y="160346"/>
            <a:ext cx="3502025" cy="125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Imagen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13" y="5058731"/>
            <a:ext cx="1485675" cy="1409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7480" y="1806901"/>
            <a:ext cx="3258355" cy="2604101"/>
          </a:xfrm>
          <a:prstGeom prst="rect">
            <a:avLst/>
          </a:prstGeom>
        </p:spPr>
      </p:pic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914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flipV="1">
            <a:off x="838200" y="283336"/>
            <a:ext cx="10515600" cy="8179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365126"/>
            <a:ext cx="10515600" cy="5811837"/>
          </a:xfrm>
        </p:spPr>
        <p:txBody>
          <a:bodyPr>
            <a:normAutofit/>
          </a:bodyPr>
          <a:lstStyle/>
          <a:p>
            <a:r>
              <a:rPr lang="es-MX" dirty="0" smtClean="0"/>
              <a:t>.</a:t>
            </a:r>
          </a:p>
          <a:p>
            <a:endParaRPr lang="es-MX" dirty="0"/>
          </a:p>
          <a:p>
            <a:r>
              <a:rPr lang="es-MX" b="1" dirty="0" err="1" smtClean="0"/>
              <a:t>Our</a:t>
            </a:r>
            <a:r>
              <a:rPr lang="es-MX" b="1" dirty="0" smtClean="0"/>
              <a:t> </a:t>
            </a:r>
            <a:r>
              <a:rPr lang="es-MX" b="1" dirty="0" err="1" smtClean="0"/>
              <a:t>task</a:t>
            </a:r>
            <a:r>
              <a:rPr lang="es-MX" b="1" dirty="0" smtClean="0"/>
              <a:t> </a:t>
            </a:r>
            <a:r>
              <a:rPr lang="es-MX" b="1" dirty="0" err="1" smtClean="0"/>
              <a:t>didn’t</a:t>
            </a:r>
            <a:r>
              <a:rPr lang="es-MX" b="1" dirty="0" smtClean="0"/>
              <a:t> </a:t>
            </a:r>
            <a:r>
              <a:rPr lang="es-MX" b="1" dirty="0" err="1" smtClean="0"/>
              <a:t>have</a:t>
            </a:r>
            <a:r>
              <a:rPr lang="es-MX" b="1" dirty="0" smtClean="0"/>
              <a:t> </a:t>
            </a:r>
            <a:r>
              <a:rPr lang="es-MX" b="1" dirty="0" err="1" smtClean="0"/>
              <a:t>anything</a:t>
            </a:r>
            <a:r>
              <a:rPr lang="es-MX" b="1" dirty="0" smtClean="0"/>
              <a:t> </a:t>
            </a:r>
            <a:r>
              <a:rPr lang="es-MX" b="1" dirty="0" err="1" smtClean="0"/>
              <a:t>like</a:t>
            </a:r>
            <a:r>
              <a:rPr lang="es-MX" b="1" dirty="0" smtClean="0"/>
              <a:t> </a:t>
            </a:r>
            <a:r>
              <a:rPr lang="es-MX" b="1" dirty="0" err="1" smtClean="0"/>
              <a:t>the</a:t>
            </a:r>
            <a:r>
              <a:rPr lang="es-MX" b="1" dirty="0" smtClean="0"/>
              <a:t> </a:t>
            </a:r>
            <a:r>
              <a:rPr lang="es-MX" b="1" dirty="0" err="1" smtClean="0"/>
              <a:t>study</a:t>
            </a:r>
            <a:r>
              <a:rPr lang="es-MX" b="1" dirty="0" smtClean="0"/>
              <a:t> </a:t>
            </a:r>
            <a:r>
              <a:rPr lang="es-MX" b="1" dirty="0" err="1" smtClean="0"/>
              <a:t>phase</a:t>
            </a:r>
            <a:r>
              <a:rPr lang="es-MX" b="1" dirty="0" smtClean="0"/>
              <a:t> </a:t>
            </a:r>
            <a:r>
              <a:rPr lang="es-MX" b="1" dirty="0" err="1" smtClean="0"/>
              <a:t>included</a:t>
            </a:r>
            <a:r>
              <a:rPr lang="es-MX" b="1" dirty="0" smtClean="0"/>
              <a:t> in </a:t>
            </a:r>
            <a:r>
              <a:rPr lang="es-MX" b="1" dirty="0" err="1" smtClean="0"/>
              <a:t>recognition</a:t>
            </a:r>
            <a:r>
              <a:rPr lang="es-MX" b="1" dirty="0" smtClean="0"/>
              <a:t> </a:t>
            </a:r>
            <a:r>
              <a:rPr lang="es-MX" b="1" dirty="0" err="1" smtClean="0"/>
              <a:t>memory</a:t>
            </a:r>
            <a:r>
              <a:rPr lang="es-MX" b="1" dirty="0" smtClean="0"/>
              <a:t> </a:t>
            </a:r>
            <a:r>
              <a:rPr lang="es-MX" b="1" dirty="0" err="1" smtClean="0"/>
              <a:t>studies</a:t>
            </a:r>
            <a:r>
              <a:rPr lang="es-MX" b="1" dirty="0" smtClean="0"/>
              <a:t>.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4346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flipV="1">
            <a:off x="838200" y="283336"/>
            <a:ext cx="10515600" cy="8179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365126"/>
            <a:ext cx="10515600" cy="5811837"/>
          </a:xfrm>
        </p:spPr>
        <p:txBody>
          <a:bodyPr>
            <a:normAutofit/>
          </a:bodyPr>
          <a:lstStyle/>
          <a:p>
            <a:r>
              <a:rPr lang="es-MX" dirty="0" smtClean="0"/>
              <a:t>.</a:t>
            </a:r>
          </a:p>
          <a:p>
            <a:endParaRPr lang="es-MX" dirty="0"/>
          </a:p>
          <a:p>
            <a:r>
              <a:rPr lang="es-MX" dirty="0" err="1" smtClean="0"/>
              <a:t>Our</a:t>
            </a:r>
            <a:r>
              <a:rPr lang="es-MX" dirty="0" smtClean="0"/>
              <a:t> </a:t>
            </a:r>
            <a:r>
              <a:rPr lang="es-MX" dirty="0" err="1" smtClean="0"/>
              <a:t>task</a:t>
            </a:r>
            <a:r>
              <a:rPr lang="es-MX" dirty="0" smtClean="0"/>
              <a:t> </a:t>
            </a:r>
            <a:r>
              <a:rPr lang="es-MX" dirty="0" err="1" smtClean="0"/>
              <a:t>didn’t</a:t>
            </a:r>
            <a:r>
              <a:rPr lang="es-MX" dirty="0" smtClean="0"/>
              <a:t> </a:t>
            </a:r>
            <a:r>
              <a:rPr lang="es-MX" dirty="0" err="1" smtClean="0"/>
              <a:t>have</a:t>
            </a:r>
            <a:r>
              <a:rPr lang="es-MX" dirty="0" smtClean="0"/>
              <a:t> </a:t>
            </a:r>
            <a:r>
              <a:rPr lang="es-MX" dirty="0" err="1" smtClean="0"/>
              <a:t>anything</a:t>
            </a:r>
            <a:r>
              <a:rPr lang="es-MX" dirty="0" smtClean="0"/>
              <a:t> </a:t>
            </a:r>
            <a:r>
              <a:rPr lang="es-MX" dirty="0" err="1" smtClean="0"/>
              <a:t>like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study</a:t>
            </a:r>
            <a:r>
              <a:rPr lang="es-MX" dirty="0" smtClean="0"/>
              <a:t> </a:t>
            </a:r>
            <a:r>
              <a:rPr lang="es-MX" dirty="0" err="1" smtClean="0"/>
              <a:t>phase</a:t>
            </a:r>
            <a:r>
              <a:rPr lang="es-MX" dirty="0" smtClean="0"/>
              <a:t> </a:t>
            </a:r>
            <a:r>
              <a:rPr lang="es-MX" dirty="0" err="1" smtClean="0"/>
              <a:t>included</a:t>
            </a:r>
            <a:r>
              <a:rPr lang="es-MX" dirty="0" smtClean="0"/>
              <a:t> in </a:t>
            </a:r>
            <a:r>
              <a:rPr lang="es-MX" dirty="0" err="1" smtClean="0"/>
              <a:t>recognition</a:t>
            </a:r>
            <a:r>
              <a:rPr lang="es-MX" dirty="0" smtClean="0"/>
              <a:t> </a:t>
            </a:r>
            <a:r>
              <a:rPr lang="es-MX" dirty="0" err="1" smtClean="0"/>
              <a:t>memory</a:t>
            </a:r>
            <a:r>
              <a:rPr lang="es-MX" dirty="0" smtClean="0"/>
              <a:t> </a:t>
            </a:r>
            <a:r>
              <a:rPr lang="es-MX" dirty="0" err="1" smtClean="0"/>
              <a:t>studies</a:t>
            </a:r>
            <a:r>
              <a:rPr lang="es-MX" dirty="0" smtClean="0"/>
              <a:t>. </a:t>
            </a:r>
          </a:p>
          <a:p>
            <a:endParaRPr lang="es-MX" dirty="0"/>
          </a:p>
          <a:p>
            <a:r>
              <a:rPr lang="es-MX" b="1" dirty="0" err="1" smtClean="0"/>
              <a:t>Is</a:t>
            </a:r>
            <a:r>
              <a:rPr lang="es-MX" b="1" dirty="0" smtClean="0"/>
              <a:t> </a:t>
            </a:r>
            <a:r>
              <a:rPr lang="es-MX" b="1" dirty="0" err="1" smtClean="0"/>
              <a:t>the</a:t>
            </a:r>
            <a:r>
              <a:rPr lang="es-MX" b="1" dirty="0" smtClean="0"/>
              <a:t> </a:t>
            </a:r>
            <a:r>
              <a:rPr lang="es-MX" b="1" dirty="0" err="1" smtClean="0"/>
              <a:t>Mirror</a:t>
            </a:r>
            <a:r>
              <a:rPr lang="es-MX" b="1" dirty="0" smtClean="0"/>
              <a:t> </a:t>
            </a:r>
            <a:r>
              <a:rPr lang="es-MX" b="1" dirty="0" err="1" smtClean="0"/>
              <a:t>Effect</a:t>
            </a:r>
            <a:r>
              <a:rPr lang="es-MX" b="1" dirty="0" smtClean="0"/>
              <a:t> </a:t>
            </a:r>
            <a:r>
              <a:rPr lang="es-MX" b="1" dirty="0" err="1" smtClean="0"/>
              <a:t>an</a:t>
            </a:r>
            <a:r>
              <a:rPr lang="es-MX" b="1" dirty="0" smtClean="0"/>
              <a:t> </a:t>
            </a:r>
            <a:r>
              <a:rPr lang="es-MX" b="1" dirty="0" err="1" smtClean="0"/>
              <a:t>artefact</a:t>
            </a:r>
            <a:r>
              <a:rPr lang="es-MX" b="1" dirty="0" smtClean="0"/>
              <a:t> of </a:t>
            </a:r>
            <a:r>
              <a:rPr lang="es-MX" b="1" dirty="0" err="1" smtClean="0"/>
              <a:t>using</a:t>
            </a:r>
            <a:r>
              <a:rPr lang="es-MX" b="1" dirty="0" smtClean="0"/>
              <a:t> SDT </a:t>
            </a:r>
            <a:r>
              <a:rPr lang="es-MX" b="1" dirty="0" err="1" smtClean="0"/>
              <a:t>to</a:t>
            </a:r>
            <a:r>
              <a:rPr lang="es-MX" b="1" dirty="0" smtClean="0"/>
              <a:t> </a:t>
            </a:r>
            <a:r>
              <a:rPr lang="es-MX" b="1" dirty="0" err="1" smtClean="0"/>
              <a:t>interpret</a:t>
            </a:r>
            <a:r>
              <a:rPr lang="es-MX" b="1" dirty="0" smtClean="0"/>
              <a:t> </a:t>
            </a:r>
            <a:r>
              <a:rPr lang="es-MX" b="1" dirty="0" err="1" smtClean="0"/>
              <a:t>the</a:t>
            </a:r>
            <a:r>
              <a:rPr lang="es-MX" b="1" dirty="0" smtClean="0"/>
              <a:t> </a:t>
            </a:r>
            <a:r>
              <a:rPr lang="es-MX" b="1" dirty="0" err="1" smtClean="0"/>
              <a:t>observed</a:t>
            </a:r>
            <a:r>
              <a:rPr lang="es-MX" b="1" dirty="0" smtClean="0"/>
              <a:t> </a:t>
            </a:r>
            <a:r>
              <a:rPr lang="es-MX" b="1" dirty="0" err="1" smtClean="0"/>
              <a:t>rates</a:t>
            </a:r>
            <a:r>
              <a:rPr lang="es-MX" b="1" dirty="0" smtClean="0"/>
              <a:t> of response?</a:t>
            </a:r>
          </a:p>
          <a:p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222024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flipV="1">
            <a:off x="838200" y="283336"/>
            <a:ext cx="10515600" cy="8179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365126"/>
            <a:ext cx="10515600" cy="5811837"/>
          </a:xfrm>
        </p:spPr>
        <p:txBody>
          <a:bodyPr>
            <a:normAutofit/>
          </a:bodyPr>
          <a:lstStyle/>
          <a:p>
            <a:r>
              <a:rPr lang="es-MX" dirty="0" smtClean="0"/>
              <a:t>.</a:t>
            </a:r>
          </a:p>
          <a:p>
            <a:endParaRPr lang="es-MX" dirty="0"/>
          </a:p>
          <a:p>
            <a:r>
              <a:rPr lang="es-MX" dirty="0" err="1" smtClean="0"/>
              <a:t>Our</a:t>
            </a:r>
            <a:r>
              <a:rPr lang="es-MX" dirty="0" smtClean="0"/>
              <a:t> </a:t>
            </a:r>
            <a:r>
              <a:rPr lang="es-MX" dirty="0" err="1" smtClean="0"/>
              <a:t>task</a:t>
            </a:r>
            <a:r>
              <a:rPr lang="es-MX" dirty="0" smtClean="0"/>
              <a:t> </a:t>
            </a:r>
            <a:r>
              <a:rPr lang="es-MX" dirty="0" err="1" smtClean="0"/>
              <a:t>didn’t</a:t>
            </a:r>
            <a:r>
              <a:rPr lang="es-MX" dirty="0" smtClean="0"/>
              <a:t> </a:t>
            </a:r>
            <a:r>
              <a:rPr lang="es-MX" dirty="0" err="1" smtClean="0"/>
              <a:t>have</a:t>
            </a:r>
            <a:r>
              <a:rPr lang="es-MX" dirty="0" smtClean="0"/>
              <a:t> </a:t>
            </a:r>
            <a:r>
              <a:rPr lang="es-MX" dirty="0" err="1" smtClean="0"/>
              <a:t>anything</a:t>
            </a:r>
            <a:r>
              <a:rPr lang="es-MX" dirty="0" smtClean="0"/>
              <a:t> </a:t>
            </a:r>
            <a:r>
              <a:rPr lang="es-MX" dirty="0" err="1" smtClean="0"/>
              <a:t>like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study</a:t>
            </a:r>
            <a:r>
              <a:rPr lang="es-MX" dirty="0" smtClean="0"/>
              <a:t> </a:t>
            </a:r>
            <a:r>
              <a:rPr lang="es-MX" dirty="0" err="1" smtClean="0"/>
              <a:t>phase</a:t>
            </a:r>
            <a:r>
              <a:rPr lang="es-MX" dirty="0" smtClean="0"/>
              <a:t> </a:t>
            </a:r>
            <a:r>
              <a:rPr lang="es-MX" dirty="0" err="1" smtClean="0"/>
              <a:t>included</a:t>
            </a:r>
            <a:r>
              <a:rPr lang="es-MX" dirty="0" smtClean="0"/>
              <a:t> in </a:t>
            </a:r>
            <a:r>
              <a:rPr lang="es-MX" dirty="0" err="1" smtClean="0"/>
              <a:t>recognition</a:t>
            </a:r>
            <a:r>
              <a:rPr lang="es-MX" dirty="0" smtClean="0"/>
              <a:t> </a:t>
            </a:r>
            <a:r>
              <a:rPr lang="es-MX" dirty="0" err="1" smtClean="0"/>
              <a:t>memory</a:t>
            </a:r>
            <a:r>
              <a:rPr lang="es-MX" dirty="0" smtClean="0"/>
              <a:t> </a:t>
            </a:r>
            <a:r>
              <a:rPr lang="es-MX" dirty="0" err="1" smtClean="0"/>
              <a:t>studies</a:t>
            </a:r>
            <a:r>
              <a:rPr lang="es-MX" dirty="0" smtClean="0"/>
              <a:t>. </a:t>
            </a:r>
          </a:p>
          <a:p>
            <a:endParaRPr lang="es-MX" dirty="0"/>
          </a:p>
          <a:p>
            <a:r>
              <a:rPr lang="es-MX" b="1" dirty="0" err="1" smtClean="0"/>
              <a:t>Is</a:t>
            </a:r>
            <a:r>
              <a:rPr lang="es-MX" b="1" dirty="0" smtClean="0"/>
              <a:t> </a:t>
            </a:r>
            <a:r>
              <a:rPr lang="es-MX" b="1" dirty="0" err="1" smtClean="0"/>
              <a:t>the</a:t>
            </a:r>
            <a:r>
              <a:rPr lang="es-MX" b="1" dirty="0" smtClean="0"/>
              <a:t> </a:t>
            </a:r>
            <a:r>
              <a:rPr lang="es-MX" b="1" dirty="0" err="1" smtClean="0"/>
              <a:t>Mirror</a:t>
            </a:r>
            <a:r>
              <a:rPr lang="es-MX" b="1" dirty="0" smtClean="0"/>
              <a:t> </a:t>
            </a:r>
            <a:r>
              <a:rPr lang="es-MX" b="1" dirty="0" err="1" smtClean="0"/>
              <a:t>Effect</a:t>
            </a:r>
            <a:r>
              <a:rPr lang="es-MX" b="1" dirty="0" smtClean="0"/>
              <a:t> </a:t>
            </a:r>
            <a:r>
              <a:rPr lang="es-MX" b="1" dirty="0" err="1" smtClean="0"/>
              <a:t>an</a:t>
            </a:r>
            <a:r>
              <a:rPr lang="es-MX" b="1" dirty="0" smtClean="0"/>
              <a:t> </a:t>
            </a:r>
            <a:r>
              <a:rPr lang="es-MX" b="1" dirty="0" err="1" smtClean="0"/>
              <a:t>artefact</a:t>
            </a:r>
            <a:r>
              <a:rPr lang="es-MX" b="1" dirty="0" smtClean="0"/>
              <a:t> of </a:t>
            </a:r>
            <a:r>
              <a:rPr lang="es-MX" b="1" dirty="0" err="1" smtClean="0"/>
              <a:t>using</a:t>
            </a:r>
            <a:r>
              <a:rPr lang="es-MX" b="1" dirty="0" smtClean="0"/>
              <a:t> SDT </a:t>
            </a:r>
            <a:r>
              <a:rPr lang="es-MX" b="1" dirty="0" err="1" smtClean="0"/>
              <a:t>to</a:t>
            </a:r>
            <a:r>
              <a:rPr lang="es-MX" b="1" dirty="0" smtClean="0"/>
              <a:t> </a:t>
            </a:r>
            <a:r>
              <a:rPr lang="es-MX" b="1" dirty="0" err="1" smtClean="0"/>
              <a:t>interpret</a:t>
            </a:r>
            <a:r>
              <a:rPr lang="es-MX" b="1" dirty="0" smtClean="0"/>
              <a:t> </a:t>
            </a:r>
            <a:r>
              <a:rPr lang="es-MX" b="1" dirty="0" err="1" smtClean="0"/>
              <a:t>the</a:t>
            </a:r>
            <a:r>
              <a:rPr lang="es-MX" b="1" dirty="0" smtClean="0"/>
              <a:t> </a:t>
            </a:r>
            <a:r>
              <a:rPr lang="es-MX" b="1" dirty="0" err="1" smtClean="0"/>
              <a:t>observed</a:t>
            </a:r>
            <a:r>
              <a:rPr lang="es-MX" b="1" dirty="0" smtClean="0"/>
              <a:t> </a:t>
            </a:r>
            <a:r>
              <a:rPr lang="es-MX" b="1" dirty="0" err="1" smtClean="0"/>
              <a:t>rates</a:t>
            </a:r>
            <a:r>
              <a:rPr lang="es-MX" b="1" dirty="0" smtClean="0"/>
              <a:t> of response?</a:t>
            </a:r>
          </a:p>
          <a:p>
            <a:endParaRPr lang="es-MX" dirty="0" smtClean="0"/>
          </a:p>
          <a:p>
            <a:r>
              <a:rPr lang="es-MX" dirty="0" err="1" smtClean="0"/>
              <a:t>About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application</a:t>
            </a:r>
            <a:r>
              <a:rPr lang="es-MX" dirty="0" smtClean="0"/>
              <a:t> of </a:t>
            </a:r>
            <a:r>
              <a:rPr lang="es-MX" dirty="0" err="1" smtClean="0"/>
              <a:t>Bayesian</a:t>
            </a:r>
            <a:r>
              <a:rPr lang="es-MX" dirty="0" smtClean="0"/>
              <a:t> </a:t>
            </a:r>
            <a:r>
              <a:rPr lang="es-MX" dirty="0" err="1" smtClean="0"/>
              <a:t>methods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analysis</a:t>
            </a:r>
            <a:r>
              <a:rPr lang="es-MX" dirty="0" smtClean="0"/>
              <a:t> of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pattern</a:t>
            </a:r>
            <a:r>
              <a:rPr lang="es-MX" dirty="0" smtClean="0"/>
              <a:t> responses </a:t>
            </a:r>
            <a:r>
              <a:rPr lang="es-MX" dirty="0" err="1" smtClean="0"/>
              <a:t>being</a:t>
            </a:r>
            <a:r>
              <a:rPr lang="es-MX" dirty="0" smtClean="0"/>
              <a:t> </a:t>
            </a:r>
            <a:r>
              <a:rPr lang="es-MX" dirty="0" err="1" smtClean="0"/>
              <a:t>found</a:t>
            </a:r>
            <a:r>
              <a:rPr lang="es-MX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260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25769" y="1871253"/>
            <a:ext cx="9144000" cy="2387600"/>
          </a:xfrm>
        </p:spPr>
        <p:txBody>
          <a:bodyPr>
            <a:normAutofit/>
          </a:bodyPr>
          <a:lstStyle/>
          <a:p>
            <a:r>
              <a:rPr lang="es-MX" sz="5500" b="1" u="sng" dirty="0" err="1" smtClean="0"/>
              <a:t>Thank</a:t>
            </a:r>
            <a:r>
              <a:rPr lang="es-MX" sz="5500" b="1" u="sng" dirty="0" smtClean="0"/>
              <a:t> </a:t>
            </a:r>
            <a:r>
              <a:rPr lang="es-MX" sz="5500" b="1" u="sng" dirty="0" err="1" smtClean="0"/>
              <a:t>you</a:t>
            </a:r>
            <a:r>
              <a:rPr lang="es-MX" sz="5500" b="1" u="sng" dirty="0" smtClean="0"/>
              <a:t> </a:t>
            </a:r>
            <a:r>
              <a:rPr lang="es-MX" sz="5500" b="1" u="sng" dirty="0" err="1" smtClean="0"/>
              <a:t>very</a:t>
            </a:r>
            <a:r>
              <a:rPr lang="es-MX" sz="5500" b="1" u="sng" dirty="0" smtClean="0"/>
              <a:t> </a:t>
            </a:r>
            <a:r>
              <a:rPr lang="es-MX" sz="5500" b="1" u="sng" dirty="0" err="1" smtClean="0"/>
              <a:t>much</a:t>
            </a:r>
            <a:r>
              <a:rPr lang="es-MX" sz="5500" b="1" u="sng" dirty="0" smtClean="0"/>
              <a:t>!</a:t>
            </a:r>
            <a:endParaRPr lang="es-MX" sz="45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40913" y="4366351"/>
            <a:ext cx="11513711" cy="2356421"/>
          </a:xfrm>
        </p:spPr>
        <p:txBody>
          <a:bodyPr>
            <a:normAutofit lnSpcReduction="10000"/>
          </a:bodyPr>
          <a:lstStyle/>
          <a:p>
            <a:r>
              <a:rPr lang="es-MX" sz="3600" b="1" dirty="0" smtClean="0"/>
              <a:t>Adriana</a:t>
            </a:r>
            <a:r>
              <a:rPr lang="es-MX" sz="3600" dirty="0" smtClean="0"/>
              <a:t> F. </a:t>
            </a:r>
            <a:r>
              <a:rPr lang="es-MX" sz="3600" b="1" dirty="0" smtClean="0"/>
              <a:t>Chávez </a:t>
            </a:r>
            <a:r>
              <a:rPr lang="es-MX" sz="3600" dirty="0" smtClean="0"/>
              <a:t>De la Peña</a:t>
            </a:r>
          </a:p>
          <a:p>
            <a:r>
              <a:rPr lang="es-MX" sz="3600" u="sng" dirty="0" smtClean="0">
                <a:solidFill>
                  <a:schemeClr val="accent1">
                    <a:lumMod val="50000"/>
                  </a:schemeClr>
                </a:solidFill>
                <a:hlinkClick r:id="rId2"/>
              </a:rPr>
              <a:t>adrifelcha@gmail.com</a:t>
            </a:r>
            <a:endParaRPr lang="es-MX" sz="3600" u="sng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es-MX" dirty="0" smtClean="0"/>
          </a:p>
          <a:p>
            <a:r>
              <a:rPr lang="es-MX" dirty="0" err="1" smtClean="0"/>
              <a:t>This</a:t>
            </a:r>
            <a:r>
              <a:rPr lang="es-MX" dirty="0" smtClean="0"/>
              <a:t> </a:t>
            </a:r>
            <a:r>
              <a:rPr lang="es-MX" dirty="0" err="1" smtClean="0"/>
              <a:t>project</a:t>
            </a:r>
            <a:r>
              <a:rPr lang="es-MX" dirty="0" smtClean="0"/>
              <a:t> </a:t>
            </a:r>
            <a:r>
              <a:rPr lang="es-MX" dirty="0" err="1" smtClean="0"/>
              <a:t>was</a:t>
            </a:r>
            <a:r>
              <a:rPr lang="es-MX" dirty="0" smtClean="0"/>
              <a:t> </a:t>
            </a:r>
            <a:r>
              <a:rPr lang="es-MX" dirty="0" err="1" smtClean="0"/>
              <a:t>made</a:t>
            </a:r>
            <a:r>
              <a:rPr lang="es-MX" dirty="0" smtClean="0"/>
              <a:t> </a:t>
            </a:r>
            <a:r>
              <a:rPr lang="es-MX" dirty="0" err="1" smtClean="0"/>
              <a:t>thanks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PAPIIT IN307214 y PAPIME IE310016 (and Dr. </a:t>
            </a:r>
            <a:r>
              <a:rPr lang="es-MX" dirty="0" err="1" smtClean="0"/>
              <a:t>Bouzas</a:t>
            </a:r>
            <a:r>
              <a:rPr lang="es-MX" dirty="0" smtClean="0"/>
              <a:t> of </a:t>
            </a:r>
            <a:r>
              <a:rPr lang="es-MX" dirty="0" err="1" smtClean="0"/>
              <a:t>course</a:t>
            </a:r>
            <a:r>
              <a:rPr lang="es-MX" dirty="0" smtClean="0"/>
              <a:t> </a:t>
            </a:r>
            <a:r>
              <a:rPr lang="es-MX" dirty="0" smtClean="0">
                <a:sym typeface="Wingdings" panose="05000000000000000000" pitchFamily="2" charset="2"/>
              </a:rPr>
              <a:t> )</a:t>
            </a:r>
            <a:endParaRPr lang="es-MX" dirty="0" smtClean="0"/>
          </a:p>
          <a:p>
            <a:pPr algn="r"/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700" y="92837"/>
            <a:ext cx="2665927" cy="2130628"/>
          </a:xfrm>
          <a:prstGeom prst="rect">
            <a:avLst/>
          </a:prstGeom>
        </p:spPr>
      </p:pic>
      <p:pic>
        <p:nvPicPr>
          <p:cNvPr id="1028" name="Picture 4" descr="Resultado de imagen para UNAM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1" y="1332690"/>
            <a:ext cx="3502025" cy="125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n relacionad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827" y="897081"/>
            <a:ext cx="1485675" cy="1409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ector recto 9"/>
          <p:cNvCxnSpPr/>
          <p:nvPr/>
        </p:nvCxnSpPr>
        <p:spPr>
          <a:xfrm>
            <a:off x="2992943" y="2474606"/>
            <a:ext cx="6609652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05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267496"/>
            <a:ext cx="8306873" cy="1480256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s-MX" sz="6700" b="1" dirty="0" smtClean="0">
                <a:solidFill>
                  <a:schemeClr val="bg1"/>
                </a:solidFill>
              </a:rPr>
              <a:t>Extra material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3999" y="5763622"/>
            <a:ext cx="9144000" cy="792349"/>
          </a:xfrm>
        </p:spPr>
        <p:txBody>
          <a:bodyPr/>
          <a:lstStyle/>
          <a:p>
            <a:r>
              <a:rPr lang="es-MX" dirty="0" smtClean="0"/>
              <a:t>por Adriana Felisa Chávez De la Peña</a:t>
            </a:r>
            <a:endParaRPr lang="es-MX" dirty="0"/>
          </a:p>
        </p:txBody>
      </p:sp>
      <p:pic>
        <p:nvPicPr>
          <p:cNvPr id="4" name="Picture 4" descr="Resultado de imagen para UNAM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76" y="160346"/>
            <a:ext cx="3502025" cy="125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Imagen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13" y="5058731"/>
            <a:ext cx="1485675" cy="1409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7480" y="1806901"/>
            <a:ext cx="3258355" cy="260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16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conejo blanco y negro dibuj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43200"/>
            <a:ext cx="2820651" cy="2118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272" y="1346914"/>
            <a:ext cx="6429375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0" y="213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smtClean="0"/>
              <a:t>The world is full of noise and uncertainty….</a:t>
            </a:r>
            <a:endParaRPr lang="es-MX" b="1" dirty="0"/>
          </a:p>
        </p:txBody>
      </p:sp>
      <p:sp>
        <p:nvSpPr>
          <p:cNvPr id="8" name="Rectángulo 7"/>
          <p:cNvSpPr/>
          <p:nvPr/>
        </p:nvSpPr>
        <p:spPr>
          <a:xfrm>
            <a:off x="15338422" y="4266891"/>
            <a:ext cx="1767651" cy="27246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Other</a:t>
            </a:r>
            <a:r>
              <a:rPr lang="es-MX" dirty="0" smtClean="0"/>
              <a:t> animal</a:t>
            </a:r>
            <a:endParaRPr lang="es-MX" dirty="0"/>
          </a:p>
        </p:txBody>
      </p:sp>
      <p:sp>
        <p:nvSpPr>
          <p:cNvPr id="10" name="Rectángulo 9"/>
          <p:cNvSpPr/>
          <p:nvPr/>
        </p:nvSpPr>
        <p:spPr>
          <a:xfrm>
            <a:off x="6426199" y="6375400"/>
            <a:ext cx="3344333" cy="381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Decision</a:t>
            </a:r>
            <a:r>
              <a:rPr lang="es-MX" dirty="0" smtClean="0"/>
              <a:t> axis</a:t>
            </a:r>
            <a:endParaRPr lang="es-MX" dirty="0"/>
          </a:p>
        </p:txBody>
      </p:sp>
      <p:pic>
        <p:nvPicPr>
          <p:cNvPr id="1030" name="Picture 6" descr="Resultado de imagen para grass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747" y="4857346"/>
            <a:ext cx="6115713" cy="102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ángulo 13"/>
          <p:cNvSpPr/>
          <p:nvPr/>
        </p:nvSpPr>
        <p:spPr>
          <a:xfrm>
            <a:off x="5723466" y="1383956"/>
            <a:ext cx="2108200" cy="3810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Noise</a:t>
            </a:r>
            <a:endParaRPr lang="es-MX" dirty="0"/>
          </a:p>
        </p:txBody>
      </p:sp>
      <p:sp>
        <p:nvSpPr>
          <p:cNvPr id="15" name="Rectángulo 14"/>
          <p:cNvSpPr/>
          <p:nvPr/>
        </p:nvSpPr>
        <p:spPr>
          <a:xfrm>
            <a:off x="9169705" y="1346914"/>
            <a:ext cx="2108200" cy="381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Signal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2651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199" y="116204"/>
            <a:ext cx="8285385" cy="6683694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27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12" y="185737"/>
            <a:ext cx="9934575" cy="64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04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38200" y="467591"/>
            <a:ext cx="5760027" cy="57093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dirty="0" smtClean="0"/>
              <a:t>Teoría de Atención Verosimilitud</a:t>
            </a:r>
          </a:p>
          <a:p>
            <a:pPr marL="0" indent="0">
              <a:buNone/>
            </a:pPr>
            <a:endParaRPr lang="es-MX" dirty="0"/>
          </a:p>
          <a:p>
            <a:r>
              <a:rPr lang="es-MX" dirty="0" smtClean="0"/>
              <a:t>N rasgos</a:t>
            </a:r>
          </a:p>
          <a:p>
            <a:r>
              <a:rPr lang="es-MX" dirty="0" smtClean="0"/>
              <a:t>p(new) marcados</a:t>
            </a:r>
          </a:p>
          <a:p>
            <a:r>
              <a:rPr lang="es-MX" dirty="0" smtClean="0"/>
              <a:t>n(i) elementos muestreados</a:t>
            </a:r>
          </a:p>
          <a:p>
            <a:r>
              <a:rPr lang="es-MX" dirty="0" err="1"/>
              <a:t>a</a:t>
            </a:r>
            <a:r>
              <a:rPr lang="es-MX" dirty="0" err="1" smtClean="0"/>
              <a:t>lpha</a:t>
            </a:r>
            <a:r>
              <a:rPr lang="es-MX" dirty="0" smtClean="0"/>
              <a:t>(i) tasa de muestreo </a:t>
            </a:r>
          </a:p>
          <a:p>
            <a:r>
              <a:rPr lang="es-MX" dirty="0" smtClean="0"/>
              <a:t>Tasa de marcaje:</a:t>
            </a:r>
          </a:p>
          <a:p>
            <a:endParaRPr lang="es-MX" dirty="0"/>
          </a:p>
          <a:p>
            <a:r>
              <a:rPr lang="es-MX" dirty="0" smtClean="0"/>
              <a:t>El número de </a:t>
            </a:r>
            <a:r>
              <a:rPr lang="es-MX" dirty="0" err="1" smtClean="0"/>
              <a:t>items</a:t>
            </a:r>
            <a:r>
              <a:rPr lang="es-MX" dirty="0" smtClean="0"/>
              <a:t> marcados es el resultado de un proceso binomial donde</a:t>
            </a:r>
          </a:p>
          <a:p>
            <a:endParaRPr lang="es-MX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903" y="-176645"/>
            <a:ext cx="4974215" cy="6827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4027777"/>
            <a:ext cx="526732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360" y="5787737"/>
            <a:ext cx="18764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724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903" y="0"/>
            <a:ext cx="4974215" cy="6827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29" y="1011266"/>
            <a:ext cx="6052271" cy="5084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255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-1395845" y="99680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3 Rectángulo"/>
          <p:cNvSpPr/>
          <p:nvPr/>
        </p:nvSpPr>
        <p:spPr>
          <a:xfrm>
            <a:off x="2665389" y="245998"/>
            <a:ext cx="6702136" cy="55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¿Los círculos centrales son del mismo tamaño?</a:t>
            </a:r>
            <a:endParaRPr lang="es-MX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5 Elipse"/>
          <p:cNvSpPr/>
          <p:nvPr/>
        </p:nvSpPr>
        <p:spPr>
          <a:xfrm>
            <a:off x="9671278" y="1098295"/>
            <a:ext cx="1620499" cy="8899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Sí</a:t>
            </a:r>
            <a:endParaRPr lang="es-MX" dirty="0"/>
          </a:p>
        </p:txBody>
      </p:sp>
      <p:sp>
        <p:nvSpPr>
          <p:cNvPr id="7" name="6 Elipse"/>
          <p:cNvSpPr/>
          <p:nvPr/>
        </p:nvSpPr>
        <p:spPr>
          <a:xfrm>
            <a:off x="967000" y="1098295"/>
            <a:ext cx="1698389" cy="8899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No</a:t>
            </a:r>
            <a:endParaRPr lang="es-MX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700" y="3840690"/>
            <a:ext cx="3518622" cy="2842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8 Conector recto de flecha"/>
          <p:cNvCxnSpPr/>
          <p:nvPr/>
        </p:nvCxnSpPr>
        <p:spPr>
          <a:xfrm flipH="1">
            <a:off x="2286000" y="796717"/>
            <a:ext cx="379390" cy="30157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>
            <a:off x="9367526" y="796717"/>
            <a:ext cx="452608" cy="30157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449" y="2466753"/>
            <a:ext cx="2608619" cy="1533094"/>
          </a:xfrm>
          <a:prstGeom prst="rect">
            <a:avLst/>
          </a:prstGeom>
        </p:spPr>
      </p:pic>
      <p:pic>
        <p:nvPicPr>
          <p:cNvPr id="18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7217" y="2466753"/>
            <a:ext cx="2608619" cy="1533094"/>
          </a:xfrm>
          <a:prstGeom prst="rect">
            <a:avLst/>
          </a:prstGeom>
        </p:spPr>
      </p:pic>
      <p:sp>
        <p:nvSpPr>
          <p:cNvPr id="14" name="13 Flecha abajo"/>
          <p:cNvSpPr/>
          <p:nvPr/>
        </p:nvSpPr>
        <p:spPr>
          <a:xfrm>
            <a:off x="1536535" y="2115879"/>
            <a:ext cx="425302" cy="3402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19 Flecha abajo"/>
          <p:cNvSpPr/>
          <p:nvPr/>
        </p:nvSpPr>
        <p:spPr>
          <a:xfrm>
            <a:off x="10268875" y="2126512"/>
            <a:ext cx="425302" cy="3402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1" name="20 Conector recto de flecha"/>
          <p:cNvCxnSpPr/>
          <p:nvPr/>
        </p:nvCxnSpPr>
        <p:spPr>
          <a:xfrm>
            <a:off x="648586" y="3840690"/>
            <a:ext cx="5367871" cy="48676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/>
          <p:nvPr/>
        </p:nvCxnSpPr>
        <p:spPr>
          <a:xfrm>
            <a:off x="1961837" y="3732028"/>
            <a:ext cx="3630889" cy="10738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/>
          <p:nvPr/>
        </p:nvCxnSpPr>
        <p:spPr>
          <a:xfrm>
            <a:off x="2551814" y="3732028"/>
            <a:ext cx="2647507" cy="1733107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/>
          <p:nvPr/>
        </p:nvCxnSpPr>
        <p:spPr>
          <a:xfrm flipH="1">
            <a:off x="6496494" y="3636335"/>
            <a:ext cx="2680723" cy="6911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 de flecha"/>
          <p:cNvCxnSpPr/>
          <p:nvPr/>
        </p:nvCxnSpPr>
        <p:spPr>
          <a:xfrm flipH="1">
            <a:off x="6985592" y="3840690"/>
            <a:ext cx="3125971" cy="71004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 de flecha"/>
          <p:cNvCxnSpPr/>
          <p:nvPr/>
        </p:nvCxnSpPr>
        <p:spPr>
          <a:xfrm flipH="1">
            <a:off x="7506586" y="3840690"/>
            <a:ext cx="3476847" cy="1252305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35 Rectángulo"/>
          <p:cNvSpPr/>
          <p:nvPr/>
        </p:nvSpPr>
        <p:spPr>
          <a:xfrm>
            <a:off x="7251405" y="3981893"/>
            <a:ext cx="585450" cy="2291316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39 Rectángulo"/>
          <p:cNvSpPr/>
          <p:nvPr/>
        </p:nvSpPr>
        <p:spPr>
          <a:xfrm>
            <a:off x="4795284" y="3981893"/>
            <a:ext cx="563525" cy="229131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657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12" y="185737"/>
            <a:ext cx="9934575" cy="64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44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conejo blanco y negro dibuj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43200"/>
            <a:ext cx="2820651" cy="2118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272" y="1346914"/>
            <a:ext cx="6429375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0" y="213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smtClean="0"/>
              <a:t>The world is full of noise and uncertainty….</a:t>
            </a:r>
            <a:endParaRPr lang="es-MX" b="1" dirty="0"/>
          </a:p>
        </p:txBody>
      </p:sp>
      <p:sp>
        <p:nvSpPr>
          <p:cNvPr id="8" name="Rectángulo 7"/>
          <p:cNvSpPr/>
          <p:nvPr/>
        </p:nvSpPr>
        <p:spPr>
          <a:xfrm>
            <a:off x="15338422" y="4266891"/>
            <a:ext cx="1767651" cy="27246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Other</a:t>
            </a:r>
            <a:r>
              <a:rPr lang="es-MX" dirty="0" smtClean="0"/>
              <a:t> animal</a:t>
            </a:r>
            <a:endParaRPr lang="es-MX" dirty="0"/>
          </a:p>
        </p:txBody>
      </p:sp>
      <p:sp>
        <p:nvSpPr>
          <p:cNvPr id="9" name="Rectángulo 8"/>
          <p:cNvSpPr/>
          <p:nvPr/>
        </p:nvSpPr>
        <p:spPr>
          <a:xfrm>
            <a:off x="9169705" y="1346914"/>
            <a:ext cx="2108200" cy="381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Predator</a:t>
            </a:r>
            <a:endParaRPr lang="es-MX" dirty="0"/>
          </a:p>
        </p:txBody>
      </p:sp>
      <p:sp>
        <p:nvSpPr>
          <p:cNvPr id="10" name="Rectángulo 9"/>
          <p:cNvSpPr/>
          <p:nvPr/>
        </p:nvSpPr>
        <p:spPr>
          <a:xfrm>
            <a:off x="6426199" y="6375400"/>
            <a:ext cx="3344333" cy="381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Decision</a:t>
            </a:r>
            <a:r>
              <a:rPr lang="es-MX" dirty="0" smtClean="0"/>
              <a:t> axis</a:t>
            </a:r>
            <a:endParaRPr lang="es-MX" dirty="0"/>
          </a:p>
        </p:txBody>
      </p:sp>
      <p:pic>
        <p:nvPicPr>
          <p:cNvPr id="2" name="Picture 2" descr="Resultado de imagen para leÃ³n blanco y negr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0532" y="1854235"/>
            <a:ext cx="1780962" cy="1804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grass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747" y="4857346"/>
            <a:ext cx="6115713" cy="102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ángulo 14"/>
          <p:cNvSpPr/>
          <p:nvPr/>
        </p:nvSpPr>
        <p:spPr>
          <a:xfrm>
            <a:off x="5779923" y="1336573"/>
            <a:ext cx="2108200" cy="3810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Noise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1293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conejo blanco y negro dibuj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43200"/>
            <a:ext cx="2820651" cy="2118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272" y="1346914"/>
            <a:ext cx="6429375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0" y="213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smtClean="0"/>
              <a:t>The world is full of noise and uncertainty….</a:t>
            </a:r>
            <a:endParaRPr lang="es-MX" b="1" dirty="0"/>
          </a:p>
        </p:txBody>
      </p:sp>
      <p:sp>
        <p:nvSpPr>
          <p:cNvPr id="8" name="Rectángulo 7"/>
          <p:cNvSpPr/>
          <p:nvPr/>
        </p:nvSpPr>
        <p:spPr>
          <a:xfrm>
            <a:off x="15338422" y="4266891"/>
            <a:ext cx="1767651" cy="27246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Other</a:t>
            </a:r>
            <a:r>
              <a:rPr lang="es-MX" dirty="0" smtClean="0"/>
              <a:t> animal</a:t>
            </a:r>
            <a:endParaRPr lang="es-MX" dirty="0"/>
          </a:p>
        </p:txBody>
      </p:sp>
      <p:sp>
        <p:nvSpPr>
          <p:cNvPr id="9" name="Rectángulo 8"/>
          <p:cNvSpPr/>
          <p:nvPr/>
        </p:nvSpPr>
        <p:spPr>
          <a:xfrm>
            <a:off x="9169705" y="1346914"/>
            <a:ext cx="2108200" cy="381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Predator</a:t>
            </a:r>
            <a:endParaRPr lang="es-MX" dirty="0"/>
          </a:p>
        </p:txBody>
      </p:sp>
      <p:sp>
        <p:nvSpPr>
          <p:cNvPr id="10" name="Rectángulo 9"/>
          <p:cNvSpPr/>
          <p:nvPr/>
        </p:nvSpPr>
        <p:spPr>
          <a:xfrm>
            <a:off x="6426199" y="6375400"/>
            <a:ext cx="3344333" cy="381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Decision</a:t>
            </a:r>
            <a:r>
              <a:rPr lang="es-MX" dirty="0" smtClean="0"/>
              <a:t> axis</a:t>
            </a:r>
            <a:endParaRPr lang="es-MX" dirty="0"/>
          </a:p>
        </p:txBody>
      </p:sp>
      <p:pic>
        <p:nvPicPr>
          <p:cNvPr id="2" name="Picture 2" descr="Resultado de imagen para leÃ³n blanco y negr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0532" y="1854235"/>
            <a:ext cx="1780962" cy="1804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n relacionad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515" y="1563018"/>
            <a:ext cx="1627560" cy="2443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ángulo 11"/>
          <p:cNvSpPr/>
          <p:nvPr/>
        </p:nvSpPr>
        <p:spPr>
          <a:xfrm>
            <a:off x="5771072" y="1325915"/>
            <a:ext cx="2148282" cy="36477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Another</a:t>
            </a:r>
            <a:r>
              <a:rPr lang="es-MX" dirty="0" smtClean="0"/>
              <a:t> animal</a:t>
            </a:r>
            <a:endParaRPr lang="es-MX" dirty="0"/>
          </a:p>
        </p:txBody>
      </p:sp>
      <p:pic>
        <p:nvPicPr>
          <p:cNvPr id="1030" name="Picture 6" descr="Resultado de imagen para grass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747" y="4857346"/>
            <a:ext cx="6115713" cy="102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959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1753</TotalTime>
  <Words>1294</Words>
  <Application>Microsoft Office PowerPoint</Application>
  <PresentationFormat>Panorámica</PresentationFormat>
  <Paragraphs>348</Paragraphs>
  <Slides>75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75</vt:i4>
      </vt:variant>
    </vt:vector>
  </HeadingPairs>
  <TitlesOfParts>
    <vt:vector size="81" baseType="lpstr">
      <vt:lpstr>Arial</vt:lpstr>
      <vt:lpstr>Calibri</vt:lpstr>
      <vt:lpstr>Calibri Light</vt:lpstr>
      <vt:lpstr>Cambria Math</vt:lpstr>
      <vt:lpstr>Wingdings</vt:lpstr>
      <vt:lpstr>Tema de Office</vt:lpstr>
      <vt:lpstr>Bayesian cognitive and statistical modeling applied to Signal Detection Theory and the Mirror Effect in a perceptual task</vt:lpstr>
      <vt:lpstr>Introduction</vt:lpstr>
      <vt:lpstr> </vt:lpstr>
      <vt:lpstr> </vt:lpstr>
      <vt:lpstr>Signal Detection Theory</vt:lpstr>
      <vt:lpstr> </vt:lpstr>
      <vt:lpstr> </vt:lpstr>
      <vt:lpstr> </vt:lpstr>
      <vt:lpstr> </vt:lpstr>
      <vt:lpstr>Getting it right, pays; getting it wrong, costs; and both things happen on their own magnitude</vt:lpstr>
      <vt:lpstr>Getting it right, pays; getting it wrong, costs; and both things happen on their own magnitude</vt:lpstr>
      <vt:lpstr>Getting it right, pays; getting it wrong, costs; and both things happen on their own magnitude</vt:lpstr>
      <vt:lpstr> </vt:lpstr>
      <vt:lpstr>The Mirror Effect</vt:lpstr>
      <vt:lpstr>Mirror Effect</vt:lpstr>
      <vt:lpstr>Mirror Effect</vt:lpstr>
      <vt:lpstr>Mirror Effect</vt:lpstr>
      <vt:lpstr>Mirror Effect</vt:lpstr>
      <vt:lpstr>Binary Tasks (Yes/No)</vt:lpstr>
      <vt:lpstr>Binary Tasks (Yes/No)</vt:lpstr>
      <vt:lpstr>Binary Tasks (Yes/No)</vt:lpstr>
      <vt:lpstr>Binary Tasks (Yes/No)</vt:lpstr>
      <vt:lpstr>Confidence Scale task</vt:lpstr>
      <vt:lpstr>Confidence Scale task</vt:lpstr>
      <vt:lpstr>Why is it important?</vt:lpstr>
      <vt:lpstr>Why is it important?</vt:lpstr>
      <vt:lpstr>Why is it important?</vt:lpstr>
      <vt:lpstr>Method</vt:lpstr>
      <vt:lpstr> </vt:lpstr>
      <vt:lpstr> </vt:lpstr>
      <vt:lpstr> </vt:lpstr>
      <vt:lpstr> </vt:lpstr>
      <vt:lpstr>Stimuli design for Experiment 1</vt:lpstr>
      <vt:lpstr>Diseño de Estímulos en el Experimento 2</vt:lpstr>
      <vt:lpstr> </vt:lpstr>
      <vt:lpstr> </vt:lpstr>
      <vt:lpstr> </vt:lpstr>
      <vt:lpstr>Results</vt:lpstr>
      <vt:lpstr>Data!</vt:lpstr>
      <vt:lpstr>Data!</vt:lpstr>
      <vt:lpstr>Data!</vt:lpstr>
      <vt:lpstr>Proportion of cases of the M.E. found…</vt:lpstr>
      <vt:lpstr>Presentación de PowerPoint</vt:lpstr>
      <vt:lpstr> </vt:lpstr>
      <vt:lpstr> </vt:lpstr>
      <vt:lpstr> </vt:lpstr>
      <vt:lpstr> </vt:lpstr>
      <vt:lpstr> </vt:lpstr>
      <vt:lpstr>Presentación de PowerPoint</vt:lpstr>
      <vt:lpstr>Plot 1</vt:lpstr>
      <vt:lpstr>Plot 2</vt:lpstr>
      <vt:lpstr>Plot 1</vt:lpstr>
      <vt:lpstr> </vt:lpstr>
      <vt:lpstr> </vt:lpstr>
      <vt:lpstr> </vt:lpstr>
      <vt:lpstr>Presentación de PowerPoint</vt:lpstr>
      <vt:lpstr>Presentación de PowerPoint</vt:lpstr>
      <vt:lpstr>Plot 1</vt:lpstr>
      <vt:lpstr> </vt:lpstr>
      <vt:lpstr> </vt:lpstr>
      <vt:lpstr> </vt:lpstr>
      <vt:lpstr>Presentación de PowerPoint</vt:lpstr>
      <vt:lpstr>Presentación de PowerPoint</vt:lpstr>
      <vt:lpstr>Discussion &amp; Conclusions</vt:lpstr>
      <vt:lpstr> </vt:lpstr>
      <vt:lpstr> </vt:lpstr>
      <vt:lpstr> </vt:lpstr>
      <vt:lpstr>Thank you very much!</vt:lpstr>
      <vt:lpstr>Extra material</vt:lpstr>
      <vt:lpstr>Presentación de PowerPoint</vt:lpstr>
      <vt:lpstr> </vt:lpstr>
      <vt:lpstr> </vt:lpstr>
      <vt:lpstr> </vt:lpstr>
      <vt:lpstr>  </vt:lpstr>
      <vt:lpstr> 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</dc:creator>
  <cp:lastModifiedBy>Alejandro</cp:lastModifiedBy>
  <cp:revision>104</cp:revision>
  <dcterms:created xsi:type="dcterms:W3CDTF">2019-04-16T19:40:50Z</dcterms:created>
  <dcterms:modified xsi:type="dcterms:W3CDTF">2019-06-13T00:08:46Z</dcterms:modified>
</cp:coreProperties>
</file>