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312" r:id="rId3"/>
    <p:sldId id="311" r:id="rId4"/>
    <p:sldId id="346" r:id="rId5"/>
    <p:sldId id="316" r:id="rId6"/>
    <p:sldId id="347" r:id="rId7"/>
    <p:sldId id="348" r:id="rId8"/>
    <p:sldId id="354" r:id="rId9"/>
    <p:sldId id="350" r:id="rId10"/>
    <p:sldId id="351" r:id="rId11"/>
    <p:sldId id="352" r:id="rId12"/>
    <p:sldId id="353" r:id="rId13"/>
    <p:sldId id="355" r:id="rId14"/>
    <p:sldId id="371" r:id="rId15"/>
    <p:sldId id="318" r:id="rId16"/>
    <p:sldId id="313" r:id="rId17"/>
    <p:sldId id="314" r:id="rId18"/>
    <p:sldId id="321" r:id="rId19"/>
    <p:sldId id="319" r:id="rId20"/>
    <p:sldId id="320" r:id="rId21"/>
    <p:sldId id="323" r:id="rId22"/>
    <p:sldId id="322" r:id="rId23"/>
    <p:sldId id="325" r:id="rId24"/>
    <p:sldId id="324" r:id="rId25"/>
    <p:sldId id="326" r:id="rId26"/>
    <p:sldId id="358" r:id="rId27"/>
    <p:sldId id="357" r:id="rId28"/>
    <p:sldId id="356" r:id="rId29"/>
    <p:sldId id="360" r:id="rId30"/>
    <p:sldId id="361" r:id="rId31"/>
    <p:sldId id="362" r:id="rId32"/>
    <p:sldId id="363" r:id="rId33"/>
    <p:sldId id="359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257" r:id="rId42"/>
    <p:sldId id="259" r:id="rId43"/>
    <p:sldId id="258" r:id="rId44"/>
    <p:sldId id="270" r:id="rId45"/>
    <p:sldId id="271" r:id="rId46"/>
    <p:sldId id="272" r:id="rId47"/>
    <p:sldId id="262" r:id="rId48"/>
    <p:sldId id="266" r:id="rId49"/>
    <p:sldId id="287" r:id="rId50"/>
    <p:sldId id="267" r:id="rId51"/>
    <p:sldId id="275" r:id="rId52"/>
    <p:sldId id="333" r:id="rId53"/>
    <p:sldId id="372" r:id="rId54"/>
    <p:sldId id="334" r:id="rId55"/>
    <p:sldId id="335" r:id="rId56"/>
    <p:sldId id="336" r:id="rId57"/>
    <p:sldId id="338" r:id="rId58"/>
    <p:sldId id="339" r:id="rId59"/>
    <p:sldId id="345" r:id="rId60"/>
    <p:sldId id="373" r:id="rId61"/>
    <p:sldId id="374" r:id="rId62"/>
    <p:sldId id="375" r:id="rId63"/>
    <p:sldId id="376" r:id="rId64"/>
    <p:sldId id="377" r:id="rId65"/>
    <p:sldId id="378" r:id="rId66"/>
    <p:sldId id="379" r:id="rId67"/>
    <p:sldId id="381" r:id="rId68"/>
    <p:sldId id="380" r:id="rId69"/>
    <p:sldId id="382" r:id="rId70"/>
    <p:sldId id="340" r:id="rId71"/>
    <p:sldId id="341" r:id="rId72"/>
    <p:sldId id="342" r:id="rId73"/>
    <p:sldId id="343" r:id="rId74"/>
    <p:sldId id="344" r:id="rId75"/>
    <p:sldId id="305" r:id="rId76"/>
    <p:sldId id="308" r:id="rId77"/>
    <p:sldId id="307" r:id="rId7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EE8"/>
    <a:srgbClr val="EBF0F9"/>
    <a:srgbClr val="F3F6FB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91E62-F7F0-4719-84D5-9FBBF89A9F5A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31B88-02BD-41FD-A888-9BC0AEE437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780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9923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242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87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637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761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2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496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73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82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221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666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766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548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199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5D52-72DB-49EB-97D1-74999CC14CB1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74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800" y="461961"/>
            <a:ext cx="11861800" cy="5642505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/>
              <a:t>Bayesian cognitive and statistical modeling applied to Signal Detection Theory and the Mirror Effect in a perceptual task 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8355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180" y="1034392"/>
            <a:ext cx="9036868" cy="254203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184856" y="1667933"/>
            <a:ext cx="9285668" cy="1908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7287" y="111113"/>
            <a:ext cx="10515600" cy="1325563"/>
          </a:xfrm>
        </p:spPr>
        <p:txBody>
          <a:bodyPr/>
          <a:lstStyle/>
          <a:p>
            <a:r>
              <a:rPr lang="es-MX" b="1" dirty="0" err="1"/>
              <a:t>Confidence</a:t>
            </a:r>
            <a:r>
              <a:rPr lang="es-MX" b="1" dirty="0"/>
              <a:t> </a:t>
            </a:r>
            <a:r>
              <a:rPr lang="es-MX" b="1" dirty="0" err="1"/>
              <a:t>Scale</a:t>
            </a:r>
            <a:r>
              <a:rPr lang="es-MX" b="1" dirty="0"/>
              <a:t> </a:t>
            </a:r>
            <a:r>
              <a:rPr lang="es-MX" b="1" dirty="0" err="1"/>
              <a:t>task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261" y="2942887"/>
            <a:ext cx="5395090" cy="39151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208" y="2565556"/>
            <a:ext cx="5683143" cy="429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04091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98" y="2336270"/>
            <a:ext cx="9819601" cy="1092730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6382998" y="2470819"/>
            <a:ext cx="778933" cy="917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567266" y="3801647"/>
            <a:ext cx="11333534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s-MX" sz="2200" dirty="0" smtClean="0"/>
          </a:p>
          <a:p>
            <a:pPr algn="ctr"/>
            <a:r>
              <a:rPr lang="es-MX" sz="2200" dirty="0" err="1" smtClean="0"/>
              <a:t>The</a:t>
            </a:r>
            <a:r>
              <a:rPr lang="es-MX" sz="2200" dirty="0" smtClean="0"/>
              <a:t> </a:t>
            </a:r>
            <a:r>
              <a:rPr lang="es-MX" sz="2200" dirty="0" err="1" smtClean="0"/>
              <a:t>fact</a:t>
            </a:r>
            <a:r>
              <a:rPr lang="es-MX" sz="2200" dirty="0" smtClean="0"/>
              <a:t> </a:t>
            </a:r>
            <a:r>
              <a:rPr lang="es-MX" sz="2200" dirty="0" err="1" smtClean="0"/>
              <a:t>that</a:t>
            </a:r>
            <a:r>
              <a:rPr lang="es-MX" sz="2200" dirty="0" smtClean="0"/>
              <a:t> more Hits are </a:t>
            </a:r>
            <a:r>
              <a:rPr lang="es-MX" sz="2200" dirty="0" err="1" smtClean="0"/>
              <a:t>observed</a:t>
            </a:r>
            <a:r>
              <a:rPr lang="es-MX" sz="2200" dirty="0" smtClean="0"/>
              <a:t> </a:t>
            </a:r>
            <a:r>
              <a:rPr lang="es-MX" sz="2200" dirty="0" err="1" smtClean="0"/>
              <a:t>than</a:t>
            </a:r>
            <a:r>
              <a:rPr lang="es-MX" sz="2200" dirty="0" smtClean="0"/>
              <a:t> False </a:t>
            </a:r>
            <a:r>
              <a:rPr lang="es-MX" sz="2200" dirty="0" err="1" smtClean="0"/>
              <a:t>Alarms</a:t>
            </a:r>
            <a:r>
              <a:rPr lang="es-MX" sz="2200" dirty="0" smtClean="0"/>
              <a:t>, </a:t>
            </a:r>
            <a:r>
              <a:rPr lang="es-MX" sz="2200" dirty="0" err="1" smtClean="0"/>
              <a:t>is</a:t>
            </a:r>
            <a:r>
              <a:rPr lang="es-MX" sz="2200" dirty="0" smtClean="0"/>
              <a:t> </a:t>
            </a:r>
            <a:r>
              <a:rPr lang="es-MX" sz="2200" dirty="0" err="1" smtClean="0"/>
              <a:t>mostly</a:t>
            </a:r>
            <a:r>
              <a:rPr lang="es-MX" sz="2200" dirty="0" smtClean="0"/>
              <a:t> </a:t>
            </a:r>
            <a:r>
              <a:rPr lang="es-MX" sz="2200" b="1" dirty="0" smtClean="0"/>
              <a:t>trivial, </a:t>
            </a:r>
            <a:r>
              <a:rPr lang="es-MX" sz="2200" dirty="0" err="1" smtClean="0"/>
              <a:t>given</a:t>
            </a:r>
            <a:r>
              <a:rPr lang="es-MX" sz="2200" dirty="0" smtClean="0"/>
              <a:t> </a:t>
            </a:r>
            <a:r>
              <a:rPr lang="es-MX" sz="2200" dirty="0" err="1" smtClean="0"/>
              <a:t>that</a:t>
            </a:r>
            <a:r>
              <a:rPr lang="es-MX" sz="2200" dirty="0" smtClean="0"/>
              <a:t> a </a:t>
            </a:r>
            <a:r>
              <a:rPr lang="es-MX" sz="2200" b="1" dirty="0" err="1" smtClean="0"/>
              <a:t>signal</a:t>
            </a:r>
            <a:r>
              <a:rPr lang="es-MX" sz="2200" dirty="0" smtClean="0"/>
              <a:t> </a:t>
            </a:r>
            <a:r>
              <a:rPr lang="es-MX" sz="2200" dirty="0" err="1" smtClean="0"/>
              <a:t>is</a:t>
            </a:r>
            <a:r>
              <a:rPr lang="es-MX" sz="2200" dirty="0" smtClean="0"/>
              <a:t> </a:t>
            </a:r>
            <a:r>
              <a:rPr lang="es-MX" sz="2200" dirty="0" err="1" smtClean="0"/>
              <a:t>defined</a:t>
            </a:r>
            <a:r>
              <a:rPr lang="es-MX" sz="2200" dirty="0" smtClean="0"/>
              <a:t> </a:t>
            </a:r>
            <a:r>
              <a:rPr lang="es-MX" sz="2200" dirty="0" err="1" smtClean="0"/>
              <a:t>by</a:t>
            </a:r>
            <a:r>
              <a:rPr lang="es-MX" sz="2200" dirty="0"/>
              <a:t> </a:t>
            </a:r>
            <a:r>
              <a:rPr lang="es-MX" sz="2200" dirty="0" err="1" smtClean="0"/>
              <a:t>having</a:t>
            </a:r>
            <a:r>
              <a:rPr lang="es-MX" sz="2200" dirty="0" smtClean="0"/>
              <a:t> a </a:t>
            </a:r>
            <a:r>
              <a:rPr lang="es-MX" sz="2200" dirty="0" err="1" smtClean="0"/>
              <a:t>greater</a:t>
            </a:r>
            <a:r>
              <a:rPr lang="es-MX" sz="2200" dirty="0" smtClean="0"/>
              <a:t> </a:t>
            </a:r>
            <a:r>
              <a:rPr lang="es-MX" sz="2200" dirty="0" err="1" smtClean="0"/>
              <a:t>value</a:t>
            </a:r>
            <a:r>
              <a:rPr lang="es-MX" sz="2200" dirty="0" smtClean="0"/>
              <a:t> </a:t>
            </a:r>
            <a:r>
              <a:rPr lang="es-MX" sz="2200" dirty="0" err="1" smtClean="0"/>
              <a:t>on</a:t>
            </a:r>
            <a:r>
              <a:rPr lang="es-MX" sz="2200" dirty="0" smtClean="0"/>
              <a:t> </a:t>
            </a:r>
            <a:r>
              <a:rPr lang="es-MX" sz="2200" dirty="0" err="1" smtClean="0"/>
              <a:t>the</a:t>
            </a:r>
            <a:r>
              <a:rPr lang="es-MX" sz="2200" dirty="0" smtClean="0"/>
              <a:t> X axis </a:t>
            </a:r>
            <a:r>
              <a:rPr lang="es-MX" sz="2200" dirty="0" err="1" smtClean="0"/>
              <a:t>than</a:t>
            </a:r>
            <a:r>
              <a:rPr lang="es-MX" sz="2200" dirty="0" smtClean="0"/>
              <a:t> </a:t>
            </a:r>
            <a:r>
              <a:rPr lang="es-MX" sz="2200" dirty="0" err="1" smtClean="0"/>
              <a:t>noise</a:t>
            </a:r>
            <a:r>
              <a:rPr lang="es-MX" sz="2200" dirty="0" smtClean="0"/>
              <a:t>. </a:t>
            </a:r>
            <a:r>
              <a:rPr lang="es-MX" sz="2200" b="1" dirty="0" err="1" smtClean="0"/>
              <a:t>Shouldn’t</a:t>
            </a:r>
            <a:r>
              <a:rPr lang="es-MX" sz="2200" b="1" dirty="0" smtClean="0"/>
              <a:t> be </a:t>
            </a:r>
            <a:r>
              <a:rPr lang="es-MX" sz="2200" b="1" dirty="0" err="1" smtClean="0"/>
              <a:t>surprising</a:t>
            </a:r>
            <a:r>
              <a:rPr lang="es-MX" sz="2200" b="1" dirty="0" smtClean="0"/>
              <a:t>.</a:t>
            </a:r>
            <a:endParaRPr lang="es-MX" sz="2200" dirty="0" smtClean="0"/>
          </a:p>
          <a:p>
            <a:pPr algn="ctr"/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39897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04091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98" y="2336270"/>
            <a:ext cx="9819601" cy="1092730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8711331" y="2470819"/>
            <a:ext cx="778933" cy="917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567266" y="3632370"/>
            <a:ext cx="11333534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s-MX" sz="2200" dirty="0" smtClean="0"/>
          </a:p>
          <a:p>
            <a:pPr algn="ctr"/>
            <a:r>
              <a:rPr lang="es-MX" sz="2200" dirty="0" err="1" smtClean="0"/>
              <a:t>The</a:t>
            </a:r>
            <a:r>
              <a:rPr lang="es-MX" sz="2200" dirty="0" smtClean="0"/>
              <a:t> </a:t>
            </a:r>
            <a:r>
              <a:rPr lang="es-MX" sz="2200" dirty="0" err="1" smtClean="0"/>
              <a:t>fact</a:t>
            </a:r>
            <a:r>
              <a:rPr lang="es-MX" sz="2200" dirty="0" smtClean="0"/>
              <a:t> </a:t>
            </a:r>
            <a:r>
              <a:rPr lang="es-MX" sz="2200" dirty="0" err="1" smtClean="0"/>
              <a:t>that</a:t>
            </a:r>
            <a:r>
              <a:rPr lang="es-MX" sz="2200" dirty="0" smtClean="0"/>
              <a:t> more Hits are </a:t>
            </a:r>
            <a:r>
              <a:rPr lang="es-MX" sz="2200" dirty="0" err="1" smtClean="0"/>
              <a:t>observed</a:t>
            </a:r>
            <a:r>
              <a:rPr lang="es-MX" sz="2200" dirty="0" smtClean="0"/>
              <a:t> in </a:t>
            </a:r>
            <a:r>
              <a:rPr lang="es-MX" sz="2200" dirty="0" err="1" smtClean="0"/>
              <a:t>the</a:t>
            </a:r>
            <a:r>
              <a:rPr lang="es-MX" sz="2200" dirty="0" smtClean="0"/>
              <a:t> A </a:t>
            </a:r>
            <a:r>
              <a:rPr lang="es-MX" sz="2200" dirty="0" err="1" smtClean="0"/>
              <a:t>class</a:t>
            </a:r>
            <a:r>
              <a:rPr lang="es-MX" sz="2200" dirty="0" smtClean="0"/>
              <a:t> (“</a:t>
            </a:r>
            <a:r>
              <a:rPr lang="es-MX" sz="2200" dirty="0" err="1" smtClean="0"/>
              <a:t>the</a:t>
            </a:r>
            <a:r>
              <a:rPr lang="es-MX" sz="2200" dirty="0" smtClean="0"/>
              <a:t> </a:t>
            </a:r>
            <a:r>
              <a:rPr lang="es-MX" sz="2200" dirty="0" err="1" smtClean="0"/>
              <a:t>easier</a:t>
            </a:r>
            <a:r>
              <a:rPr lang="es-MX" sz="2200" dirty="0" smtClean="0"/>
              <a:t> </a:t>
            </a:r>
            <a:r>
              <a:rPr lang="es-MX" sz="2200" dirty="0" err="1" smtClean="0"/>
              <a:t>condition</a:t>
            </a:r>
            <a:r>
              <a:rPr lang="es-MX" sz="2200" dirty="0" smtClean="0"/>
              <a:t>”) </a:t>
            </a:r>
            <a:r>
              <a:rPr lang="es-MX" sz="2200" dirty="0" err="1" smtClean="0"/>
              <a:t>than</a:t>
            </a:r>
            <a:r>
              <a:rPr lang="es-MX" sz="2200" dirty="0" smtClean="0"/>
              <a:t> </a:t>
            </a:r>
            <a:r>
              <a:rPr lang="es-MX" sz="2200" dirty="0" err="1" smtClean="0"/>
              <a:t>for</a:t>
            </a:r>
            <a:r>
              <a:rPr lang="es-MX" sz="2200" dirty="0" smtClean="0"/>
              <a:t> B, </a:t>
            </a:r>
            <a:r>
              <a:rPr lang="es-MX" sz="2200" dirty="0" err="1" smtClean="0"/>
              <a:t>is</a:t>
            </a:r>
            <a:r>
              <a:rPr lang="es-MX" sz="2200" dirty="0" smtClean="0"/>
              <a:t> </a:t>
            </a:r>
            <a:r>
              <a:rPr lang="es-MX" sz="2200" dirty="0" err="1" smtClean="0"/>
              <a:t>what</a:t>
            </a:r>
            <a:r>
              <a:rPr lang="es-MX" sz="2200" dirty="0" smtClean="0"/>
              <a:t> </a:t>
            </a:r>
            <a:r>
              <a:rPr lang="es-MX" sz="2200" dirty="0" err="1" smtClean="0"/>
              <a:t>we</a:t>
            </a:r>
            <a:r>
              <a:rPr lang="es-MX" sz="2200" dirty="0" smtClean="0"/>
              <a:t> </a:t>
            </a:r>
            <a:r>
              <a:rPr lang="es-MX" sz="2200" dirty="0" err="1" smtClean="0"/>
              <a:t>would</a:t>
            </a:r>
            <a:r>
              <a:rPr lang="es-MX" sz="2200" dirty="0" smtClean="0"/>
              <a:t> </a:t>
            </a:r>
            <a:r>
              <a:rPr lang="es-MX" sz="2200" dirty="0" err="1" smtClean="0"/>
              <a:t>expect</a:t>
            </a:r>
            <a:r>
              <a:rPr lang="es-MX" sz="2200" dirty="0" smtClean="0"/>
              <a:t> </a:t>
            </a:r>
            <a:r>
              <a:rPr lang="es-MX" sz="2200" dirty="0" err="1" smtClean="0"/>
              <a:t>to</a:t>
            </a:r>
            <a:r>
              <a:rPr lang="es-MX" sz="2200" dirty="0" smtClean="0"/>
              <a:t> </a:t>
            </a:r>
            <a:r>
              <a:rPr lang="es-MX" sz="2200" dirty="0" err="1" smtClean="0"/>
              <a:t>find</a:t>
            </a:r>
            <a:r>
              <a:rPr lang="es-MX" sz="2200" dirty="0" smtClean="0"/>
              <a:t> </a:t>
            </a:r>
            <a:r>
              <a:rPr lang="es-MX" sz="2200" dirty="0" err="1" smtClean="0"/>
              <a:t>under</a:t>
            </a:r>
            <a:r>
              <a:rPr lang="es-MX" sz="2200" dirty="0" smtClean="0"/>
              <a:t> a SDT </a:t>
            </a:r>
            <a:r>
              <a:rPr lang="es-MX" sz="2200" dirty="0" err="1" smtClean="0"/>
              <a:t>framework</a:t>
            </a:r>
            <a:r>
              <a:rPr lang="es-MX" sz="2200" dirty="0" smtClean="0"/>
              <a:t>. </a:t>
            </a:r>
            <a:r>
              <a:rPr lang="es-MX" sz="2200" dirty="0" err="1" smtClean="0"/>
              <a:t>It</a:t>
            </a:r>
            <a:r>
              <a:rPr lang="es-MX" sz="2200" dirty="0" smtClean="0"/>
              <a:t> </a:t>
            </a:r>
            <a:r>
              <a:rPr lang="es-MX" sz="2200" dirty="0" err="1" smtClean="0"/>
              <a:t>could</a:t>
            </a:r>
            <a:r>
              <a:rPr lang="es-MX" sz="2200" dirty="0" smtClean="0"/>
              <a:t> be </a:t>
            </a:r>
            <a:r>
              <a:rPr lang="es-MX" sz="2200" dirty="0" err="1" smtClean="0"/>
              <a:t>interpreted</a:t>
            </a:r>
            <a:r>
              <a:rPr lang="es-MX" sz="2200" dirty="0" smtClean="0"/>
              <a:t> as a </a:t>
            </a:r>
            <a:r>
              <a:rPr lang="es-MX" sz="2200" dirty="0" err="1" smtClean="0"/>
              <a:t>reflection</a:t>
            </a:r>
            <a:r>
              <a:rPr lang="es-MX" sz="2200" dirty="0" smtClean="0"/>
              <a:t> of </a:t>
            </a:r>
            <a:r>
              <a:rPr lang="es-MX" sz="2200" b="1" dirty="0" smtClean="0"/>
              <a:t>d’ </a:t>
            </a:r>
            <a:r>
              <a:rPr lang="es-MX" sz="2200" dirty="0" err="1" smtClean="0"/>
              <a:t>differences</a:t>
            </a:r>
            <a:r>
              <a:rPr lang="es-MX" sz="2200" dirty="0" smtClean="0"/>
              <a:t>, </a:t>
            </a:r>
            <a:r>
              <a:rPr lang="es-MX" sz="2200" dirty="0" err="1" smtClean="0"/>
              <a:t>which</a:t>
            </a:r>
            <a:r>
              <a:rPr lang="es-MX" sz="2200" dirty="0" smtClean="0"/>
              <a:t> </a:t>
            </a:r>
            <a:r>
              <a:rPr lang="es-MX" sz="2200" dirty="0" err="1" smtClean="0"/>
              <a:t>we</a:t>
            </a:r>
            <a:r>
              <a:rPr lang="es-MX" sz="2200" dirty="0" smtClean="0"/>
              <a:t> </a:t>
            </a:r>
            <a:r>
              <a:rPr lang="es-MX" sz="2200" dirty="0" err="1" smtClean="0"/>
              <a:t>already</a:t>
            </a:r>
            <a:r>
              <a:rPr lang="es-MX" sz="2200" dirty="0" smtClean="0"/>
              <a:t> </a:t>
            </a:r>
            <a:r>
              <a:rPr lang="es-MX" sz="2200" dirty="0" err="1" smtClean="0"/>
              <a:t>know</a:t>
            </a:r>
            <a:r>
              <a:rPr lang="es-MX" sz="2200" dirty="0" smtClean="0"/>
              <a:t> </a:t>
            </a:r>
            <a:r>
              <a:rPr lang="es-MX" sz="2200" dirty="0" err="1" smtClean="0"/>
              <a:t>represent</a:t>
            </a:r>
            <a:r>
              <a:rPr lang="es-MX" sz="2200" dirty="0" smtClean="0"/>
              <a:t> </a:t>
            </a:r>
            <a:r>
              <a:rPr lang="es-MX" sz="2200" dirty="0" err="1" smtClean="0"/>
              <a:t>the</a:t>
            </a:r>
            <a:r>
              <a:rPr lang="es-MX" sz="2200" dirty="0" smtClean="0"/>
              <a:t> </a:t>
            </a:r>
            <a:r>
              <a:rPr lang="es-MX" sz="2200" dirty="0" err="1" smtClean="0"/>
              <a:t>discriminability</a:t>
            </a:r>
            <a:r>
              <a:rPr lang="es-MX" sz="2200" dirty="0" smtClean="0"/>
              <a:t> of </a:t>
            </a:r>
            <a:r>
              <a:rPr lang="es-MX" sz="2200" dirty="0" err="1" smtClean="0"/>
              <a:t>each</a:t>
            </a:r>
            <a:r>
              <a:rPr lang="es-MX" sz="2200" dirty="0" smtClean="0"/>
              <a:t> </a:t>
            </a:r>
            <a:r>
              <a:rPr lang="es-MX" sz="2200" b="1" dirty="0" err="1" smtClean="0"/>
              <a:t>class</a:t>
            </a:r>
            <a:r>
              <a:rPr lang="es-MX" sz="2200" b="1" dirty="0" smtClean="0"/>
              <a:t>’ </a:t>
            </a:r>
            <a:r>
              <a:rPr lang="es-MX" sz="2200" b="1" dirty="0" err="1" smtClean="0"/>
              <a:t>signal</a:t>
            </a:r>
            <a:r>
              <a:rPr lang="es-MX" sz="2200" b="1" dirty="0" smtClean="0"/>
              <a:t> </a:t>
            </a:r>
            <a:r>
              <a:rPr lang="es-MX" sz="2200" dirty="0" smtClean="0"/>
              <a:t>and </a:t>
            </a:r>
            <a:r>
              <a:rPr lang="es-MX" sz="2200" dirty="0" err="1" smtClean="0"/>
              <a:t>the</a:t>
            </a:r>
            <a:r>
              <a:rPr lang="es-MX" sz="2200" dirty="0" smtClean="0"/>
              <a:t> </a:t>
            </a:r>
            <a:r>
              <a:rPr lang="es-MX" sz="2200" b="1" dirty="0" err="1" smtClean="0"/>
              <a:t>noisy</a:t>
            </a:r>
            <a:r>
              <a:rPr lang="es-MX" sz="2200" b="1" dirty="0" smtClean="0"/>
              <a:t> </a:t>
            </a:r>
            <a:r>
              <a:rPr lang="es-MX" sz="2200" b="1" dirty="0" err="1" smtClean="0"/>
              <a:t>stimuli</a:t>
            </a:r>
            <a:r>
              <a:rPr lang="es-MX" sz="2200" dirty="0" smtClean="0"/>
              <a:t>.</a:t>
            </a: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41113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04091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98" y="2336270"/>
            <a:ext cx="9819601" cy="1092730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3614398" y="2511331"/>
            <a:ext cx="778933" cy="917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575733" y="3837554"/>
            <a:ext cx="11333534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MX" sz="2200" dirty="0" err="1" smtClean="0"/>
              <a:t>If</a:t>
            </a:r>
            <a:r>
              <a:rPr lang="es-MX" sz="2200" dirty="0" smtClean="0"/>
              <a:t> </a:t>
            </a:r>
            <a:r>
              <a:rPr lang="es-MX" sz="2200" dirty="0" err="1" smtClean="0"/>
              <a:t>you</a:t>
            </a:r>
            <a:r>
              <a:rPr lang="es-MX" sz="2200" dirty="0" smtClean="0"/>
              <a:t> </a:t>
            </a:r>
            <a:r>
              <a:rPr lang="es-MX" sz="2200" dirty="0" err="1" smtClean="0"/>
              <a:t>think</a:t>
            </a:r>
            <a:r>
              <a:rPr lang="es-MX" sz="2200" dirty="0" smtClean="0"/>
              <a:t> of </a:t>
            </a:r>
            <a:r>
              <a:rPr lang="es-MX" sz="2200" dirty="0" err="1" smtClean="0"/>
              <a:t>them</a:t>
            </a:r>
            <a:r>
              <a:rPr lang="es-MX" sz="2200" dirty="0" smtClean="0"/>
              <a:t> as </a:t>
            </a:r>
            <a:r>
              <a:rPr lang="es-MX" sz="2200" dirty="0" err="1" smtClean="0"/>
              <a:t>just</a:t>
            </a:r>
            <a:r>
              <a:rPr lang="es-MX" sz="2200" dirty="0" smtClean="0"/>
              <a:t> a </a:t>
            </a:r>
            <a:r>
              <a:rPr lang="es-MX" sz="2200" dirty="0" err="1" smtClean="0"/>
              <a:t>certain</a:t>
            </a:r>
            <a:r>
              <a:rPr lang="es-MX" sz="2200" dirty="0" smtClean="0"/>
              <a:t> </a:t>
            </a:r>
            <a:r>
              <a:rPr lang="es-MX" sz="2200" dirty="0" err="1" smtClean="0"/>
              <a:t>way</a:t>
            </a:r>
            <a:r>
              <a:rPr lang="es-MX" sz="2200" dirty="0" smtClean="0"/>
              <a:t> of </a:t>
            </a:r>
            <a:r>
              <a:rPr lang="es-MX" sz="2200" dirty="0" err="1" smtClean="0"/>
              <a:t>making</a:t>
            </a:r>
            <a:r>
              <a:rPr lang="es-MX" sz="2200" dirty="0" smtClean="0"/>
              <a:t> a “</a:t>
            </a:r>
            <a:r>
              <a:rPr lang="es-MX" sz="2200" dirty="0" err="1" smtClean="0"/>
              <a:t>mistake</a:t>
            </a:r>
            <a:r>
              <a:rPr lang="es-MX" sz="2200" dirty="0" smtClean="0"/>
              <a:t>”, </a:t>
            </a:r>
            <a:r>
              <a:rPr lang="es-MX" sz="2200" dirty="0" err="1" smtClean="0"/>
              <a:t>the</a:t>
            </a:r>
            <a:r>
              <a:rPr lang="es-MX" sz="2200" dirty="0" smtClean="0"/>
              <a:t> </a:t>
            </a:r>
            <a:r>
              <a:rPr lang="es-MX" sz="2200" dirty="0" err="1" smtClean="0"/>
              <a:t>difference</a:t>
            </a:r>
            <a:r>
              <a:rPr lang="es-MX" sz="2200" dirty="0" smtClean="0"/>
              <a:t> </a:t>
            </a:r>
            <a:r>
              <a:rPr lang="es-MX" sz="2200" dirty="0" err="1" smtClean="0"/>
              <a:t>found</a:t>
            </a:r>
            <a:r>
              <a:rPr lang="es-MX" sz="2200" dirty="0" smtClean="0"/>
              <a:t> </a:t>
            </a:r>
            <a:r>
              <a:rPr lang="es-MX" sz="2200" dirty="0" err="1" smtClean="0"/>
              <a:t>withing</a:t>
            </a:r>
            <a:r>
              <a:rPr lang="es-MX" sz="2200" dirty="0" smtClean="0"/>
              <a:t> </a:t>
            </a:r>
            <a:r>
              <a:rPr lang="es-MX" sz="2200" dirty="0" err="1" smtClean="0"/>
              <a:t>the</a:t>
            </a:r>
            <a:r>
              <a:rPr lang="es-MX" sz="2200" dirty="0" smtClean="0"/>
              <a:t> False </a:t>
            </a:r>
            <a:r>
              <a:rPr lang="es-MX" sz="2200" dirty="0" err="1" smtClean="0"/>
              <a:t>Alarms</a:t>
            </a:r>
            <a:r>
              <a:rPr lang="es-MX" sz="2200" dirty="0" smtClean="0"/>
              <a:t> </a:t>
            </a:r>
            <a:r>
              <a:rPr lang="es-MX" sz="2200" dirty="0" err="1" smtClean="0"/>
              <a:t>rates</a:t>
            </a:r>
            <a:r>
              <a:rPr lang="es-MX" sz="2200" dirty="0" smtClean="0"/>
              <a:t> </a:t>
            </a:r>
            <a:r>
              <a:rPr lang="es-MX" sz="2200" b="1" dirty="0" err="1" smtClean="0"/>
              <a:t>shouldn’t</a:t>
            </a:r>
            <a:r>
              <a:rPr lang="es-MX" sz="2200" b="1" dirty="0" smtClean="0"/>
              <a:t> be </a:t>
            </a:r>
            <a:r>
              <a:rPr lang="es-MX" sz="2200" b="1" dirty="0" err="1" smtClean="0"/>
              <a:t>surprising</a:t>
            </a:r>
            <a:r>
              <a:rPr lang="es-MX" sz="2200" dirty="0" smtClean="0"/>
              <a:t>, </a:t>
            </a:r>
            <a:r>
              <a:rPr lang="es-MX" sz="2200" dirty="0" err="1" smtClean="0"/>
              <a:t>either</a:t>
            </a:r>
            <a:r>
              <a:rPr lang="es-MX" sz="2200" dirty="0" smtClean="0"/>
              <a:t>. </a:t>
            </a:r>
          </a:p>
          <a:p>
            <a:pPr algn="ctr"/>
            <a:endParaRPr lang="es-MX" sz="2200" dirty="0"/>
          </a:p>
          <a:p>
            <a:pPr algn="ctr"/>
            <a:r>
              <a:rPr lang="es-MX" sz="2200" dirty="0" err="1" smtClean="0"/>
              <a:t>However</a:t>
            </a:r>
            <a:r>
              <a:rPr lang="es-MX" sz="2200" dirty="0" smtClean="0"/>
              <a:t>, </a:t>
            </a:r>
            <a:r>
              <a:rPr lang="es-MX" sz="2200" dirty="0" err="1" smtClean="0"/>
              <a:t>since</a:t>
            </a:r>
            <a:r>
              <a:rPr lang="es-MX" sz="2200" dirty="0" smtClean="0"/>
              <a:t> </a:t>
            </a:r>
            <a:r>
              <a:rPr lang="es-MX" sz="2200" dirty="0" err="1" smtClean="0"/>
              <a:t>we’re</a:t>
            </a:r>
            <a:r>
              <a:rPr lang="es-MX" sz="2200" dirty="0" smtClean="0"/>
              <a:t> </a:t>
            </a:r>
            <a:r>
              <a:rPr lang="es-MX" sz="2200" dirty="0" err="1" smtClean="0"/>
              <a:t>applying</a:t>
            </a:r>
            <a:r>
              <a:rPr lang="es-MX" sz="2200" dirty="0" smtClean="0"/>
              <a:t> a SDT </a:t>
            </a:r>
            <a:r>
              <a:rPr lang="es-MX" sz="2200" dirty="0" err="1" smtClean="0"/>
              <a:t>framework</a:t>
            </a:r>
            <a:r>
              <a:rPr lang="es-MX" sz="2200" dirty="0" smtClean="0"/>
              <a:t> </a:t>
            </a:r>
            <a:r>
              <a:rPr lang="es-MX" sz="2200" dirty="0" err="1" smtClean="0"/>
              <a:t>to</a:t>
            </a:r>
            <a:r>
              <a:rPr lang="es-MX" sz="2200" dirty="0" smtClean="0"/>
              <a:t> </a:t>
            </a:r>
            <a:r>
              <a:rPr lang="es-MX" sz="2200" dirty="0" err="1" smtClean="0"/>
              <a:t>the</a:t>
            </a:r>
            <a:r>
              <a:rPr lang="es-MX" sz="2200" dirty="0" smtClean="0"/>
              <a:t> </a:t>
            </a:r>
            <a:r>
              <a:rPr lang="es-MX" sz="2200" dirty="0" err="1" smtClean="0"/>
              <a:t>interpretation</a:t>
            </a:r>
            <a:r>
              <a:rPr lang="es-MX" sz="2200" dirty="0" smtClean="0"/>
              <a:t> of </a:t>
            </a:r>
            <a:r>
              <a:rPr lang="es-MX" sz="2200" dirty="0" err="1" smtClean="0"/>
              <a:t>these</a:t>
            </a:r>
            <a:r>
              <a:rPr lang="es-MX" sz="2200" dirty="0" smtClean="0"/>
              <a:t> data, </a:t>
            </a:r>
            <a:r>
              <a:rPr lang="es-MX" sz="2200" dirty="0" err="1" smtClean="0"/>
              <a:t>this</a:t>
            </a:r>
            <a:r>
              <a:rPr lang="es-MX" sz="2200" dirty="0" smtClean="0"/>
              <a:t> </a:t>
            </a:r>
            <a:r>
              <a:rPr lang="es-MX" sz="2200" dirty="0" err="1" smtClean="0"/>
              <a:t>difference</a:t>
            </a:r>
            <a:r>
              <a:rPr lang="es-MX" sz="2200" dirty="0" smtClean="0"/>
              <a:t> </a:t>
            </a:r>
            <a:r>
              <a:rPr lang="es-MX" sz="2200" dirty="0" err="1" smtClean="0"/>
              <a:t>implies</a:t>
            </a:r>
            <a:r>
              <a:rPr lang="es-MX" sz="2200" dirty="0" smtClean="0"/>
              <a:t> </a:t>
            </a:r>
            <a:r>
              <a:rPr lang="es-MX" sz="2200" dirty="0" err="1" smtClean="0"/>
              <a:t>that</a:t>
            </a:r>
            <a:r>
              <a:rPr lang="es-MX" sz="2200" dirty="0" smtClean="0"/>
              <a:t> </a:t>
            </a:r>
            <a:r>
              <a:rPr lang="es-MX" sz="2200" dirty="0" err="1" smtClean="0"/>
              <a:t>there</a:t>
            </a:r>
            <a:r>
              <a:rPr lang="es-MX" sz="2200" dirty="0" smtClean="0"/>
              <a:t> are more </a:t>
            </a:r>
            <a:r>
              <a:rPr lang="es-MX" sz="2200" dirty="0" err="1" smtClean="0"/>
              <a:t>than</a:t>
            </a:r>
            <a:r>
              <a:rPr lang="es-MX" sz="2200" dirty="0" smtClean="0"/>
              <a:t> </a:t>
            </a:r>
            <a:r>
              <a:rPr lang="es-MX" sz="2200" dirty="0" err="1" smtClean="0"/>
              <a:t>one</a:t>
            </a:r>
            <a:r>
              <a:rPr lang="es-MX" sz="2200" dirty="0" smtClean="0"/>
              <a:t> single </a:t>
            </a:r>
            <a:r>
              <a:rPr lang="es-MX" sz="2200" dirty="0" err="1" smtClean="0"/>
              <a:t>Noise</a:t>
            </a:r>
            <a:r>
              <a:rPr lang="es-MX" sz="2200" dirty="0" smtClean="0"/>
              <a:t> </a:t>
            </a:r>
            <a:r>
              <a:rPr lang="es-MX" sz="2200" dirty="0" err="1" smtClean="0"/>
              <a:t>distribution</a:t>
            </a:r>
            <a:r>
              <a:rPr lang="es-MX" sz="2200" dirty="0" smtClean="0"/>
              <a:t> and </a:t>
            </a:r>
            <a:r>
              <a:rPr lang="es-MX" sz="2200" dirty="0" err="1" smtClean="0"/>
              <a:t>that</a:t>
            </a:r>
            <a:r>
              <a:rPr lang="es-MX" sz="2200" dirty="0" smtClean="0"/>
              <a:t> </a:t>
            </a:r>
            <a:r>
              <a:rPr lang="es-MX" sz="2200" dirty="0" err="1" smtClean="0"/>
              <a:t>is</a:t>
            </a:r>
            <a:r>
              <a:rPr lang="es-MX" sz="2200" dirty="0" smtClean="0"/>
              <a:t> </a:t>
            </a:r>
            <a:r>
              <a:rPr lang="es-MX" sz="2200" dirty="0" err="1" smtClean="0"/>
              <a:t>something</a:t>
            </a:r>
            <a:r>
              <a:rPr lang="es-MX" sz="2200" dirty="0" smtClean="0"/>
              <a:t> </a:t>
            </a:r>
            <a:r>
              <a:rPr lang="es-MX" sz="2200" dirty="0" err="1" smtClean="0"/>
              <a:t>that</a:t>
            </a:r>
            <a:r>
              <a:rPr lang="es-MX" sz="2200" dirty="0" smtClean="0"/>
              <a:t> SDT </a:t>
            </a:r>
            <a:r>
              <a:rPr lang="es-MX" sz="2200" dirty="0" err="1" smtClean="0"/>
              <a:t>can’t</a:t>
            </a:r>
            <a:r>
              <a:rPr lang="es-MX" sz="2200" dirty="0" smtClean="0"/>
              <a:t> </a:t>
            </a:r>
            <a:r>
              <a:rPr lang="es-MX" sz="2200" dirty="0" err="1" smtClean="0"/>
              <a:t>explain</a:t>
            </a:r>
            <a:r>
              <a:rPr lang="es-MX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995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486" y="0"/>
            <a:ext cx="4820514" cy="20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8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778000" y="960103"/>
            <a:ext cx="8306873" cy="540683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8000" y="960103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First</a:t>
            </a:r>
            <a:r>
              <a:rPr lang="es-MX" sz="67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idea:</a:t>
            </a:r>
            <a:endParaRPr lang="es-MX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2345266" y="2921000"/>
            <a:ext cx="750146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500" b="1" dirty="0" err="1" smtClean="0"/>
              <a:t>Is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the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Mirror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Effect</a:t>
            </a:r>
            <a:r>
              <a:rPr lang="es-MX" sz="3500" b="1" dirty="0" smtClean="0"/>
              <a:t> </a:t>
            </a:r>
            <a:r>
              <a:rPr lang="es-MX" sz="3500" b="1" dirty="0" smtClean="0"/>
              <a:t>a </a:t>
            </a:r>
            <a:r>
              <a:rPr lang="es-MX" sz="3500" b="1" dirty="0" err="1" smtClean="0"/>
              <a:t>phenomenon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exclusively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related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to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Recognition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Memory</a:t>
            </a:r>
            <a:r>
              <a:rPr lang="es-MX" sz="3500" b="1" dirty="0"/>
              <a:t> </a:t>
            </a:r>
            <a:r>
              <a:rPr lang="es-MX" sz="3500" b="1" dirty="0" smtClean="0"/>
              <a:t>OR </a:t>
            </a:r>
            <a:r>
              <a:rPr lang="es-MX" sz="3500" b="1" dirty="0" err="1" smtClean="0"/>
              <a:t>would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we</a:t>
            </a:r>
            <a:r>
              <a:rPr lang="es-MX" sz="3500" b="1" dirty="0" smtClean="0"/>
              <a:t> be </a:t>
            </a:r>
            <a:r>
              <a:rPr lang="es-MX" sz="3500" b="1" dirty="0" err="1" smtClean="0"/>
              <a:t>able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to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find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evidence</a:t>
            </a:r>
            <a:r>
              <a:rPr lang="es-MX" sz="3500" b="1" dirty="0" smtClean="0"/>
              <a:t> of </a:t>
            </a:r>
            <a:r>
              <a:rPr lang="es-MX" sz="3500" b="1" dirty="0" err="1" smtClean="0"/>
              <a:t>the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Mirror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Effect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on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another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domain</a:t>
            </a:r>
            <a:r>
              <a:rPr lang="es-MX" sz="3500" b="1" dirty="0" smtClean="0"/>
              <a:t>?</a:t>
            </a:r>
            <a:endParaRPr lang="es-MX" sz="3500" b="1" dirty="0"/>
          </a:p>
        </p:txBody>
      </p:sp>
    </p:spTree>
    <p:extLst>
      <p:ext uri="{BB962C8B-B14F-4D97-AF65-F5344CB8AC3E}">
        <p14:creationId xmlns:p14="http://schemas.microsoft.com/office/powerpoint/2010/main" val="29406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Method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751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45452"/>
            <a:ext cx="12192000" cy="129021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MX" sz="6700" b="1" dirty="0" smtClean="0">
                <a:solidFill>
                  <a:schemeClr val="bg1"/>
                </a:solidFill>
              </a:rPr>
              <a:t/>
            </a:r>
            <a:br>
              <a:rPr lang="es-MX" sz="6700" b="1" dirty="0" smtClean="0">
                <a:solidFill>
                  <a:schemeClr val="bg1"/>
                </a:solidFill>
              </a:rPr>
            </a:br>
            <a:r>
              <a:rPr lang="es-MX" sz="6700" b="1" dirty="0" err="1" smtClean="0">
                <a:solidFill>
                  <a:schemeClr val="bg1"/>
                </a:solidFill>
              </a:rPr>
              <a:t>Results</a:t>
            </a:r>
            <a:r>
              <a:rPr lang="es-MX" sz="6700" b="1" dirty="0" smtClean="0">
                <a:solidFill>
                  <a:schemeClr val="bg1"/>
                </a:solidFill>
              </a:rPr>
              <a:t> 1.0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947" y="2079520"/>
            <a:ext cx="4845320" cy="3872415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93802" y="3132667"/>
            <a:ext cx="5102198" cy="1776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err="1" smtClean="0"/>
              <a:t>Did</a:t>
            </a:r>
            <a:r>
              <a:rPr lang="es-MX" sz="4000" b="1" dirty="0" smtClean="0"/>
              <a:t> </a:t>
            </a:r>
            <a:r>
              <a:rPr lang="es-MX" sz="4000" b="1" dirty="0" err="1" smtClean="0"/>
              <a:t>we</a:t>
            </a:r>
            <a:r>
              <a:rPr lang="es-MX" sz="4000" b="1" dirty="0" smtClean="0"/>
              <a:t> </a:t>
            </a:r>
            <a:r>
              <a:rPr lang="es-MX" sz="4000" b="1" dirty="0" err="1" smtClean="0"/>
              <a:t>replicate</a:t>
            </a:r>
            <a:r>
              <a:rPr lang="es-MX" sz="4000" b="1" dirty="0" smtClean="0"/>
              <a:t> </a:t>
            </a:r>
            <a:r>
              <a:rPr lang="es-MX" sz="4000" b="1" dirty="0" err="1" smtClean="0"/>
              <a:t>what</a:t>
            </a:r>
            <a:r>
              <a:rPr lang="es-MX" sz="4000" b="1" dirty="0" smtClean="0"/>
              <a:t> has </a:t>
            </a:r>
            <a:r>
              <a:rPr lang="es-MX" sz="4000" b="1" dirty="0" err="1" smtClean="0"/>
              <a:t>been</a:t>
            </a:r>
            <a:r>
              <a:rPr lang="es-MX" sz="4000" b="1" dirty="0" smtClean="0"/>
              <a:t> </a:t>
            </a:r>
            <a:r>
              <a:rPr lang="es-MX" sz="4000" b="1" dirty="0" err="1" smtClean="0"/>
              <a:t>reported</a:t>
            </a:r>
            <a:r>
              <a:rPr lang="es-MX" sz="4000" b="1" dirty="0" smtClean="0"/>
              <a:t> in </a:t>
            </a:r>
            <a:r>
              <a:rPr lang="es-MX" sz="4000" b="1" dirty="0" err="1" smtClean="0"/>
              <a:t>the</a:t>
            </a:r>
            <a:r>
              <a:rPr lang="es-MX" sz="4000" b="1" dirty="0" smtClean="0"/>
              <a:t> </a:t>
            </a:r>
            <a:r>
              <a:rPr lang="es-MX" sz="4000" b="1" dirty="0" err="1" smtClean="0"/>
              <a:t>literature</a:t>
            </a:r>
            <a:r>
              <a:rPr lang="es-MX" sz="4000" b="1" dirty="0" smtClean="0"/>
              <a:t>?</a:t>
            </a:r>
            <a:endParaRPr lang="es-MX" sz="4000" b="1" dirty="0"/>
          </a:p>
        </p:txBody>
      </p:sp>
    </p:spTree>
    <p:extLst>
      <p:ext uri="{BB962C8B-B14F-4D97-AF65-F5344CB8AC3E}">
        <p14:creationId xmlns:p14="http://schemas.microsoft.com/office/powerpoint/2010/main" val="40440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1192"/>
            <a:ext cx="12192000" cy="8879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A)  </a:t>
            </a:r>
            <a:r>
              <a:rPr lang="es-MX" b="1" dirty="0" err="1" smtClean="0">
                <a:solidFill>
                  <a:schemeClr val="bg1"/>
                </a:solidFill>
              </a:rPr>
              <a:t>Replication</a:t>
            </a:r>
            <a:r>
              <a:rPr lang="es-MX" b="1" dirty="0" smtClean="0">
                <a:solidFill>
                  <a:schemeClr val="bg1"/>
                </a:solidFill>
              </a:rPr>
              <a:t> of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analysis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reported</a:t>
            </a:r>
            <a:r>
              <a:rPr lang="es-MX" b="1" dirty="0" smtClean="0">
                <a:solidFill>
                  <a:schemeClr val="bg1"/>
                </a:solidFill>
              </a:rPr>
              <a:t> in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M.E. </a:t>
            </a:r>
            <a:r>
              <a:rPr lang="es-MX" b="1" dirty="0" err="1" smtClean="0">
                <a:solidFill>
                  <a:schemeClr val="bg1"/>
                </a:solidFill>
              </a:rPr>
              <a:t>literature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97098" y="1216555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dirty="0" err="1" smtClean="0"/>
              <a:t>Our</a:t>
            </a:r>
            <a:r>
              <a:rPr lang="es-MX" b="1" dirty="0" smtClean="0"/>
              <a:t> </a:t>
            </a:r>
            <a:r>
              <a:rPr lang="es-MX" b="1" dirty="0" err="1" smtClean="0"/>
              <a:t>replication</a:t>
            </a:r>
            <a:r>
              <a:rPr lang="es-MX" b="1" dirty="0" smtClean="0"/>
              <a:t> </a:t>
            </a:r>
            <a:r>
              <a:rPr lang="es-MX" b="1" dirty="0" err="1" smtClean="0"/>
              <a:t>was</a:t>
            </a:r>
            <a:r>
              <a:rPr lang="es-MX" b="1" dirty="0" smtClean="0"/>
              <a:t> done </a:t>
            </a:r>
            <a:r>
              <a:rPr lang="es-MX" b="1" dirty="0" err="1" smtClean="0"/>
              <a:t>step-by-step</a:t>
            </a:r>
            <a:r>
              <a:rPr lang="es-MX" b="1" dirty="0" smtClean="0"/>
              <a:t> as </a:t>
            </a:r>
            <a:r>
              <a:rPr lang="es-MX" b="1" dirty="0" err="1" smtClean="0"/>
              <a:t>reported</a:t>
            </a:r>
            <a:r>
              <a:rPr lang="es-MX" b="1" dirty="0" smtClean="0"/>
              <a:t> in: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2.-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Hit and F.A.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M.E.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response</a:t>
            </a:r>
          </a:p>
          <a:p>
            <a:pPr lvl="1"/>
            <a:r>
              <a:rPr lang="es-MX" b="1" dirty="0" smtClean="0"/>
              <a:t>Computing </a:t>
            </a:r>
            <a:r>
              <a:rPr lang="es-MX" b="1" dirty="0" err="1" smtClean="0"/>
              <a:t>the</a:t>
            </a:r>
            <a:r>
              <a:rPr lang="es-MX" b="1" dirty="0" smtClean="0"/>
              <a:t> Hit and F.A. </a:t>
            </a:r>
            <a:r>
              <a:rPr lang="es-MX" b="1" dirty="0" err="1" smtClean="0"/>
              <a:t>rate</a:t>
            </a:r>
            <a:r>
              <a:rPr lang="es-MX" b="1" dirty="0" smtClean="0"/>
              <a:t> per </a:t>
            </a:r>
            <a:r>
              <a:rPr lang="es-MX" b="1" dirty="0" err="1" smtClean="0"/>
              <a:t>participant</a:t>
            </a:r>
            <a:r>
              <a:rPr lang="es-MX" b="1" dirty="0" smtClean="0"/>
              <a:t> and do </a:t>
            </a:r>
            <a:r>
              <a:rPr lang="es-MX" b="1" dirty="0" err="1" smtClean="0"/>
              <a:t>an</a:t>
            </a:r>
            <a:r>
              <a:rPr lang="es-MX" b="1" dirty="0" smtClean="0"/>
              <a:t> </a:t>
            </a:r>
            <a:r>
              <a:rPr lang="es-MX" b="1" dirty="0" err="1" smtClean="0"/>
              <a:t>arcsine</a:t>
            </a:r>
            <a:r>
              <a:rPr lang="es-MX" b="1" dirty="0" smtClean="0"/>
              <a:t> </a:t>
            </a:r>
            <a:r>
              <a:rPr lang="es-MX" b="1" dirty="0" err="1" smtClean="0"/>
              <a:t>transformation</a:t>
            </a:r>
            <a:endParaRPr lang="es-MX" b="1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26" y="1977772"/>
            <a:ext cx="11827547" cy="465484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18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1192"/>
            <a:ext cx="12192000" cy="8879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A)  </a:t>
            </a:r>
            <a:r>
              <a:rPr lang="es-MX" b="1" dirty="0" err="1" smtClean="0">
                <a:solidFill>
                  <a:schemeClr val="bg1"/>
                </a:solidFill>
              </a:rPr>
              <a:t>Replication</a:t>
            </a:r>
            <a:r>
              <a:rPr lang="es-MX" b="1" dirty="0" smtClean="0">
                <a:solidFill>
                  <a:schemeClr val="bg1"/>
                </a:solidFill>
              </a:rPr>
              <a:t> of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analysis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reported</a:t>
            </a:r>
            <a:r>
              <a:rPr lang="es-MX" b="1" dirty="0" smtClean="0">
                <a:solidFill>
                  <a:schemeClr val="bg1"/>
                </a:solidFill>
              </a:rPr>
              <a:t> in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M.E. </a:t>
            </a:r>
            <a:r>
              <a:rPr lang="es-MX" b="1" dirty="0" err="1" smtClean="0">
                <a:solidFill>
                  <a:schemeClr val="bg1"/>
                </a:solidFill>
              </a:rPr>
              <a:t>literature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/>
              <a:t> 	</a:t>
            </a:r>
            <a:r>
              <a:rPr lang="es-MX" dirty="0" smtClean="0"/>
              <a:t>d’(A) &gt; d’(B)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791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811229"/>
            <a:ext cx="12192000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Introduction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578" y="2379133"/>
            <a:ext cx="4936560" cy="3945335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93802" y="3429000"/>
            <a:ext cx="4737638" cy="1480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/>
              <a:t>A </a:t>
            </a:r>
            <a:r>
              <a:rPr lang="es-MX" sz="4000" b="1" dirty="0" err="1" smtClean="0"/>
              <a:t>description</a:t>
            </a:r>
            <a:r>
              <a:rPr lang="es-MX" sz="4000" b="1" dirty="0" smtClean="0"/>
              <a:t> of </a:t>
            </a:r>
            <a:r>
              <a:rPr lang="es-MX" sz="4000" b="1" dirty="0" err="1" smtClean="0"/>
              <a:t>what</a:t>
            </a:r>
            <a:r>
              <a:rPr lang="es-MX" sz="4000" b="1" dirty="0" smtClean="0"/>
              <a:t> </a:t>
            </a:r>
          </a:p>
          <a:p>
            <a:r>
              <a:rPr lang="es-MX" sz="4000" b="1" dirty="0" err="1" smtClean="0"/>
              <a:t>we</a:t>
            </a:r>
            <a:r>
              <a:rPr lang="es-MX" sz="4000" b="1" dirty="0" smtClean="0"/>
              <a:t> </a:t>
            </a:r>
            <a:r>
              <a:rPr lang="es-MX" sz="4000" b="1" dirty="0" err="1" smtClean="0"/>
              <a:t>wanted</a:t>
            </a:r>
            <a:r>
              <a:rPr lang="es-MX" sz="4000" b="1" dirty="0" smtClean="0"/>
              <a:t> </a:t>
            </a:r>
            <a:r>
              <a:rPr lang="es-MX" sz="4000" b="1" dirty="0" err="1" smtClean="0"/>
              <a:t>to</a:t>
            </a:r>
            <a:r>
              <a:rPr lang="es-MX" sz="4000" b="1" dirty="0" smtClean="0"/>
              <a:t> </a:t>
            </a:r>
            <a:r>
              <a:rPr lang="es-MX" sz="4000" b="1" dirty="0" err="1" smtClean="0"/>
              <a:t>study</a:t>
            </a:r>
            <a:r>
              <a:rPr lang="es-MX" sz="4000" b="1" dirty="0" smtClean="0"/>
              <a:t>.</a:t>
            </a:r>
            <a:endParaRPr lang="es-MX" sz="4000" b="1" dirty="0"/>
          </a:p>
        </p:txBody>
      </p:sp>
    </p:spTree>
    <p:extLst>
      <p:ext uri="{BB962C8B-B14F-4D97-AF65-F5344CB8AC3E}">
        <p14:creationId xmlns:p14="http://schemas.microsoft.com/office/powerpoint/2010/main" val="8083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1192"/>
            <a:ext cx="12192000" cy="8879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A)  </a:t>
            </a:r>
            <a:r>
              <a:rPr lang="es-MX" b="1" dirty="0" err="1" smtClean="0">
                <a:solidFill>
                  <a:schemeClr val="bg1"/>
                </a:solidFill>
              </a:rPr>
              <a:t>Replication</a:t>
            </a:r>
            <a:r>
              <a:rPr lang="es-MX" b="1" dirty="0" smtClean="0">
                <a:solidFill>
                  <a:schemeClr val="bg1"/>
                </a:solidFill>
              </a:rPr>
              <a:t> of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analysis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reported</a:t>
            </a:r>
            <a:r>
              <a:rPr lang="es-MX" b="1" dirty="0" smtClean="0">
                <a:solidFill>
                  <a:schemeClr val="bg1"/>
                </a:solidFill>
              </a:rPr>
              <a:t> in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M.E. </a:t>
            </a:r>
            <a:r>
              <a:rPr lang="es-MX" b="1" dirty="0" err="1" smtClean="0">
                <a:solidFill>
                  <a:schemeClr val="bg1"/>
                </a:solidFill>
              </a:rPr>
              <a:t>literature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1.- </a:t>
            </a:r>
            <a:r>
              <a:rPr lang="es-MX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</a:t>
            </a:r>
            <a:r>
              <a:rPr lang="es-MX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sure</a:t>
            </a:r>
            <a:r>
              <a:rPr lang="es-MX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</a:t>
            </a:r>
            <a:r>
              <a:rPr lang="es-MX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d’(A) &gt; d’(B)</a:t>
            </a:r>
          </a:p>
          <a:p>
            <a:pPr lvl="1"/>
            <a:r>
              <a:rPr lang="es-MX" b="1" dirty="0" err="1" smtClean="0">
                <a:solidFill>
                  <a:srgbClr val="C00000"/>
                </a:solidFill>
              </a:rPr>
              <a:t>Calculate</a:t>
            </a:r>
            <a:r>
              <a:rPr lang="es-MX" b="1" dirty="0" smtClean="0">
                <a:solidFill>
                  <a:srgbClr val="C00000"/>
                </a:solidFill>
              </a:rPr>
              <a:t> d’ </a:t>
            </a:r>
            <a:r>
              <a:rPr lang="es-MX" b="1" dirty="0" err="1" smtClean="0">
                <a:solidFill>
                  <a:srgbClr val="C00000"/>
                </a:solidFill>
              </a:rPr>
              <a:t>for</a:t>
            </a:r>
            <a:r>
              <a:rPr lang="es-MX" b="1" dirty="0" smtClean="0">
                <a:solidFill>
                  <a:srgbClr val="C00000"/>
                </a:solidFill>
              </a:rPr>
              <a:t> </a:t>
            </a:r>
            <a:r>
              <a:rPr lang="es-MX" b="1" dirty="0" err="1" smtClean="0">
                <a:solidFill>
                  <a:srgbClr val="C00000"/>
                </a:solidFill>
              </a:rPr>
              <a:t>each</a:t>
            </a:r>
            <a:r>
              <a:rPr lang="es-MX" b="1" dirty="0" smtClean="0">
                <a:solidFill>
                  <a:srgbClr val="C00000"/>
                </a:solidFill>
              </a:rPr>
              <a:t> </a:t>
            </a:r>
            <a:r>
              <a:rPr lang="es-MX" b="1" dirty="0" err="1" smtClean="0">
                <a:solidFill>
                  <a:srgbClr val="C00000"/>
                </a:solidFill>
              </a:rPr>
              <a:t>class</a:t>
            </a:r>
            <a:r>
              <a:rPr lang="es-MX" b="1" dirty="0" smtClean="0">
                <a:solidFill>
                  <a:srgbClr val="C00000"/>
                </a:solidFill>
              </a:rPr>
              <a:t> of </a:t>
            </a:r>
            <a:r>
              <a:rPr lang="es-MX" b="1" dirty="0" err="1" smtClean="0">
                <a:solidFill>
                  <a:srgbClr val="C00000"/>
                </a:solidFill>
              </a:rPr>
              <a:t>stimuli</a:t>
            </a:r>
            <a:r>
              <a:rPr lang="es-MX" b="1" dirty="0" smtClean="0">
                <a:solidFill>
                  <a:srgbClr val="C00000"/>
                </a:solidFill>
              </a:rPr>
              <a:t>, per </a:t>
            </a:r>
            <a:r>
              <a:rPr lang="es-MX" b="1" dirty="0" err="1" smtClean="0">
                <a:solidFill>
                  <a:srgbClr val="C00000"/>
                </a:solidFill>
              </a:rPr>
              <a:t>participant</a:t>
            </a:r>
            <a:endParaRPr lang="es-MX" b="1" dirty="0" smtClean="0">
              <a:solidFill>
                <a:srgbClr val="C00000"/>
              </a:solidFill>
            </a:endParaRPr>
          </a:p>
          <a:p>
            <a:pPr lvl="1"/>
            <a:r>
              <a:rPr lang="es-MX" b="1" dirty="0" smtClean="0">
                <a:solidFill>
                  <a:srgbClr val="C00000"/>
                </a:solidFill>
              </a:rPr>
              <a:t>t-test!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992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292" y="652727"/>
            <a:ext cx="5558708" cy="55525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612" y="2674673"/>
            <a:ext cx="6526746" cy="1508654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736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1192"/>
            <a:ext cx="12192000" cy="8879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A)  </a:t>
            </a:r>
            <a:r>
              <a:rPr lang="es-MX" b="1" dirty="0" err="1" smtClean="0">
                <a:solidFill>
                  <a:schemeClr val="bg1"/>
                </a:solidFill>
              </a:rPr>
              <a:t>Replication</a:t>
            </a:r>
            <a:r>
              <a:rPr lang="es-MX" b="1" dirty="0" smtClean="0">
                <a:solidFill>
                  <a:schemeClr val="bg1"/>
                </a:solidFill>
              </a:rPr>
              <a:t> of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analysis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reported</a:t>
            </a:r>
            <a:r>
              <a:rPr lang="es-MX" b="1" dirty="0" smtClean="0">
                <a:solidFill>
                  <a:schemeClr val="bg1"/>
                </a:solidFill>
              </a:rPr>
              <a:t> in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M.E. </a:t>
            </a:r>
            <a:r>
              <a:rPr lang="es-MX" b="1" dirty="0" err="1" smtClean="0">
                <a:solidFill>
                  <a:schemeClr val="bg1"/>
                </a:solidFill>
              </a:rPr>
              <a:t>literature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/>
              <a:t> 	</a:t>
            </a:r>
            <a:r>
              <a:rPr lang="es-MX" dirty="0" smtClean="0"/>
              <a:t>d’(A) &gt; d’(B)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2.- </a:t>
            </a:r>
            <a:r>
              <a:rPr lang="es-MX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</a:t>
            </a:r>
            <a:r>
              <a:rPr lang="es-MX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MX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Hit and F.A. </a:t>
            </a:r>
            <a:r>
              <a:rPr lang="es-MX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rates</a:t>
            </a:r>
            <a:r>
              <a:rPr lang="es-MX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s-MX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 </a:t>
            </a:r>
            <a:r>
              <a:rPr lang="es-MX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MX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M.E. </a:t>
            </a:r>
            <a:r>
              <a:rPr lang="es-MX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s-MX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response</a:t>
            </a:r>
          </a:p>
          <a:p>
            <a:pPr lvl="1"/>
            <a:r>
              <a:rPr lang="es-MX" b="1" dirty="0" smtClean="0">
                <a:solidFill>
                  <a:srgbClr val="C00000"/>
                </a:solidFill>
              </a:rPr>
              <a:t>Compute </a:t>
            </a:r>
            <a:r>
              <a:rPr lang="es-MX" b="1" dirty="0" err="1" smtClean="0">
                <a:solidFill>
                  <a:srgbClr val="C00000"/>
                </a:solidFill>
              </a:rPr>
              <a:t>the</a:t>
            </a:r>
            <a:r>
              <a:rPr lang="es-MX" b="1" dirty="0" smtClean="0">
                <a:solidFill>
                  <a:srgbClr val="C00000"/>
                </a:solidFill>
              </a:rPr>
              <a:t> Hit and F.A. </a:t>
            </a:r>
            <a:r>
              <a:rPr lang="es-MX" b="1" dirty="0" err="1" smtClean="0">
                <a:solidFill>
                  <a:srgbClr val="C00000"/>
                </a:solidFill>
              </a:rPr>
              <a:t>rates</a:t>
            </a:r>
            <a:r>
              <a:rPr lang="es-MX" b="1" dirty="0" smtClean="0">
                <a:solidFill>
                  <a:srgbClr val="C00000"/>
                </a:solidFill>
              </a:rPr>
              <a:t> per </a:t>
            </a:r>
            <a:r>
              <a:rPr lang="es-MX" b="1" dirty="0" err="1" smtClean="0">
                <a:solidFill>
                  <a:srgbClr val="C00000"/>
                </a:solidFill>
              </a:rPr>
              <a:t>participant</a:t>
            </a:r>
            <a:r>
              <a:rPr lang="es-MX" b="1" dirty="0" smtClean="0">
                <a:solidFill>
                  <a:srgbClr val="C00000"/>
                </a:solidFill>
              </a:rPr>
              <a:t> and </a:t>
            </a:r>
            <a:r>
              <a:rPr lang="es-MX" b="1" dirty="0" err="1" smtClean="0">
                <a:solidFill>
                  <a:srgbClr val="C00000"/>
                </a:solidFill>
              </a:rPr>
              <a:t>apply</a:t>
            </a:r>
            <a:r>
              <a:rPr lang="es-MX" b="1" dirty="0" smtClean="0">
                <a:solidFill>
                  <a:srgbClr val="C00000"/>
                </a:solidFill>
              </a:rPr>
              <a:t> </a:t>
            </a:r>
            <a:r>
              <a:rPr lang="es-MX" b="1" dirty="0" err="1" smtClean="0">
                <a:solidFill>
                  <a:srgbClr val="C00000"/>
                </a:solidFill>
              </a:rPr>
              <a:t>an</a:t>
            </a:r>
            <a:r>
              <a:rPr lang="es-MX" b="1" dirty="0" smtClean="0">
                <a:solidFill>
                  <a:srgbClr val="C00000"/>
                </a:solidFill>
              </a:rPr>
              <a:t> </a:t>
            </a:r>
            <a:r>
              <a:rPr lang="es-MX" b="1" dirty="0" err="1" smtClean="0">
                <a:solidFill>
                  <a:srgbClr val="C00000"/>
                </a:solidFill>
              </a:rPr>
              <a:t>arcsine</a:t>
            </a:r>
            <a:r>
              <a:rPr lang="es-MX" b="1" dirty="0" smtClean="0">
                <a:solidFill>
                  <a:srgbClr val="C00000"/>
                </a:solidFill>
              </a:rPr>
              <a:t> </a:t>
            </a:r>
            <a:r>
              <a:rPr lang="es-MX" b="1" dirty="0" err="1" smtClean="0">
                <a:solidFill>
                  <a:srgbClr val="C00000"/>
                </a:solidFill>
              </a:rPr>
              <a:t>transformation</a:t>
            </a:r>
            <a:endParaRPr lang="es-MX" b="1" dirty="0" smtClean="0">
              <a:solidFill>
                <a:srgbClr val="C00000"/>
              </a:solidFill>
            </a:endParaRPr>
          </a:p>
          <a:p>
            <a:pPr lvl="1"/>
            <a:r>
              <a:rPr lang="es-MX" b="1" dirty="0" smtClean="0">
                <a:solidFill>
                  <a:srgbClr val="C00000"/>
                </a:solidFill>
              </a:rPr>
              <a:t>Compare Hit </a:t>
            </a:r>
            <a:r>
              <a:rPr lang="es-MX" b="1" dirty="0" err="1" smtClean="0">
                <a:solidFill>
                  <a:srgbClr val="C00000"/>
                </a:solidFill>
              </a:rPr>
              <a:t>rates</a:t>
            </a:r>
            <a:r>
              <a:rPr lang="es-MX" b="1" dirty="0" smtClean="0">
                <a:solidFill>
                  <a:srgbClr val="C00000"/>
                </a:solidFill>
              </a:rPr>
              <a:t> and F.A. </a:t>
            </a:r>
            <a:r>
              <a:rPr lang="es-MX" b="1" dirty="0" err="1" smtClean="0">
                <a:solidFill>
                  <a:srgbClr val="C00000"/>
                </a:solidFill>
              </a:rPr>
              <a:t>rates</a:t>
            </a:r>
            <a:r>
              <a:rPr lang="es-MX" b="1" dirty="0" smtClean="0">
                <a:solidFill>
                  <a:srgbClr val="C00000"/>
                </a:solidFill>
              </a:rPr>
              <a:t> </a:t>
            </a:r>
            <a:r>
              <a:rPr lang="es-MX" b="1" dirty="0" err="1" smtClean="0">
                <a:solidFill>
                  <a:srgbClr val="C00000"/>
                </a:solidFill>
              </a:rPr>
              <a:t>with</a:t>
            </a:r>
            <a:r>
              <a:rPr lang="es-MX" b="1" dirty="0" smtClean="0">
                <a:solidFill>
                  <a:srgbClr val="C00000"/>
                </a:solidFill>
              </a:rPr>
              <a:t> </a:t>
            </a:r>
            <a:r>
              <a:rPr lang="es-MX" b="1" dirty="0" err="1" smtClean="0">
                <a:solidFill>
                  <a:srgbClr val="C00000"/>
                </a:solidFill>
              </a:rPr>
              <a:t>two</a:t>
            </a:r>
            <a:r>
              <a:rPr lang="es-MX" b="1" dirty="0" smtClean="0">
                <a:solidFill>
                  <a:srgbClr val="C00000"/>
                </a:solidFill>
              </a:rPr>
              <a:t> </a:t>
            </a:r>
            <a:r>
              <a:rPr lang="es-MX" b="1" dirty="0" err="1" smtClean="0">
                <a:solidFill>
                  <a:srgbClr val="C00000"/>
                </a:solidFill>
              </a:rPr>
              <a:t>different</a:t>
            </a:r>
            <a:r>
              <a:rPr lang="es-MX" b="1" dirty="0" smtClean="0">
                <a:solidFill>
                  <a:srgbClr val="C00000"/>
                </a:solidFill>
              </a:rPr>
              <a:t> t-</a:t>
            </a:r>
            <a:r>
              <a:rPr lang="es-MX" b="1" dirty="0" err="1" smtClean="0">
                <a:solidFill>
                  <a:srgbClr val="C00000"/>
                </a:solidFill>
              </a:rPr>
              <a:t>tests</a:t>
            </a:r>
            <a:r>
              <a:rPr lang="es-MX" b="1" dirty="0" smtClean="0">
                <a:solidFill>
                  <a:srgbClr val="C00000"/>
                </a:solidFill>
              </a:rPr>
              <a:t>!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345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194" y="702318"/>
            <a:ext cx="3147520" cy="299314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15" y="628183"/>
            <a:ext cx="3206967" cy="304552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922" y="628183"/>
            <a:ext cx="3230638" cy="30545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1057" y="2359025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-13494"/>
            <a:ext cx="5545667" cy="68050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chemeClr val="bg1"/>
                </a:solidFill>
              </a:rPr>
              <a:t>F(A) &lt; F(B) &lt; H(B) &lt; H(A)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7014"/>
            <a:ext cx="3179738" cy="297179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936769"/>
            <a:ext cx="9927533" cy="21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2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1192"/>
            <a:ext cx="12192000" cy="8879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A)  </a:t>
            </a:r>
            <a:r>
              <a:rPr lang="es-MX" b="1" dirty="0" err="1" smtClean="0">
                <a:solidFill>
                  <a:schemeClr val="bg1"/>
                </a:solidFill>
              </a:rPr>
              <a:t>Replication</a:t>
            </a:r>
            <a:r>
              <a:rPr lang="es-MX" b="1" dirty="0" smtClean="0">
                <a:solidFill>
                  <a:schemeClr val="bg1"/>
                </a:solidFill>
              </a:rPr>
              <a:t> of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analysis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reported</a:t>
            </a:r>
            <a:r>
              <a:rPr lang="es-MX" b="1" dirty="0" smtClean="0">
                <a:solidFill>
                  <a:schemeClr val="bg1"/>
                </a:solidFill>
              </a:rPr>
              <a:t> in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M.E. </a:t>
            </a:r>
            <a:r>
              <a:rPr lang="es-MX" b="1" dirty="0" err="1" smtClean="0">
                <a:solidFill>
                  <a:schemeClr val="bg1"/>
                </a:solidFill>
              </a:rPr>
              <a:t>literature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73487" y="1690688"/>
            <a:ext cx="1158991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/>
              <a:t> 	</a:t>
            </a:r>
            <a:r>
              <a:rPr lang="es-MX" dirty="0" smtClean="0"/>
              <a:t>d’(A) &gt; d’(B)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 smtClean="0">
                <a:solidFill>
                  <a:srgbClr val="C00000"/>
                </a:solidFill>
              </a:rPr>
              <a:t>3.- </a:t>
            </a:r>
            <a:r>
              <a:rPr lang="es-MX" b="1" dirty="0" err="1" smtClean="0">
                <a:solidFill>
                  <a:srgbClr val="C00000"/>
                </a:solidFill>
              </a:rPr>
              <a:t>Comparing</a:t>
            </a:r>
            <a:r>
              <a:rPr lang="es-MX" b="1" dirty="0" smtClean="0">
                <a:solidFill>
                  <a:srgbClr val="C00000"/>
                </a:solidFill>
              </a:rPr>
              <a:t> </a:t>
            </a:r>
            <a:r>
              <a:rPr lang="es-MX" b="1" dirty="0" err="1" smtClean="0">
                <a:solidFill>
                  <a:srgbClr val="C00000"/>
                </a:solidFill>
              </a:rPr>
              <a:t>the</a:t>
            </a:r>
            <a:r>
              <a:rPr lang="es-MX" b="1" dirty="0" smtClean="0">
                <a:solidFill>
                  <a:srgbClr val="C00000"/>
                </a:solidFill>
              </a:rPr>
              <a:t> Mean </a:t>
            </a:r>
            <a:r>
              <a:rPr lang="es-MX" b="1" dirty="0" err="1" smtClean="0">
                <a:solidFill>
                  <a:srgbClr val="C00000"/>
                </a:solidFill>
              </a:rPr>
              <a:t>confidence</a:t>
            </a:r>
            <a:r>
              <a:rPr lang="es-MX" b="1" dirty="0" smtClean="0">
                <a:solidFill>
                  <a:srgbClr val="C00000"/>
                </a:solidFill>
              </a:rPr>
              <a:t> ratings </a:t>
            </a:r>
            <a:r>
              <a:rPr lang="es-MX" b="1" dirty="0" err="1" smtClean="0">
                <a:solidFill>
                  <a:srgbClr val="C00000"/>
                </a:solidFill>
              </a:rPr>
              <a:t>assigned</a:t>
            </a:r>
            <a:r>
              <a:rPr lang="es-MX" b="1" dirty="0" smtClean="0">
                <a:solidFill>
                  <a:srgbClr val="C00000"/>
                </a:solidFill>
              </a:rPr>
              <a:t> </a:t>
            </a:r>
            <a:r>
              <a:rPr lang="es-MX" b="1" dirty="0" err="1" smtClean="0">
                <a:solidFill>
                  <a:srgbClr val="C00000"/>
                </a:solidFill>
              </a:rPr>
              <a:t>to</a:t>
            </a:r>
            <a:r>
              <a:rPr lang="es-MX" b="1" dirty="0" smtClean="0">
                <a:solidFill>
                  <a:srgbClr val="C00000"/>
                </a:solidFill>
              </a:rPr>
              <a:t> </a:t>
            </a:r>
            <a:r>
              <a:rPr lang="es-MX" b="1" dirty="0" err="1" smtClean="0">
                <a:solidFill>
                  <a:srgbClr val="C00000"/>
                </a:solidFill>
              </a:rPr>
              <a:t>each</a:t>
            </a:r>
            <a:r>
              <a:rPr lang="es-MX" b="1" dirty="0" smtClean="0">
                <a:solidFill>
                  <a:srgbClr val="C00000"/>
                </a:solidFill>
              </a:rPr>
              <a:t> </a:t>
            </a:r>
            <a:r>
              <a:rPr lang="es-MX" b="1" dirty="0" err="1" smtClean="0">
                <a:solidFill>
                  <a:srgbClr val="C00000"/>
                </a:solidFill>
              </a:rPr>
              <a:t>class</a:t>
            </a:r>
            <a:r>
              <a:rPr lang="es-MX" b="1" dirty="0" smtClean="0">
                <a:solidFill>
                  <a:srgbClr val="C00000"/>
                </a:solidFill>
              </a:rPr>
              <a:t> of </a:t>
            </a:r>
            <a:r>
              <a:rPr lang="es-MX" b="1" dirty="0" err="1" smtClean="0">
                <a:solidFill>
                  <a:srgbClr val="C00000"/>
                </a:solidFill>
              </a:rPr>
              <a:t>stimuli</a:t>
            </a:r>
            <a:r>
              <a:rPr lang="es-MX" b="1" dirty="0" smtClean="0">
                <a:solidFill>
                  <a:srgbClr val="C00000"/>
                </a:solidFill>
              </a:rPr>
              <a:t>.</a:t>
            </a:r>
          </a:p>
          <a:p>
            <a:pPr lvl="1"/>
            <a:endPara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09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1057" y="2359025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717" y="4032657"/>
            <a:ext cx="8801100" cy="24955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7014"/>
            <a:ext cx="3014437" cy="289629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248" y="667014"/>
            <a:ext cx="2787181" cy="286099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289" y="650461"/>
            <a:ext cx="2819957" cy="2837692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0" y="-13494"/>
            <a:ext cx="5833533" cy="68050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chemeClr val="bg1"/>
                </a:solidFill>
              </a:rPr>
              <a:t>R(</a:t>
            </a:r>
            <a:r>
              <a:rPr lang="es-MX" dirty="0" err="1" smtClean="0">
                <a:solidFill>
                  <a:schemeClr val="bg1"/>
                </a:solidFill>
              </a:rPr>
              <a:t>NoA</a:t>
            </a:r>
            <a:r>
              <a:rPr lang="es-MX" dirty="0" smtClean="0">
                <a:solidFill>
                  <a:schemeClr val="bg1"/>
                </a:solidFill>
              </a:rPr>
              <a:t>) &lt; R(</a:t>
            </a:r>
            <a:r>
              <a:rPr lang="es-MX" dirty="0" err="1" smtClean="0">
                <a:solidFill>
                  <a:schemeClr val="bg1"/>
                </a:solidFill>
              </a:rPr>
              <a:t>NoB</a:t>
            </a:r>
            <a:r>
              <a:rPr lang="es-MX" dirty="0" smtClean="0">
                <a:solidFill>
                  <a:schemeClr val="bg1"/>
                </a:solidFill>
              </a:rPr>
              <a:t>) &lt; R(</a:t>
            </a:r>
            <a:r>
              <a:rPr lang="es-MX" dirty="0" err="1" smtClean="0">
                <a:solidFill>
                  <a:schemeClr val="bg1"/>
                </a:solidFill>
              </a:rPr>
              <a:t>YesB</a:t>
            </a:r>
            <a:r>
              <a:rPr lang="es-MX" dirty="0" smtClean="0">
                <a:solidFill>
                  <a:schemeClr val="bg1"/>
                </a:solidFill>
              </a:rPr>
              <a:t>) &lt; R(</a:t>
            </a:r>
            <a:r>
              <a:rPr lang="es-MX" dirty="0" err="1" smtClean="0">
                <a:solidFill>
                  <a:schemeClr val="bg1"/>
                </a:solidFill>
              </a:rPr>
              <a:t>YesA</a:t>
            </a:r>
            <a:r>
              <a:rPr lang="es-MX" dirty="0" smtClean="0">
                <a:solidFill>
                  <a:schemeClr val="bg1"/>
                </a:solidFill>
              </a:rPr>
              <a:t>)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1966" y="599891"/>
            <a:ext cx="3006834" cy="292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778000" y="960103"/>
            <a:ext cx="8306873" cy="540683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8000" y="960103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First</a:t>
            </a:r>
            <a:r>
              <a:rPr lang="es-MX" sz="67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conclusion</a:t>
            </a:r>
            <a:r>
              <a:rPr lang="es-MX" sz="67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:</a:t>
            </a:r>
            <a:endParaRPr lang="es-MX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2099733" y="2734733"/>
            <a:ext cx="767926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b="1" dirty="0" smtClean="0"/>
              <a:t>Yes, </a:t>
            </a:r>
            <a:r>
              <a:rPr lang="es-MX" sz="2500" b="1" dirty="0" err="1" smtClean="0"/>
              <a:t>we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were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able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to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find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evidence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for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Mirror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Effect</a:t>
            </a:r>
            <a:r>
              <a:rPr lang="es-MX" sz="2500" b="1" dirty="0" smtClean="0"/>
              <a:t>.</a:t>
            </a:r>
          </a:p>
          <a:p>
            <a:endParaRPr lang="es-MX" sz="2500" b="1" dirty="0"/>
          </a:p>
          <a:p>
            <a:endParaRPr lang="es-MX" sz="2500" b="1" dirty="0"/>
          </a:p>
        </p:txBody>
      </p:sp>
    </p:spTree>
    <p:extLst>
      <p:ext uri="{BB962C8B-B14F-4D97-AF65-F5344CB8AC3E}">
        <p14:creationId xmlns:p14="http://schemas.microsoft.com/office/powerpoint/2010/main" val="35329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778000" y="960103"/>
            <a:ext cx="8306873" cy="540683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8000" y="960103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Second</a:t>
            </a:r>
            <a:r>
              <a:rPr lang="es-MX" sz="67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idea:</a:t>
            </a:r>
            <a:endParaRPr lang="es-MX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2277533" y="2734733"/>
            <a:ext cx="750146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500" b="1" dirty="0" err="1"/>
          </a:p>
          <a:p>
            <a:endParaRPr lang="es-MX" sz="2500" b="1" dirty="0" err="1" smtClean="0"/>
          </a:p>
          <a:p>
            <a:r>
              <a:rPr lang="es-MX" sz="2500" b="1" dirty="0" err="1" smtClean="0"/>
              <a:t>There</a:t>
            </a:r>
            <a:r>
              <a:rPr lang="es-MX" sz="2500" b="1" dirty="0" smtClean="0"/>
              <a:t> are </a:t>
            </a:r>
            <a:r>
              <a:rPr lang="es-MX" sz="2500" b="1" dirty="0" err="1" smtClean="0"/>
              <a:t>pretty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reasonable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reasons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to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think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that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study</a:t>
            </a:r>
            <a:r>
              <a:rPr lang="es-MX" sz="2500" b="1" dirty="0" smtClean="0"/>
              <a:t> of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Mirror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Effect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could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benefit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from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application</a:t>
            </a:r>
            <a:r>
              <a:rPr lang="es-MX" sz="2500" b="1" dirty="0" smtClean="0"/>
              <a:t> of </a:t>
            </a:r>
            <a:r>
              <a:rPr lang="es-MX" sz="2500" b="1" dirty="0" err="1" smtClean="0"/>
              <a:t>Bayesian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methods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to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assessment</a:t>
            </a:r>
            <a:r>
              <a:rPr lang="es-MX" sz="2500" b="1" dirty="0" smtClean="0"/>
              <a:t> of </a:t>
            </a:r>
            <a:r>
              <a:rPr lang="es-MX" sz="2500" b="1" dirty="0" err="1" smtClean="0"/>
              <a:t>statistical</a:t>
            </a:r>
            <a:r>
              <a:rPr lang="es-MX" sz="2500" b="1" dirty="0" smtClean="0"/>
              <a:t> and </a:t>
            </a:r>
            <a:r>
              <a:rPr lang="es-MX" sz="2500" b="1" dirty="0" err="1" smtClean="0"/>
              <a:t>cognitive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model</a:t>
            </a:r>
            <a:endParaRPr lang="es-MX" sz="2500" b="1" dirty="0" smtClean="0"/>
          </a:p>
        </p:txBody>
      </p:sp>
    </p:spTree>
    <p:extLst>
      <p:ext uri="{BB962C8B-B14F-4D97-AF65-F5344CB8AC3E}">
        <p14:creationId xmlns:p14="http://schemas.microsoft.com/office/powerpoint/2010/main" val="267849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45452"/>
            <a:ext cx="12192000" cy="129021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MX" sz="6700" b="1" dirty="0" smtClean="0">
                <a:solidFill>
                  <a:schemeClr val="bg1"/>
                </a:solidFill>
              </a:rPr>
              <a:t/>
            </a:r>
            <a:br>
              <a:rPr lang="es-MX" sz="6700" b="1" dirty="0" smtClean="0">
                <a:solidFill>
                  <a:schemeClr val="bg1"/>
                </a:solidFill>
              </a:rPr>
            </a:br>
            <a:r>
              <a:rPr lang="es-MX" sz="6700" b="1" dirty="0" err="1" smtClean="0">
                <a:solidFill>
                  <a:schemeClr val="bg1"/>
                </a:solidFill>
              </a:rPr>
              <a:t>Results</a:t>
            </a:r>
            <a:r>
              <a:rPr lang="es-MX" sz="6700" b="1" dirty="0" smtClean="0">
                <a:solidFill>
                  <a:schemeClr val="bg1"/>
                </a:solidFill>
              </a:rPr>
              <a:t> 2.0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947" y="2079520"/>
            <a:ext cx="4845320" cy="3872415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93802" y="3132667"/>
            <a:ext cx="5102198" cy="1776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err="1"/>
              <a:t>Bayesian</a:t>
            </a:r>
            <a:r>
              <a:rPr lang="es-MX" sz="4000" b="1" dirty="0"/>
              <a:t> </a:t>
            </a:r>
            <a:r>
              <a:rPr lang="es-MX" sz="4000" b="1" dirty="0" err="1" smtClean="0"/>
              <a:t>statistical</a:t>
            </a:r>
            <a:r>
              <a:rPr lang="es-MX" sz="4000" b="1" dirty="0" smtClean="0"/>
              <a:t> and </a:t>
            </a:r>
            <a:r>
              <a:rPr lang="es-MX" sz="4000" b="1" dirty="0" err="1" smtClean="0"/>
              <a:t>cognitive</a:t>
            </a:r>
            <a:r>
              <a:rPr lang="es-MX" sz="4000" b="1" dirty="0" smtClean="0"/>
              <a:t> </a:t>
            </a:r>
            <a:r>
              <a:rPr lang="es-MX" sz="4000" b="1" dirty="0" err="1" smtClean="0"/>
              <a:t>modeling</a:t>
            </a:r>
            <a:r>
              <a:rPr lang="es-MX" sz="4000" b="1" dirty="0" smtClean="0"/>
              <a:t>!</a:t>
            </a:r>
            <a:endParaRPr lang="es-MX" sz="4000" b="1" dirty="0"/>
          </a:p>
        </p:txBody>
      </p:sp>
    </p:spTree>
    <p:extLst>
      <p:ext uri="{BB962C8B-B14F-4D97-AF65-F5344CB8AC3E}">
        <p14:creationId xmlns:p14="http://schemas.microsoft.com/office/powerpoint/2010/main" val="328786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0. </a:t>
            </a:r>
            <a:r>
              <a:rPr lang="es-MX" dirty="0" err="1" smtClean="0"/>
              <a:t>Contaminant</a:t>
            </a:r>
            <a:r>
              <a:rPr lang="es-MX" dirty="0" smtClean="0"/>
              <a:t> </a:t>
            </a:r>
            <a:r>
              <a:rPr lang="es-MX" dirty="0" err="1" smtClean="0"/>
              <a:t>Bayesian</a:t>
            </a:r>
            <a:r>
              <a:rPr lang="es-MX" dirty="0" smtClean="0"/>
              <a:t> </a:t>
            </a:r>
            <a:r>
              <a:rPr lang="es-MX" dirty="0" err="1" smtClean="0"/>
              <a:t>modeling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 </a:t>
            </a:r>
            <a:r>
              <a:rPr lang="es-MX" dirty="0" err="1" smtClean="0"/>
              <a:t>order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results</a:t>
            </a:r>
            <a:r>
              <a:rPr lang="es-MX" dirty="0" smtClean="0"/>
              <a:t> comparable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has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reported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literatura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</a:t>
            </a:r>
            <a:r>
              <a:rPr lang="es-MX" dirty="0" err="1" smtClean="0"/>
              <a:t>withing</a:t>
            </a:r>
            <a:r>
              <a:rPr lang="es-MX" dirty="0" smtClean="0"/>
              <a:t>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,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be </a:t>
            </a:r>
            <a:r>
              <a:rPr lang="es-MX" dirty="0" err="1" smtClean="0"/>
              <a:t>able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guarantee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two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r>
              <a:rPr lang="es-MX" dirty="0" smtClean="0"/>
              <a:t> are </a:t>
            </a:r>
            <a:r>
              <a:rPr lang="es-MX" dirty="0" err="1" smtClean="0"/>
              <a:t>indeed</a:t>
            </a:r>
            <a:r>
              <a:rPr lang="es-MX" dirty="0" smtClean="0"/>
              <a:t> </a:t>
            </a:r>
            <a:r>
              <a:rPr lang="es-MX" dirty="0" err="1" smtClean="0"/>
              <a:t>different</a:t>
            </a:r>
            <a:r>
              <a:rPr lang="es-MX" dirty="0" smtClean="0"/>
              <a:t> in </a:t>
            </a:r>
            <a:r>
              <a:rPr lang="es-MX" dirty="0" err="1" smtClean="0"/>
              <a:t>terms</a:t>
            </a:r>
            <a:r>
              <a:rPr lang="es-MX" dirty="0" smtClean="0"/>
              <a:t> of </a:t>
            </a:r>
            <a:r>
              <a:rPr lang="es-MX" dirty="0" err="1" smtClean="0"/>
              <a:t>how</a:t>
            </a:r>
            <a:r>
              <a:rPr lang="es-MX" dirty="0" smtClean="0"/>
              <a:t> “</a:t>
            </a:r>
            <a:r>
              <a:rPr lang="es-MX" dirty="0" err="1" smtClean="0"/>
              <a:t>difficult</a:t>
            </a:r>
            <a:r>
              <a:rPr lang="es-MX" dirty="0" smtClean="0"/>
              <a:t>” </a:t>
            </a:r>
            <a:r>
              <a:rPr lang="es-MX" dirty="0" err="1" smtClean="0"/>
              <a:t>they</a:t>
            </a:r>
            <a:r>
              <a:rPr lang="es-MX" dirty="0" smtClean="0"/>
              <a:t> are.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188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03200"/>
            <a:ext cx="5731933" cy="911755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Signal</a:t>
            </a:r>
            <a:r>
              <a:rPr lang="es-MX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Detection</a:t>
            </a:r>
            <a:r>
              <a:rPr lang="es-MX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Theory</a:t>
            </a:r>
            <a:endParaRPr lang="es-MX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239" y="1159041"/>
            <a:ext cx="7127001" cy="56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83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60363"/>
            <a:ext cx="9144000" cy="2387600"/>
          </a:xfrm>
        </p:spPr>
        <p:txBody>
          <a:bodyPr/>
          <a:lstStyle/>
          <a:p>
            <a:r>
              <a:rPr lang="es-MX" dirty="0"/>
              <a:t>0</a:t>
            </a:r>
            <a:r>
              <a:rPr lang="es-MX" dirty="0" smtClean="0"/>
              <a:t>.1 </a:t>
            </a:r>
            <a:r>
              <a:rPr lang="es-MX" dirty="0" smtClean="0"/>
              <a:t>A </a:t>
            </a:r>
            <a:r>
              <a:rPr lang="es-MX" dirty="0" smtClean="0"/>
              <a:t>“</a:t>
            </a:r>
            <a:r>
              <a:rPr lang="es-MX" b="1" dirty="0" err="1" smtClean="0"/>
              <a:t>statistical</a:t>
            </a:r>
            <a:r>
              <a:rPr lang="es-MX" dirty="0" smtClean="0"/>
              <a:t>” </a:t>
            </a:r>
            <a:r>
              <a:rPr lang="es-MX" dirty="0" err="1" smtClean="0"/>
              <a:t>contaminant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6667" y="3051704"/>
            <a:ext cx="10320865" cy="2493962"/>
          </a:xfrm>
        </p:spPr>
        <p:txBody>
          <a:bodyPr>
            <a:normAutofit lnSpcReduction="10000"/>
          </a:bodyPr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experiment</a:t>
            </a:r>
            <a:r>
              <a:rPr lang="es-MX" dirty="0" smtClean="0"/>
              <a:t>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programmed</a:t>
            </a:r>
            <a:r>
              <a:rPr lang="es-MX" dirty="0" smtClean="0"/>
              <a:t> so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trial,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could</a:t>
            </a:r>
            <a:r>
              <a:rPr lang="es-MX" dirty="0" smtClean="0"/>
              <a:t> </a:t>
            </a:r>
            <a:r>
              <a:rPr lang="es-MX" dirty="0" err="1" smtClean="0"/>
              <a:t>face</a:t>
            </a:r>
            <a:r>
              <a:rPr lang="es-MX" dirty="0" smtClean="0"/>
              <a:t> a </a:t>
            </a:r>
            <a:r>
              <a:rPr lang="es-MX" dirty="0" err="1" smtClean="0"/>
              <a:t>signal</a:t>
            </a:r>
            <a:r>
              <a:rPr lang="es-MX" dirty="0" smtClean="0"/>
              <a:t> </a:t>
            </a:r>
            <a:r>
              <a:rPr lang="es-MX" dirty="0" err="1" smtClean="0"/>
              <a:t>or</a:t>
            </a:r>
            <a:r>
              <a:rPr lang="es-MX" dirty="0" smtClean="0"/>
              <a:t> </a:t>
            </a:r>
            <a:r>
              <a:rPr lang="es-MX" dirty="0" err="1" smtClean="0"/>
              <a:t>noise</a:t>
            </a:r>
            <a:r>
              <a:rPr lang="es-MX" dirty="0" smtClean="0"/>
              <a:t> trial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either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completely</a:t>
            </a:r>
            <a:r>
              <a:rPr lang="es-MX" dirty="0" smtClean="0"/>
              <a:t> at </a:t>
            </a:r>
            <a:r>
              <a:rPr lang="es-MX" dirty="0" err="1" smtClean="0"/>
              <a:t>random</a:t>
            </a:r>
            <a:r>
              <a:rPr lang="es-MX" dirty="0" smtClean="0"/>
              <a:t>. </a:t>
            </a:r>
          </a:p>
          <a:p>
            <a:endParaRPr lang="es-MX" dirty="0"/>
          </a:p>
          <a:p>
            <a:r>
              <a:rPr lang="es-MX" dirty="0" err="1" smtClean="0"/>
              <a:t>Given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sturcture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experiment</a:t>
            </a:r>
            <a:r>
              <a:rPr lang="es-MX" dirty="0" smtClean="0"/>
              <a:t>,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would</a:t>
            </a:r>
            <a:r>
              <a:rPr lang="es-MX" dirty="0" smtClean="0"/>
              <a:t> </a:t>
            </a:r>
            <a:r>
              <a:rPr lang="es-MX" dirty="0" err="1" smtClean="0"/>
              <a:t>expect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“Yes” and “No” responses </a:t>
            </a:r>
            <a:r>
              <a:rPr lang="es-MX" dirty="0" err="1" smtClean="0"/>
              <a:t>were</a:t>
            </a:r>
            <a:r>
              <a:rPr lang="es-MX" dirty="0" smtClean="0"/>
              <a:t> </a:t>
            </a:r>
            <a:r>
              <a:rPr lang="es-MX" dirty="0" err="1" smtClean="0"/>
              <a:t>registered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a </a:t>
            </a:r>
            <a:r>
              <a:rPr lang="es-MX" dirty="0" err="1" smtClean="0"/>
              <a:t>fairly</a:t>
            </a:r>
            <a:r>
              <a:rPr lang="es-MX" dirty="0" smtClean="0"/>
              <a:t> </a:t>
            </a:r>
            <a:r>
              <a:rPr lang="es-MX" dirty="0" err="1" smtClean="0"/>
              <a:t>equal</a:t>
            </a:r>
            <a:r>
              <a:rPr lang="es-MX" dirty="0" smtClean="0"/>
              <a:t> </a:t>
            </a:r>
            <a:r>
              <a:rPr lang="es-MX" dirty="0" err="1" smtClean="0"/>
              <a:t>probability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trial. </a:t>
            </a:r>
            <a:r>
              <a:rPr lang="es-MX" dirty="0" err="1" smtClean="0"/>
              <a:t>We</a:t>
            </a:r>
            <a:r>
              <a:rPr lang="es-MX" dirty="0" smtClean="0"/>
              <a:t> test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a </a:t>
            </a:r>
            <a:r>
              <a:rPr lang="es-MX" dirty="0" err="1" smtClean="0"/>
              <a:t>first</a:t>
            </a:r>
            <a:r>
              <a:rPr lang="es-MX" dirty="0" smtClean="0"/>
              <a:t> mixture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plain</a:t>
            </a:r>
            <a:r>
              <a:rPr lang="es-MX" dirty="0" smtClean="0"/>
              <a:t> “yes” “no” input </a:t>
            </a:r>
            <a:r>
              <a:rPr lang="es-MX" dirty="0" err="1" smtClean="0"/>
              <a:t>registered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984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85737"/>
            <a:ext cx="99345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85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7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0.2 </a:t>
            </a:r>
            <a:r>
              <a:rPr lang="es-MX" dirty="0" smtClean="0"/>
              <a:t>A “</a:t>
            </a:r>
            <a:r>
              <a:rPr lang="es-MX" b="1" dirty="0" err="1" smtClean="0"/>
              <a:t>cognitive</a:t>
            </a:r>
            <a:r>
              <a:rPr lang="es-MX" dirty="0" smtClean="0"/>
              <a:t>” </a:t>
            </a:r>
            <a:r>
              <a:rPr lang="es-MX" dirty="0" err="1" smtClean="0"/>
              <a:t>contaminant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 Mixture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2958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1</a:t>
            </a:r>
            <a:r>
              <a:rPr lang="es-MX" dirty="0" smtClean="0"/>
              <a:t>. </a:t>
            </a:r>
            <a:r>
              <a:rPr lang="es-MX" dirty="0" err="1" smtClean="0"/>
              <a:t>Hierarchical</a:t>
            </a:r>
            <a:r>
              <a:rPr lang="es-MX" dirty="0" smtClean="0"/>
              <a:t> SDT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r>
              <a:rPr lang="es-MX" dirty="0" err="1" smtClean="0"/>
              <a:t>applied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data</a:t>
            </a:r>
            <a:endParaRPr lang="es-MX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6784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267" y="1533525"/>
            <a:ext cx="2446866" cy="3927475"/>
          </a:xfrm>
        </p:spPr>
        <p:txBody>
          <a:bodyPr>
            <a:normAutofit/>
          </a:bodyPr>
          <a:lstStyle/>
          <a:p>
            <a:r>
              <a:rPr lang="es-MX" sz="3500" dirty="0" err="1" smtClean="0">
                <a:solidFill>
                  <a:schemeClr val="accent1">
                    <a:lumMod val="50000"/>
                  </a:schemeClr>
                </a:solidFill>
              </a:rPr>
              <a:t>We</a:t>
            </a:r>
            <a:r>
              <a:rPr lang="es-MX" sz="35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sz="3500" dirty="0" err="1" smtClean="0">
                <a:solidFill>
                  <a:schemeClr val="accent1">
                    <a:lumMod val="50000"/>
                  </a:schemeClr>
                </a:solidFill>
              </a:rPr>
              <a:t>apply</a:t>
            </a:r>
            <a:r>
              <a:rPr lang="es-MX" sz="3500" dirty="0" smtClean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es-MX" sz="3500" dirty="0" err="1" smtClean="0">
                <a:solidFill>
                  <a:schemeClr val="accent1">
                    <a:lumMod val="50000"/>
                  </a:schemeClr>
                </a:solidFill>
              </a:rPr>
              <a:t>Hierarchical</a:t>
            </a:r>
            <a:r>
              <a:rPr lang="es-MX" sz="35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sz="3500" dirty="0" err="1" smtClean="0">
                <a:solidFill>
                  <a:schemeClr val="accent1">
                    <a:lumMod val="50000"/>
                  </a:schemeClr>
                </a:solidFill>
              </a:rPr>
              <a:t>Bayesian</a:t>
            </a:r>
            <a:r>
              <a:rPr lang="es-MX" sz="3500" dirty="0" smtClean="0">
                <a:solidFill>
                  <a:schemeClr val="accent1">
                    <a:lumMod val="50000"/>
                  </a:schemeClr>
                </a:solidFill>
              </a:rPr>
              <a:t> SDT </a:t>
            </a:r>
            <a:r>
              <a:rPr lang="es-MX" sz="3500" dirty="0" err="1" smtClean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es-MX" sz="3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201617"/>
            <a:ext cx="8267814" cy="651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4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09109" cy="1325563"/>
          </a:xfrm>
        </p:spPr>
        <p:txBody>
          <a:bodyPr/>
          <a:lstStyle/>
          <a:p>
            <a:r>
              <a:rPr lang="es-ES" dirty="0" err="1" smtClean="0"/>
              <a:t>Plot</a:t>
            </a:r>
            <a:r>
              <a:rPr lang="es-ES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7428" y="1851025"/>
            <a:ext cx="424988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interesting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note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b="1" dirty="0" err="1" smtClean="0"/>
              <a:t>for</a:t>
            </a:r>
            <a:r>
              <a:rPr lang="es-ES" b="1" dirty="0" smtClean="0"/>
              <a:t> </a:t>
            </a:r>
            <a:r>
              <a:rPr lang="es-ES" b="1" dirty="0" err="1" smtClean="0"/>
              <a:t>Experiment</a:t>
            </a:r>
            <a:r>
              <a:rPr lang="es-ES" b="1" dirty="0" smtClean="0"/>
              <a:t> No. 1, </a:t>
            </a:r>
            <a:r>
              <a:rPr lang="es-ES" dirty="0" smtClean="0"/>
              <a:t>yes,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differences</a:t>
            </a:r>
            <a:r>
              <a:rPr lang="es-ES" dirty="0" smtClean="0"/>
              <a:t> are </a:t>
            </a:r>
            <a:r>
              <a:rPr lang="es-ES" dirty="0" err="1" smtClean="0"/>
              <a:t>found</a:t>
            </a:r>
            <a:r>
              <a:rPr lang="es-ES" dirty="0" smtClean="0"/>
              <a:t> in </a:t>
            </a:r>
            <a:r>
              <a:rPr lang="es-ES" dirty="0" err="1" smtClean="0"/>
              <a:t>terms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mean d’ </a:t>
            </a:r>
            <a:r>
              <a:rPr lang="es-ES" dirty="0" err="1" smtClean="0"/>
              <a:t>estimations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,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doesn’t</a:t>
            </a:r>
            <a:r>
              <a:rPr lang="es-ES" dirty="0" smtClean="0"/>
              <a:t> </a:t>
            </a:r>
            <a:r>
              <a:rPr lang="es-ES" dirty="0" err="1" smtClean="0"/>
              <a:t>happen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C, </a:t>
            </a:r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according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proposed</a:t>
            </a:r>
            <a:r>
              <a:rPr lang="es-ES" dirty="0" smtClean="0"/>
              <a:t> </a:t>
            </a:r>
            <a:r>
              <a:rPr lang="es-ES" dirty="0" err="1" smtClean="0"/>
              <a:t>hierarchical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could</a:t>
            </a:r>
            <a:r>
              <a:rPr lang="es-ES" dirty="0" smtClean="0"/>
              <a:t> be </a:t>
            </a:r>
            <a:r>
              <a:rPr lang="es-ES" dirty="0" err="1" smtClean="0"/>
              <a:t>described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same</a:t>
            </a:r>
            <a:r>
              <a:rPr lang="es-ES" dirty="0" smtClean="0"/>
              <a:t> mean </a:t>
            </a:r>
            <a:r>
              <a:rPr lang="es-ES" dirty="0" err="1" smtClean="0"/>
              <a:t>value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187" y="681036"/>
            <a:ext cx="7643813" cy="57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5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09109" cy="1325563"/>
          </a:xfrm>
        </p:spPr>
        <p:txBody>
          <a:bodyPr/>
          <a:lstStyle/>
          <a:p>
            <a:r>
              <a:rPr lang="es-ES" dirty="0" err="1" smtClean="0"/>
              <a:t>Plot</a:t>
            </a:r>
            <a:r>
              <a:rPr lang="es-ES" dirty="0" smtClean="0"/>
              <a:t> 1</a:t>
            </a:r>
            <a:endParaRPr lang="es-MX" dirty="0"/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308329" y="1690688"/>
            <a:ext cx="42498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Even</a:t>
            </a:r>
            <a:r>
              <a:rPr lang="es-ES" dirty="0" smtClean="0"/>
              <a:t> more </a:t>
            </a:r>
            <a:r>
              <a:rPr lang="es-ES" dirty="0" err="1" smtClean="0"/>
              <a:t>interesting</a:t>
            </a:r>
            <a:r>
              <a:rPr lang="es-ES" dirty="0" smtClean="0"/>
              <a:t> </a:t>
            </a:r>
            <a:r>
              <a:rPr lang="es-ES" dirty="0" err="1" smtClean="0"/>
              <a:t>should</a:t>
            </a:r>
            <a:r>
              <a:rPr lang="es-ES" dirty="0" smtClean="0"/>
              <a:t> be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fact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doesn’t</a:t>
            </a:r>
            <a:r>
              <a:rPr lang="es-ES" dirty="0" smtClean="0"/>
              <a:t> </a:t>
            </a:r>
            <a:r>
              <a:rPr lang="es-ES" dirty="0" err="1" smtClean="0"/>
              <a:t>hold</a:t>
            </a:r>
            <a:r>
              <a:rPr lang="es-ES" dirty="0" smtClean="0"/>
              <a:t> up </a:t>
            </a:r>
            <a:r>
              <a:rPr lang="es-ES" b="1" dirty="0" err="1" smtClean="0"/>
              <a:t>for</a:t>
            </a:r>
            <a:r>
              <a:rPr lang="es-ES" b="1" dirty="0" smtClean="0"/>
              <a:t> </a:t>
            </a:r>
            <a:r>
              <a:rPr lang="es-ES" b="1" dirty="0" err="1" smtClean="0"/>
              <a:t>Experiment</a:t>
            </a:r>
            <a:r>
              <a:rPr lang="es-ES" b="1" dirty="0" smtClean="0"/>
              <a:t> No. 2,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differences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 are </a:t>
            </a:r>
            <a:r>
              <a:rPr lang="es-ES" dirty="0" err="1" smtClean="0"/>
              <a:t>observed</a:t>
            </a:r>
            <a:r>
              <a:rPr lang="es-ES" dirty="0" smtClean="0"/>
              <a:t> </a:t>
            </a:r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d’ and C.</a:t>
            </a: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473" y="632127"/>
            <a:ext cx="7576528" cy="568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1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782733" cy="1325563"/>
          </a:xfrm>
        </p:spPr>
        <p:txBody>
          <a:bodyPr/>
          <a:lstStyle/>
          <a:p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According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this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article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es-MX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52" y="1326229"/>
            <a:ext cx="11148095" cy="46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02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802871"/>
            <a:ext cx="5343525" cy="2828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25" y="1359959"/>
            <a:ext cx="5572125" cy="386715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" y="0"/>
            <a:ext cx="358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1)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There’s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 a single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criterion</a:t>
            </a:r>
            <a:endParaRPr lang="es-MX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Conector recto 7"/>
          <p:cNvCxnSpPr>
            <a:stCxn id="4" idx="1"/>
            <a:endCxn id="4" idx="3"/>
          </p:cNvCxnSpPr>
          <p:nvPr/>
        </p:nvCxnSpPr>
        <p:spPr>
          <a:xfrm>
            <a:off x="438150" y="3217334"/>
            <a:ext cx="53435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505883" y="3479801"/>
            <a:ext cx="2914650" cy="84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06" y="365125"/>
            <a:ext cx="11568453" cy="5892156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0" y="2997200"/>
            <a:ext cx="6587067" cy="33782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710267" y="5410200"/>
            <a:ext cx="4529666" cy="42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330200" y="5681135"/>
            <a:ext cx="6019800" cy="42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330200" y="5960006"/>
            <a:ext cx="6019800" cy="42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330200" y="6257281"/>
            <a:ext cx="2201333" cy="87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1"/>
          <p:cNvSpPr txBox="1">
            <a:spLocks/>
          </p:cNvSpPr>
          <p:nvPr/>
        </p:nvSpPr>
        <p:spPr>
          <a:xfrm>
            <a:off x="0" y="0"/>
            <a:ext cx="592667" cy="440267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5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s-MX" sz="35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s-MX" sz="35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09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03200"/>
            <a:ext cx="5731933" cy="911755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Signal</a:t>
            </a:r>
            <a:r>
              <a:rPr lang="es-MX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Detection</a:t>
            </a:r>
            <a:r>
              <a:rPr lang="es-MX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Theory</a:t>
            </a:r>
            <a:endParaRPr lang="es-MX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982133" y="1337733"/>
            <a:ext cx="10922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500" dirty="0" err="1" smtClean="0"/>
              <a:t>Originally</a:t>
            </a:r>
            <a:r>
              <a:rPr lang="es-MX" sz="2500" dirty="0" smtClean="0"/>
              <a:t> </a:t>
            </a:r>
            <a:r>
              <a:rPr lang="es-MX" sz="2500" dirty="0" err="1" smtClean="0"/>
              <a:t>developed</a:t>
            </a:r>
            <a:r>
              <a:rPr lang="es-MX" sz="2500" dirty="0" smtClean="0"/>
              <a:t> </a:t>
            </a:r>
            <a:r>
              <a:rPr lang="es-MX" sz="2500" dirty="0" err="1" smtClean="0"/>
              <a:t>within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</a:t>
            </a:r>
            <a:r>
              <a:rPr lang="es-MX" sz="2500" dirty="0" err="1" smtClean="0"/>
              <a:t>engineering</a:t>
            </a:r>
            <a:r>
              <a:rPr lang="es-MX" sz="2500" dirty="0" smtClean="0"/>
              <a:t> </a:t>
            </a:r>
            <a:r>
              <a:rPr lang="es-MX" sz="2500" dirty="0" err="1" smtClean="0"/>
              <a:t>framework</a:t>
            </a:r>
            <a:endParaRPr lang="es-MX" sz="2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500" dirty="0" smtClean="0"/>
              <a:t>SDT </a:t>
            </a:r>
            <a:r>
              <a:rPr lang="es-MX" sz="2500" dirty="0" err="1" smtClean="0"/>
              <a:t>is</a:t>
            </a:r>
            <a:r>
              <a:rPr lang="es-MX" sz="2500" dirty="0" smtClean="0"/>
              <a:t> a </a:t>
            </a:r>
            <a:r>
              <a:rPr lang="es-MX" sz="2500" b="1" dirty="0" err="1" smtClean="0"/>
              <a:t>statistical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model</a:t>
            </a:r>
            <a:r>
              <a:rPr lang="es-MX" sz="2500" dirty="0" smtClean="0"/>
              <a:t> </a:t>
            </a:r>
            <a:r>
              <a:rPr lang="es-MX" sz="2500" dirty="0" err="1" smtClean="0"/>
              <a:t>which</a:t>
            </a:r>
            <a:r>
              <a:rPr lang="es-MX" sz="2500" dirty="0" smtClean="0"/>
              <a:t> has </a:t>
            </a:r>
            <a:r>
              <a:rPr lang="es-MX" sz="2500" dirty="0" err="1" smtClean="0"/>
              <a:t>proven</a:t>
            </a:r>
            <a:r>
              <a:rPr lang="es-MX" sz="2500" dirty="0" smtClean="0"/>
              <a:t> </a:t>
            </a:r>
            <a:r>
              <a:rPr lang="es-MX" sz="2500" dirty="0" err="1" smtClean="0"/>
              <a:t>to</a:t>
            </a:r>
            <a:r>
              <a:rPr lang="es-MX" sz="2500" dirty="0" smtClean="0"/>
              <a:t> be </a:t>
            </a:r>
            <a:r>
              <a:rPr lang="es-MX" sz="2500" dirty="0" err="1" smtClean="0"/>
              <a:t>very</a:t>
            </a:r>
            <a:r>
              <a:rPr lang="es-MX" sz="2500" dirty="0" smtClean="0"/>
              <a:t> </a:t>
            </a:r>
            <a:r>
              <a:rPr lang="es-MX" sz="2500" dirty="0" err="1" smtClean="0"/>
              <a:t>useful</a:t>
            </a:r>
            <a:r>
              <a:rPr lang="es-MX" sz="2500" dirty="0" smtClean="0"/>
              <a:t> as a </a:t>
            </a:r>
            <a:r>
              <a:rPr lang="es-MX" sz="2500" b="1" dirty="0" err="1" smtClean="0"/>
              <a:t>cognitive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model</a:t>
            </a:r>
            <a:r>
              <a:rPr lang="es-MX" sz="2500" dirty="0" smtClean="0"/>
              <a:t> </a:t>
            </a:r>
            <a:r>
              <a:rPr lang="es-MX" sz="2500" dirty="0" err="1" smtClean="0"/>
              <a:t>too</a:t>
            </a:r>
            <a:r>
              <a:rPr lang="es-MX" sz="25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500" dirty="0" err="1" smtClean="0"/>
              <a:t>It’s</a:t>
            </a:r>
            <a:r>
              <a:rPr lang="es-MX" sz="2500" dirty="0" smtClean="0"/>
              <a:t> </a:t>
            </a:r>
            <a:r>
              <a:rPr lang="es-MX" sz="2500" dirty="0" err="1" smtClean="0"/>
              <a:t>been</a:t>
            </a:r>
            <a:r>
              <a:rPr lang="es-MX" sz="2500" dirty="0" smtClean="0"/>
              <a:t> </a:t>
            </a:r>
            <a:r>
              <a:rPr lang="es-MX" sz="2500" dirty="0" err="1" smtClean="0"/>
              <a:t>widely</a:t>
            </a:r>
            <a:r>
              <a:rPr lang="es-MX" sz="2500" dirty="0" smtClean="0"/>
              <a:t> </a:t>
            </a:r>
            <a:r>
              <a:rPr lang="es-MX" sz="2500" dirty="0" err="1" smtClean="0"/>
              <a:t>applied</a:t>
            </a:r>
            <a:r>
              <a:rPr lang="es-MX" sz="2500" dirty="0" smtClean="0"/>
              <a:t> </a:t>
            </a:r>
            <a:r>
              <a:rPr lang="es-MX" sz="2500" dirty="0" err="1" smtClean="0"/>
              <a:t>to</a:t>
            </a:r>
            <a:r>
              <a:rPr lang="es-MX" sz="2500" dirty="0" smtClean="0"/>
              <a:t> </a:t>
            </a:r>
            <a:r>
              <a:rPr lang="es-MX" sz="2500" dirty="0" err="1" smtClean="0"/>
              <a:t>different</a:t>
            </a:r>
            <a:r>
              <a:rPr lang="es-MX" sz="2500" dirty="0" smtClean="0"/>
              <a:t> </a:t>
            </a:r>
            <a:r>
              <a:rPr lang="es-MX" sz="2500" dirty="0" err="1" smtClean="0"/>
              <a:t>domains</a:t>
            </a:r>
            <a:r>
              <a:rPr lang="es-MX" sz="2500" dirty="0" smtClean="0"/>
              <a:t> </a:t>
            </a:r>
            <a:r>
              <a:rPr lang="es-MX" sz="2500" dirty="0" err="1" smtClean="0"/>
              <a:t>within</a:t>
            </a:r>
            <a:r>
              <a:rPr lang="es-MX" sz="2500" dirty="0" smtClean="0"/>
              <a:t> </a:t>
            </a:r>
            <a:r>
              <a:rPr lang="es-MX" sz="2500" dirty="0" err="1" smtClean="0"/>
              <a:t>Psychology</a:t>
            </a:r>
            <a:endParaRPr lang="es-MX" sz="2500" dirty="0" smtClean="0"/>
          </a:p>
          <a:p>
            <a:pPr lvl="1"/>
            <a:r>
              <a:rPr lang="es-MX" sz="2500" dirty="0" smtClean="0"/>
              <a:t> </a:t>
            </a:r>
            <a:endParaRPr lang="es-MX" sz="2500" dirty="0"/>
          </a:p>
        </p:txBody>
      </p:sp>
    </p:spTree>
    <p:extLst>
      <p:ext uri="{BB962C8B-B14F-4D97-AF65-F5344CB8AC3E}">
        <p14:creationId xmlns:p14="http://schemas.microsoft.com/office/powerpoint/2010/main" val="1343295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38667" y="149754"/>
                <a:ext cx="6324600" cy="6301845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s-MX" dirty="0" smtClean="0"/>
                  <a:t>So </a:t>
                </a:r>
                <a:r>
                  <a:rPr lang="es-MX" dirty="0" err="1" smtClean="0"/>
                  <a:t>far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we’ve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got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:</a:t>
                </a:r>
              </a:p>
              <a:p>
                <a:pPr marL="514350" indent="-514350" algn="just">
                  <a:buAutoNum type="arabicParenR"/>
                </a:pPr>
                <a:r>
                  <a:rPr lang="es-MX" dirty="0" err="1" smtClean="0"/>
                  <a:t>It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assumed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participants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respond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using</a:t>
                </a:r>
                <a:r>
                  <a:rPr lang="es-MX" dirty="0" smtClean="0"/>
                  <a:t> a single </a:t>
                </a:r>
                <a:r>
                  <a:rPr lang="es-MX" dirty="0" err="1" smtClean="0"/>
                  <a:t>criterion</a:t>
                </a:r>
                <a:r>
                  <a:rPr lang="es-MX" dirty="0" smtClean="0"/>
                  <a:t> (</a:t>
                </a:r>
                <a:r>
                  <a:rPr lang="es-MX" dirty="0" err="1" smtClean="0"/>
                  <a:t>Thus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order</a:t>
                </a:r>
                <a:r>
                  <a:rPr lang="es-MX" dirty="0" smtClean="0"/>
                  <a:t> of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four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underlying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distributions</a:t>
                </a:r>
                <a:r>
                  <a:rPr lang="es-MX" dirty="0" smtClean="0"/>
                  <a:t>).</a:t>
                </a:r>
              </a:p>
              <a:p>
                <a:pPr marL="514350" indent="-514350" algn="just">
                  <a:buAutoNum type="arabicParenR"/>
                </a:pPr>
                <a:endParaRPr lang="es-MX" dirty="0" smtClean="0"/>
              </a:p>
              <a:p>
                <a:pPr marL="0" indent="0" algn="just">
                  <a:buNone/>
                </a:pPr>
                <a:r>
                  <a:rPr lang="es-MX" dirty="0" smtClean="0"/>
                  <a:t> 2)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concentrating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effect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tells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us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four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distributions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tend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be </a:t>
                </a:r>
                <a:r>
                  <a:rPr lang="es-MX" dirty="0" err="1" smtClean="0"/>
                  <a:t>ordered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around</a:t>
                </a:r>
                <a:r>
                  <a:rPr lang="es-MX" dirty="0" smtClean="0"/>
                  <a:t> a central </a:t>
                </a:r>
                <a:r>
                  <a:rPr lang="es-MX" dirty="0" err="1" smtClean="0"/>
                  <a:t>point</a:t>
                </a:r>
                <a:r>
                  <a:rPr lang="es-MX" dirty="0" smtClean="0"/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MX" dirty="0" smtClean="0"/>
                  <a:t>)</a:t>
                </a:r>
              </a:p>
              <a:p>
                <a:pPr marL="0" indent="0" algn="just">
                  <a:buNone/>
                </a:pPr>
                <a:endParaRPr lang="es-MX" dirty="0"/>
              </a:p>
              <a:p>
                <a:pPr marL="0" indent="0" algn="just">
                  <a:buNone/>
                </a:pPr>
                <a:r>
                  <a:rPr lang="es-MX" dirty="0" err="1" smtClean="0"/>
                  <a:t>Therefore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C </a:t>
                </a:r>
                <a:r>
                  <a:rPr lang="es-MX" dirty="0" err="1" smtClean="0"/>
                  <a:t>bias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(</a:t>
                </a:r>
                <a:r>
                  <a:rPr lang="es-MX" dirty="0" err="1" smtClean="0"/>
                  <a:t>distance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between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criterion</a:t>
                </a:r>
                <a:r>
                  <a:rPr lang="es-MX" dirty="0" smtClean="0"/>
                  <a:t> and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neutral </a:t>
                </a:r>
                <a:r>
                  <a:rPr lang="es-MX" dirty="0" err="1" smtClean="0"/>
                  <a:t>point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MX" dirty="0" smtClean="0"/>
                  <a:t>) </a:t>
                </a:r>
                <a:r>
                  <a:rPr lang="es-MX" dirty="0" err="1" smtClean="0"/>
                  <a:t>should</a:t>
                </a:r>
                <a:r>
                  <a:rPr lang="es-MX" dirty="0" smtClean="0"/>
                  <a:t> be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same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clases.</a:t>
                </a:r>
                <a:endParaRPr lang="es-MX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8667" y="149754"/>
                <a:ext cx="6324600" cy="6301845"/>
              </a:xfrm>
              <a:blipFill rotWithShape="0">
                <a:blip r:embed="rId2"/>
                <a:stretch>
                  <a:fillRect l="-2025" t="-2227" r="-19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867" y="149754"/>
            <a:ext cx="5162167" cy="637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2. </a:t>
            </a:r>
            <a:r>
              <a:rPr lang="es-MX" dirty="0" err="1" smtClean="0"/>
              <a:t>Making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d’(A) &gt; d’(B)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 </a:t>
            </a:r>
            <a:r>
              <a:rPr lang="es-MX" dirty="0" err="1" smtClean="0"/>
              <a:t>order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results</a:t>
            </a:r>
            <a:r>
              <a:rPr lang="es-MX" dirty="0" smtClean="0"/>
              <a:t> comparable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has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reported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literature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</a:t>
            </a:r>
            <a:r>
              <a:rPr lang="es-MX" dirty="0" err="1" smtClean="0"/>
              <a:t>withing</a:t>
            </a:r>
            <a:r>
              <a:rPr lang="es-MX" dirty="0" smtClean="0"/>
              <a:t>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,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be </a:t>
            </a:r>
            <a:r>
              <a:rPr lang="es-MX" dirty="0" err="1" smtClean="0"/>
              <a:t>able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guarantee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two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r>
              <a:rPr lang="es-MX" dirty="0" smtClean="0"/>
              <a:t> are </a:t>
            </a:r>
            <a:r>
              <a:rPr lang="es-MX" dirty="0" err="1" smtClean="0"/>
              <a:t>indeed</a:t>
            </a:r>
            <a:r>
              <a:rPr lang="es-MX" dirty="0" smtClean="0"/>
              <a:t> </a:t>
            </a:r>
            <a:r>
              <a:rPr lang="es-MX" dirty="0" err="1" smtClean="0"/>
              <a:t>different</a:t>
            </a:r>
            <a:r>
              <a:rPr lang="es-MX" dirty="0" smtClean="0"/>
              <a:t> in </a:t>
            </a:r>
            <a:r>
              <a:rPr lang="es-MX" dirty="0" err="1" smtClean="0"/>
              <a:t>terms</a:t>
            </a:r>
            <a:r>
              <a:rPr lang="es-MX" dirty="0" smtClean="0"/>
              <a:t> of </a:t>
            </a:r>
            <a:r>
              <a:rPr lang="es-MX" dirty="0" err="1" smtClean="0"/>
              <a:t>how</a:t>
            </a:r>
            <a:r>
              <a:rPr lang="es-MX" dirty="0" smtClean="0"/>
              <a:t> “</a:t>
            </a:r>
            <a:r>
              <a:rPr lang="es-MX" dirty="0" err="1" smtClean="0"/>
              <a:t>difficult</a:t>
            </a:r>
            <a:r>
              <a:rPr lang="es-MX" dirty="0" smtClean="0"/>
              <a:t>” </a:t>
            </a:r>
            <a:r>
              <a:rPr lang="es-MX" dirty="0" err="1" smtClean="0"/>
              <a:t>they</a:t>
            </a:r>
            <a:r>
              <a:rPr lang="es-MX" dirty="0" smtClean="0"/>
              <a:t> are.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30852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3" y="239296"/>
            <a:ext cx="7984067" cy="64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235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3933" y="1521355"/>
            <a:ext cx="4004734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err="1" smtClean="0"/>
              <a:t>What’s</a:t>
            </a:r>
            <a:r>
              <a:rPr lang="es-MX" b="1" dirty="0" smtClean="0"/>
              <a:t> </a:t>
            </a:r>
            <a:r>
              <a:rPr lang="es-MX" b="1" dirty="0" err="1" smtClean="0"/>
              <a:t>important</a:t>
            </a:r>
            <a:r>
              <a:rPr lang="es-MX" b="1" dirty="0" smtClean="0"/>
              <a:t> </a:t>
            </a:r>
            <a:r>
              <a:rPr lang="es-MX" b="1" dirty="0" err="1" smtClean="0"/>
              <a:t>about</a:t>
            </a:r>
            <a:r>
              <a:rPr lang="es-MX" b="1" dirty="0" smtClean="0"/>
              <a:t> </a:t>
            </a:r>
            <a:r>
              <a:rPr lang="es-MX" b="1" dirty="0" err="1" smtClean="0"/>
              <a:t>this</a:t>
            </a:r>
            <a:r>
              <a:rPr lang="es-MX" b="1" dirty="0" smtClean="0"/>
              <a:t> </a:t>
            </a:r>
            <a:r>
              <a:rPr lang="es-MX" b="1" dirty="0" err="1" smtClean="0"/>
              <a:t>plot</a:t>
            </a:r>
            <a:r>
              <a:rPr lang="es-MX" b="1" dirty="0" smtClean="0"/>
              <a:t>?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, </a:t>
            </a:r>
            <a:r>
              <a:rPr lang="es-MX" dirty="0" smtClean="0"/>
              <a:t>D’ </a:t>
            </a:r>
            <a:r>
              <a:rPr lang="es-MX" dirty="0" err="1" smtClean="0"/>
              <a:t>estimates</a:t>
            </a:r>
            <a:r>
              <a:rPr lang="es-MX" dirty="0" smtClean="0"/>
              <a:t> are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A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B </a:t>
            </a:r>
            <a:r>
              <a:rPr lang="es-MX" dirty="0" err="1" smtClean="0"/>
              <a:t>class</a:t>
            </a:r>
            <a:r>
              <a:rPr lang="es-MX" dirty="0" smtClean="0"/>
              <a:t>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127" y="440266"/>
            <a:ext cx="7722873" cy="605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217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2325" y="1521355"/>
            <a:ext cx="42164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b="1" dirty="0" err="1" smtClean="0"/>
              <a:t>What’s</a:t>
            </a:r>
            <a:r>
              <a:rPr lang="es-MX" b="1" dirty="0" smtClean="0"/>
              <a:t> </a:t>
            </a:r>
            <a:r>
              <a:rPr lang="es-MX" b="1" dirty="0" err="1" smtClean="0"/>
              <a:t>important</a:t>
            </a:r>
            <a:r>
              <a:rPr lang="es-MX" b="1" dirty="0" smtClean="0"/>
              <a:t> </a:t>
            </a:r>
            <a:r>
              <a:rPr lang="es-MX" b="1" dirty="0" err="1" smtClean="0"/>
              <a:t>about</a:t>
            </a:r>
            <a:r>
              <a:rPr lang="es-MX" b="1" dirty="0" smtClean="0"/>
              <a:t> </a:t>
            </a:r>
            <a:r>
              <a:rPr lang="es-MX" b="1" dirty="0" err="1" smtClean="0"/>
              <a:t>this</a:t>
            </a:r>
            <a:r>
              <a:rPr lang="es-MX" b="1" dirty="0" smtClean="0"/>
              <a:t> </a:t>
            </a:r>
            <a:r>
              <a:rPr lang="es-MX" b="1" dirty="0" err="1" smtClean="0"/>
              <a:t>plot</a:t>
            </a:r>
            <a:r>
              <a:rPr lang="es-MX" b="1" dirty="0" smtClean="0"/>
              <a:t>?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According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Factor,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suggest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it’s</a:t>
            </a:r>
            <a:r>
              <a:rPr lang="es-MX" dirty="0" smtClean="0"/>
              <a:t> 13 times lees </a:t>
            </a:r>
            <a:r>
              <a:rPr lang="es-MX" dirty="0" err="1" smtClean="0"/>
              <a:t>likely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d’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0, </a:t>
            </a:r>
            <a:r>
              <a:rPr lang="es-MX" dirty="0" err="1" smtClean="0"/>
              <a:t>than</a:t>
            </a:r>
            <a:r>
              <a:rPr lang="es-MX" dirty="0" smtClean="0"/>
              <a:t>/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had</a:t>
            </a:r>
            <a:r>
              <a:rPr lang="es-MX" dirty="0" smtClean="0"/>
              <a:t>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stated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prior.</a:t>
            </a:r>
          </a:p>
          <a:p>
            <a:pPr marL="0" indent="0">
              <a:buNone/>
            </a:pPr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650" y="430533"/>
            <a:ext cx="7327419" cy="58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979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521355"/>
            <a:ext cx="40047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u="sng" dirty="0" err="1" smtClean="0"/>
              <a:t>Same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things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happen</a:t>
            </a:r>
            <a:r>
              <a:rPr lang="es-MX" b="1" u="sng" dirty="0" smtClean="0"/>
              <a:t> in </a:t>
            </a:r>
            <a:r>
              <a:rPr lang="es-MX" b="1" u="sng" dirty="0" err="1" smtClean="0"/>
              <a:t>Experiment</a:t>
            </a:r>
            <a:r>
              <a:rPr lang="es-MX" b="1" u="sng" dirty="0" smtClean="0"/>
              <a:t> 2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, d’ </a:t>
            </a:r>
            <a:r>
              <a:rPr lang="es-MX" dirty="0" err="1" smtClean="0"/>
              <a:t>estimates</a:t>
            </a:r>
            <a:r>
              <a:rPr lang="es-MX" dirty="0" smtClean="0"/>
              <a:t> are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A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B </a:t>
            </a:r>
            <a:r>
              <a:rPr lang="es-MX" dirty="0" err="1" smtClean="0"/>
              <a:t>class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109" y="431800"/>
            <a:ext cx="7651891" cy="596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647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79400" y="1957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2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273387" y="1521355"/>
            <a:ext cx="49844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dirty="0" err="1" smtClean="0"/>
              <a:t>According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Factor,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suggest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it’s</a:t>
            </a:r>
            <a:r>
              <a:rPr lang="es-MX" dirty="0" smtClean="0"/>
              <a:t> 41.5 times lees </a:t>
            </a:r>
            <a:r>
              <a:rPr lang="es-MX" dirty="0" err="1" smtClean="0"/>
              <a:t>likely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d’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0, </a:t>
            </a:r>
            <a:r>
              <a:rPr lang="es-MX" dirty="0" err="1" smtClean="0"/>
              <a:t>than</a:t>
            </a:r>
            <a:r>
              <a:rPr lang="es-MX" dirty="0" smtClean="0"/>
              <a:t>/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had</a:t>
            </a:r>
            <a:r>
              <a:rPr lang="es-MX" dirty="0" smtClean="0"/>
              <a:t>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stated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prior.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468" y="456190"/>
            <a:ext cx="6848056" cy="55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81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3. </a:t>
            </a:r>
            <a:r>
              <a:rPr lang="es-MX" dirty="0" err="1" smtClean="0"/>
              <a:t>Looking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643533" cy="2477029"/>
          </a:xfrm>
        </p:spPr>
        <p:txBody>
          <a:bodyPr>
            <a:normAutofit/>
          </a:bodyPr>
          <a:lstStyle/>
          <a:p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across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can </a:t>
            </a:r>
            <a:r>
              <a:rPr lang="es-MX" dirty="0" err="1" smtClean="0"/>
              <a:t>find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pattern</a:t>
            </a:r>
            <a:r>
              <a:rPr lang="es-MX" dirty="0" smtClean="0"/>
              <a:t> as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reported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literatura </a:t>
            </a:r>
            <a:r>
              <a:rPr lang="es-MX" dirty="0" err="1" smtClean="0"/>
              <a:t>under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name</a:t>
            </a:r>
            <a:r>
              <a:rPr lang="es-MX" dirty="0" smtClean="0"/>
              <a:t> of “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”</a:t>
            </a:r>
          </a:p>
          <a:p>
            <a:endParaRPr lang="es-MX" dirty="0"/>
          </a:p>
          <a:p>
            <a:r>
              <a:rPr lang="es-MX" dirty="0" smtClean="0"/>
              <a:t>FA(A) &lt; FA(B) &lt; H(B) &lt; H(A)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0690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3.1 </a:t>
            </a:r>
            <a:r>
              <a:rPr lang="es-MX" dirty="0" err="1" smtClean="0"/>
              <a:t>Comparing</a:t>
            </a:r>
            <a:r>
              <a:rPr lang="es-MX" dirty="0" smtClean="0"/>
              <a:t> binomial response </a:t>
            </a:r>
            <a:r>
              <a:rPr lang="es-MX" dirty="0" err="1" smtClean="0"/>
              <a:t>rates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02348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933" y="150070"/>
            <a:ext cx="8239658" cy="65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/>
        </p:nvSpPr>
        <p:spPr>
          <a:xfrm>
            <a:off x="4851400" y="2058193"/>
            <a:ext cx="6968067" cy="388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03200"/>
            <a:ext cx="5731933" cy="911755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Recognition</a:t>
            </a:r>
            <a:r>
              <a:rPr lang="es-MX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Memory</a:t>
            </a:r>
            <a:endParaRPr lang="es-MX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838200" y="2133600"/>
            <a:ext cx="3022600" cy="3742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err="1" smtClean="0">
                <a:latin typeface="AR JULIAN" panose="02000000000000000000" pitchFamily="2" charset="0"/>
              </a:rPr>
              <a:t>Study</a:t>
            </a:r>
            <a:r>
              <a:rPr lang="es-MX" sz="2800" dirty="0" smtClean="0">
                <a:latin typeface="AR JULIAN" panose="02000000000000000000" pitchFamily="2" charset="0"/>
              </a:rPr>
              <a:t> </a:t>
            </a:r>
            <a:r>
              <a:rPr lang="es-MX" sz="2800" dirty="0" err="1" smtClean="0">
                <a:latin typeface="AR JULIAN" panose="02000000000000000000" pitchFamily="2" charset="0"/>
              </a:rPr>
              <a:t>Phase</a:t>
            </a:r>
            <a:endParaRPr lang="es-MX" sz="2800" dirty="0" smtClean="0">
              <a:latin typeface="AR JULIAN" panose="02000000000000000000" pitchFamily="2" charset="0"/>
            </a:endParaRPr>
          </a:p>
          <a:p>
            <a:pPr algn="ctr"/>
            <a:endParaRPr lang="es-MX" dirty="0"/>
          </a:p>
          <a:p>
            <a:pPr algn="just"/>
            <a:r>
              <a:rPr lang="es-MX" sz="1500" dirty="0" smtClean="0"/>
              <a:t>Can be </a:t>
            </a:r>
            <a:r>
              <a:rPr lang="es-MX" sz="1500" dirty="0" err="1" smtClean="0"/>
              <a:t>presented</a:t>
            </a:r>
            <a:r>
              <a:rPr lang="es-MX" sz="1500" dirty="0"/>
              <a:t> </a:t>
            </a:r>
            <a:r>
              <a:rPr lang="es-MX" sz="1500" dirty="0" smtClean="0"/>
              <a:t>as…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500" b="1" dirty="0" err="1" smtClean="0"/>
              <a:t>Intentional</a:t>
            </a:r>
            <a:r>
              <a:rPr lang="es-MX" sz="1500" b="1" dirty="0" smtClean="0"/>
              <a:t> </a:t>
            </a:r>
            <a:r>
              <a:rPr lang="es-MX" sz="1500" dirty="0" smtClean="0"/>
              <a:t>(</a:t>
            </a:r>
            <a:r>
              <a:rPr lang="es-MX" sz="1500" dirty="0" err="1" smtClean="0"/>
              <a:t>participants</a:t>
            </a:r>
            <a:r>
              <a:rPr lang="es-MX" sz="1500" dirty="0" smtClean="0"/>
              <a:t> are </a:t>
            </a:r>
            <a:r>
              <a:rPr lang="es-MX" sz="1500" dirty="0" err="1" smtClean="0"/>
              <a:t>asked</a:t>
            </a:r>
            <a:r>
              <a:rPr lang="es-MX" sz="1500" dirty="0" smtClean="0"/>
              <a:t> </a:t>
            </a:r>
            <a:r>
              <a:rPr lang="es-MX" sz="1500" dirty="0" err="1" smtClean="0"/>
              <a:t>to</a:t>
            </a:r>
            <a:r>
              <a:rPr lang="es-MX" sz="1500" dirty="0" smtClean="0"/>
              <a:t> </a:t>
            </a:r>
            <a:r>
              <a:rPr lang="es-MX" sz="1500" dirty="0" err="1" smtClean="0"/>
              <a:t>memorize</a:t>
            </a:r>
            <a:r>
              <a:rPr lang="es-MX" sz="1500" dirty="0" smtClean="0"/>
              <a:t>/</a:t>
            </a:r>
            <a:r>
              <a:rPr lang="es-MX" sz="1500" dirty="0" err="1" smtClean="0"/>
              <a:t>study</a:t>
            </a:r>
            <a:r>
              <a:rPr lang="es-MX" sz="1500" dirty="0" smtClean="0"/>
              <a:t> </a:t>
            </a:r>
            <a:r>
              <a:rPr lang="es-MX" sz="1500" dirty="0" err="1" smtClean="0"/>
              <a:t>the</a:t>
            </a:r>
            <a:r>
              <a:rPr lang="es-MX" sz="1500" dirty="0" smtClean="0"/>
              <a:t> </a:t>
            </a:r>
            <a:r>
              <a:rPr lang="es-MX" sz="1500" dirty="0" err="1" smtClean="0"/>
              <a:t>stimuli</a:t>
            </a:r>
            <a:r>
              <a:rPr lang="es-MX" sz="1500" dirty="0" smtClean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500" b="1" dirty="0" smtClean="0"/>
              <a:t>Incidental</a:t>
            </a:r>
            <a:r>
              <a:rPr lang="es-MX" sz="1500" dirty="0" smtClean="0"/>
              <a:t> (</a:t>
            </a:r>
            <a:r>
              <a:rPr lang="es-MX" sz="1500" dirty="0" err="1" smtClean="0"/>
              <a:t>participants</a:t>
            </a:r>
            <a:r>
              <a:rPr lang="es-MX" sz="1500" dirty="0" smtClean="0"/>
              <a:t> are </a:t>
            </a:r>
            <a:r>
              <a:rPr lang="es-MX" sz="1500" dirty="0" err="1" smtClean="0"/>
              <a:t>told</a:t>
            </a:r>
            <a:r>
              <a:rPr lang="es-MX" sz="1500" dirty="0" smtClean="0"/>
              <a:t> </a:t>
            </a:r>
            <a:r>
              <a:rPr lang="es-MX" sz="1500" dirty="0" err="1" smtClean="0"/>
              <a:t>to</a:t>
            </a:r>
            <a:r>
              <a:rPr lang="es-MX" sz="1500" dirty="0" smtClean="0"/>
              <a:t> </a:t>
            </a:r>
            <a:r>
              <a:rPr lang="es-MX" sz="1500" dirty="0" err="1" smtClean="0"/>
              <a:t>interact</a:t>
            </a:r>
            <a:r>
              <a:rPr lang="es-MX" sz="1500" dirty="0" smtClean="0"/>
              <a:t> </a:t>
            </a:r>
            <a:r>
              <a:rPr lang="es-MX" sz="1500" dirty="0" err="1" smtClean="0"/>
              <a:t>with</a:t>
            </a:r>
            <a:r>
              <a:rPr lang="es-MX" sz="1500" dirty="0" smtClean="0"/>
              <a:t> </a:t>
            </a:r>
            <a:r>
              <a:rPr lang="es-MX" sz="1500" dirty="0" err="1" smtClean="0"/>
              <a:t>the</a:t>
            </a:r>
            <a:r>
              <a:rPr lang="es-MX" sz="1500" dirty="0" smtClean="0"/>
              <a:t> </a:t>
            </a:r>
            <a:r>
              <a:rPr lang="es-MX" sz="1500" dirty="0" err="1" smtClean="0"/>
              <a:t>stimuli</a:t>
            </a:r>
            <a:r>
              <a:rPr lang="es-MX" sz="1500" dirty="0" smtClean="0"/>
              <a:t>)</a:t>
            </a:r>
            <a:endParaRPr lang="es-MX" sz="15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5190065" y="2258879"/>
            <a:ext cx="2683933" cy="34848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err="1" smtClean="0">
                <a:latin typeface="AR JULIAN" panose="02000000000000000000" pitchFamily="2" charset="0"/>
              </a:rPr>
              <a:t>Recognition</a:t>
            </a:r>
            <a:r>
              <a:rPr lang="es-MX" sz="2800" dirty="0" smtClean="0">
                <a:latin typeface="AR JULIAN" panose="02000000000000000000" pitchFamily="2" charset="0"/>
              </a:rPr>
              <a:t> </a:t>
            </a:r>
            <a:r>
              <a:rPr lang="es-MX" sz="2800" dirty="0" err="1" smtClean="0">
                <a:latin typeface="AR JULIAN" panose="02000000000000000000" pitchFamily="2" charset="0"/>
              </a:rPr>
              <a:t>task</a:t>
            </a:r>
            <a:endParaRPr lang="es-MX" sz="2800" dirty="0" smtClean="0">
              <a:latin typeface="AR JULIAN" panose="02000000000000000000" pitchFamily="2" charset="0"/>
            </a:endParaRPr>
          </a:p>
          <a:p>
            <a:pPr algn="ctr"/>
            <a:endParaRPr lang="es-MX" sz="2800" dirty="0">
              <a:latin typeface="AR JULIAN" panose="02000000000000000000" pitchFamily="2" charset="0"/>
            </a:endParaRPr>
          </a:p>
          <a:p>
            <a:pPr algn="ctr"/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“</a:t>
            </a:r>
            <a:r>
              <a:rPr lang="es-MX" sz="15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Was</a:t>
            </a:r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s-MX" sz="15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this</a:t>
            </a:r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particular </a:t>
            </a:r>
            <a:r>
              <a:rPr lang="es-MX" sz="15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stimulus</a:t>
            </a:r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a </a:t>
            </a:r>
            <a:r>
              <a:rPr lang="es-MX" sz="15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part</a:t>
            </a:r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of </a:t>
            </a:r>
            <a:r>
              <a:rPr lang="es-MX" sz="15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the</a:t>
            </a:r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set of </a:t>
            </a:r>
            <a:r>
              <a:rPr lang="es-MX" sz="15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stimuli</a:t>
            </a:r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s-MX" sz="15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previously</a:t>
            </a:r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s-MX" sz="15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presented</a:t>
            </a:r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?”</a:t>
            </a:r>
            <a:endParaRPr lang="es-MX" sz="15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012" y="2625653"/>
            <a:ext cx="3449440" cy="275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750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3.2 </a:t>
            </a:r>
            <a:r>
              <a:rPr lang="es-MX" dirty="0" err="1" smtClean="0"/>
              <a:t>Comparing</a:t>
            </a:r>
            <a:r>
              <a:rPr lang="es-MX" dirty="0" smtClean="0"/>
              <a:t> Hit </a:t>
            </a:r>
            <a:r>
              <a:rPr lang="es-MX" dirty="0" err="1" smtClean="0"/>
              <a:t>rates</a:t>
            </a:r>
            <a:r>
              <a:rPr lang="es-MX" dirty="0" smtClean="0"/>
              <a:t> and F.A. </a:t>
            </a:r>
            <a:r>
              <a:rPr lang="es-MX" dirty="0" err="1" smtClean="0"/>
              <a:t>rates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context</a:t>
            </a:r>
            <a:r>
              <a:rPr lang="es-MX" dirty="0" smtClean="0"/>
              <a:t> of a </a:t>
            </a:r>
            <a:r>
              <a:rPr lang="es-MX" dirty="0" err="1" smtClean="0"/>
              <a:t>Bayesian</a:t>
            </a:r>
            <a:r>
              <a:rPr lang="es-MX" dirty="0" smtClean="0"/>
              <a:t> </a:t>
            </a:r>
            <a:r>
              <a:rPr lang="es-MX" b="1" dirty="0" err="1" smtClean="0"/>
              <a:t>cognitive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Using</a:t>
            </a:r>
            <a:r>
              <a:rPr lang="es-MX" dirty="0" smtClean="0"/>
              <a:t> a </a:t>
            </a:r>
            <a:r>
              <a:rPr lang="es-MX" dirty="0" err="1" smtClean="0"/>
              <a:t>Bayesian</a:t>
            </a:r>
            <a:r>
              <a:rPr lang="es-MX" dirty="0"/>
              <a:t> </a:t>
            </a:r>
            <a:r>
              <a:rPr lang="es-MX" dirty="0" err="1" smtClean="0"/>
              <a:t>cognitive</a:t>
            </a:r>
            <a:r>
              <a:rPr lang="es-MX" dirty="0" smtClean="0"/>
              <a:t> SDT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look </a:t>
            </a:r>
            <a:r>
              <a:rPr lang="es-MX" dirty="0" err="1" smtClean="0"/>
              <a:t>through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observed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across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61571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54" y="171331"/>
            <a:ext cx="9777412" cy="651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600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661" y="24895"/>
            <a:ext cx="4648200" cy="346652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582" y="3491419"/>
            <a:ext cx="4627279" cy="329379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85" y="135734"/>
            <a:ext cx="5666996" cy="650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70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85" y="135734"/>
            <a:ext cx="5666996" cy="650213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006" y="1"/>
            <a:ext cx="4938403" cy="323925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006" y="3223960"/>
            <a:ext cx="4938403" cy="357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238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" y="998784"/>
            <a:ext cx="6121386" cy="44283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586" y="998785"/>
            <a:ext cx="6146081" cy="4489498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725333" y="237067"/>
            <a:ext cx="5037667" cy="550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dirty="0" smtClean="0">
                <a:solidFill>
                  <a:schemeClr val="bg1"/>
                </a:solidFill>
                <a:latin typeface="AR JULIAN" panose="02000000000000000000" pitchFamily="2" charset="0"/>
              </a:rPr>
              <a:t>EXPERIMENT 1</a:t>
            </a:r>
            <a:endParaRPr lang="es-MX" sz="2200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9675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399" y="1260793"/>
            <a:ext cx="5931870" cy="42958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4" y="1135117"/>
            <a:ext cx="5943600" cy="458776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725333" y="237067"/>
            <a:ext cx="5037667" cy="550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dirty="0" smtClean="0">
                <a:solidFill>
                  <a:schemeClr val="bg1"/>
                </a:solidFill>
                <a:latin typeface="AR JULIAN" panose="02000000000000000000" pitchFamily="2" charset="0"/>
              </a:rPr>
              <a:t>EXPERIMENT 1</a:t>
            </a:r>
            <a:endParaRPr lang="es-MX" sz="2200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850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926" y="1171839"/>
            <a:ext cx="6063074" cy="43484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7906"/>
            <a:ext cx="6096000" cy="4576014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725333" y="237067"/>
            <a:ext cx="5037667" cy="550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dirty="0" smtClean="0">
                <a:solidFill>
                  <a:schemeClr val="bg1"/>
                </a:solidFill>
                <a:latin typeface="AR JULIAN" panose="02000000000000000000" pitchFamily="2" charset="0"/>
              </a:rPr>
              <a:t>EXPERIMENT 1</a:t>
            </a:r>
            <a:endParaRPr lang="es-MX" sz="2200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939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792"/>
            <a:ext cx="6208958" cy="455506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068" y="1462692"/>
            <a:ext cx="5922821" cy="4353168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725333" y="237067"/>
            <a:ext cx="5037667" cy="550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dirty="0" smtClean="0">
                <a:solidFill>
                  <a:schemeClr val="bg1"/>
                </a:solidFill>
                <a:latin typeface="AR JULIAN" panose="02000000000000000000" pitchFamily="2" charset="0"/>
              </a:rPr>
              <a:t>EXPERIMENT 1</a:t>
            </a:r>
            <a:endParaRPr lang="es-MX" sz="2200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8343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60792"/>
            <a:ext cx="5638800" cy="41344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03581"/>
            <a:ext cx="5957509" cy="4377268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725333" y="237067"/>
            <a:ext cx="5037667" cy="550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dirty="0" smtClean="0">
                <a:solidFill>
                  <a:schemeClr val="bg1"/>
                </a:solidFill>
                <a:latin typeface="AR JULIAN" panose="02000000000000000000" pitchFamily="2" charset="0"/>
              </a:rPr>
              <a:t>EXPERIMENT 1</a:t>
            </a:r>
            <a:endParaRPr lang="es-MX" sz="2200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1316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45774"/>
            <a:ext cx="10515600" cy="13255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7589"/>
            <a:ext cx="6008802" cy="43513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27589"/>
            <a:ext cx="6096000" cy="440353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725333" y="237067"/>
            <a:ext cx="5037667" cy="550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dirty="0" smtClean="0">
                <a:solidFill>
                  <a:schemeClr val="bg1"/>
                </a:solidFill>
                <a:latin typeface="AR JULIAN" panose="02000000000000000000" pitchFamily="2" charset="0"/>
              </a:rPr>
              <a:t>EXPERIMENT 1</a:t>
            </a:r>
            <a:endParaRPr lang="es-MX" sz="2200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80999" y="5849636"/>
            <a:ext cx="4445001" cy="550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dirty="0" smtClean="0">
                <a:solidFill>
                  <a:schemeClr val="bg1"/>
                </a:solidFill>
                <a:latin typeface="AR JULIAN" panose="02000000000000000000" pitchFamily="2" charset="0"/>
              </a:rPr>
              <a:t>Prior </a:t>
            </a:r>
            <a:r>
              <a:rPr lang="es-MX" sz="2200" dirty="0" err="1" smtClean="0">
                <a:solidFill>
                  <a:schemeClr val="bg1"/>
                </a:solidFill>
                <a:latin typeface="AR JULIAN" panose="02000000000000000000" pitchFamily="2" charset="0"/>
              </a:rPr>
              <a:t>Predictive</a:t>
            </a:r>
            <a:endParaRPr lang="es-MX" sz="2200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908799" y="5849635"/>
            <a:ext cx="4445001" cy="550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dirty="0" smtClean="0">
                <a:solidFill>
                  <a:schemeClr val="bg1"/>
                </a:solidFill>
                <a:latin typeface="AR JULIAN" panose="02000000000000000000" pitchFamily="2" charset="0"/>
              </a:rPr>
              <a:t>Posterior </a:t>
            </a:r>
            <a:r>
              <a:rPr lang="es-MX" sz="2200" dirty="0" err="1" smtClean="0">
                <a:solidFill>
                  <a:schemeClr val="bg1"/>
                </a:solidFill>
                <a:latin typeface="AR JULIAN" panose="02000000000000000000" pitchFamily="2" charset="0"/>
              </a:rPr>
              <a:t>Densities</a:t>
            </a:r>
            <a:endParaRPr lang="es-MX" sz="2200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88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“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classes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, and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recogized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other</a:t>
            </a:r>
            <a:r>
              <a:rPr lang="es-MX" dirty="0" smtClean="0"/>
              <a:t>, </a:t>
            </a:r>
            <a:r>
              <a:rPr lang="es-MX" dirty="0" err="1" smtClean="0"/>
              <a:t>then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superior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b="1" dirty="0" err="1" smtClean="0"/>
              <a:t>both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b="1" dirty="0" err="1" smtClean="0"/>
              <a:t>when</a:t>
            </a:r>
            <a:r>
              <a:rPr lang="es-MX" b="1" dirty="0" smtClean="0"/>
              <a:t>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dirty="0" smtClean="0"/>
              <a:t>and </a:t>
            </a:r>
            <a:r>
              <a:rPr lang="es-MX" dirty="0" err="1" smtClean="0"/>
              <a:t>also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new </a:t>
            </a:r>
            <a:r>
              <a:rPr lang="es-MX" b="1" dirty="0" err="1" smtClean="0"/>
              <a:t>when</a:t>
            </a:r>
            <a:r>
              <a:rPr lang="es-MX" b="1" dirty="0" smtClean="0"/>
              <a:t> new</a:t>
            </a:r>
            <a:r>
              <a:rPr lang="es-MX" dirty="0" smtClean="0"/>
              <a:t> (…) </a:t>
            </a:r>
            <a:r>
              <a:rPr lang="es-MX" dirty="0" err="1" smtClean="0"/>
              <a:t>means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efficiency</a:t>
            </a:r>
            <a:r>
              <a:rPr lang="es-MX" dirty="0" smtClean="0"/>
              <a:t> in </a:t>
            </a:r>
            <a:r>
              <a:rPr lang="es-MX" dirty="0" err="1" smtClean="0"/>
              <a:t>recognizing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always</a:t>
            </a:r>
            <a:r>
              <a:rPr lang="es-MX" dirty="0" smtClean="0"/>
              <a:t> </a:t>
            </a:r>
            <a:r>
              <a:rPr lang="es-MX" dirty="0" err="1" smtClean="0"/>
              <a:t>twofold</a:t>
            </a:r>
            <a:r>
              <a:rPr lang="es-MX" dirty="0" smtClean="0"/>
              <a:t>”</a:t>
            </a:r>
          </a:p>
          <a:p>
            <a:pPr marL="0" indent="0" algn="r">
              <a:buNone/>
            </a:pPr>
            <a:r>
              <a:rPr lang="es-MX" dirty="0" smtClean="0"/>
              <a:t>(</a:t>
            </a:r>
            <a:r>
              <a:rPr lang="es-MX" dirty="0" err="1" smtClean="0"/>
              <a:t>Glanzer</a:t>
            </a:r>
            <a:r>
              <a:rPr lang="es-MX" dirty="0" smtClean="0"/>
              <a:t>, Adams, 1990)</a:t>
            </a:r>
            <a:endParaRPr lang="es-MX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0" y="203200"/>
            <a:ext cx="5731933" cy="91175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solidFill>
                  <a:schemeClr val="bg1"/>
                </a:solidFill>
                <a:latin typeface="+mn-lt"/>
              </a:rPr>
              <a:t>The Mirror Effect</a:t>
            </a:r>
            <a:endParaRPr lang="es-MX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94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3725333" y="237067"/>
            <a:ext cx="5037667" cy="5503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dirty="0" smtClean="0">
                <a:solidFill>
                  <a:schemeClr val="bg1"/>
                </a:solidFill>
                <a:latin typeface="AR JULIAN" panose="02000000000000000000" pitchFamily="2" charset="0"/>
              </a:rPr>
              <a:t>EXPERIMENT 2</a:t>
            </a:r>
            <a:endParaRPr lang="es-MX" sz="2200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934" y="953558"/>
            <a:ext cx="6229308" cy="449089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2" y="992236"/>
            <a:ext cx="5962692" cy="433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408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22" y="1079141"/>
            <a:ext cx="6268141" cy="469971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8825"/>
            <a:ext cx="5836385" cy="4386416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725333" y="237067"/>
            <a:ext cx="5037667" cy="5503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dirty="0" smtClean="0">
                <a:solidFill>
                  <a:schemeClr val="bg1"/>
                </a:solidFill>
                <a:latin typeface="AR JULIAN" panose="02000000000000000000" pitchFamily="2" charset="0"/>
              </a:rPr>
              <a:t>EXPERIMENT 2</a:t>
            </a:r>
            <a:endParaRPr lang="es-MX" sz="2200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617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131" y="1197876"/>
            <a:ext cx="6083867" cy="454554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4" y="1242643"/>
            <a:ext cx="6085477" cy="4500774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725333" y="237067"/>
            <a:ext cx="5037667" cy="5503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dirty="0" smtClean="0">
                <a:solidFill>
                  <a:schemeClr val="bg1"/>
                </a:solidFill>
                <a:latin typeface="AR JULIAN" panose="02000000000000000000" pitchFamily="2" charset="0"/>
              </a:rPr>
              <a:t>EXPERIMENT 2</a:t>
            </a:r>
            <a:endParaRPr lang="es-MX" sz="2200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2936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839" y="1341121"/>
            <a:ext cx="6038321" cy="444845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6769"/>
            <a:ext cx="6096000" cy="4464751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725333" y="237067"/>
            <a:ext cx="5037667" cy="5503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dirty="0" smtClean="0">
                <a:solidFill>
                  <a:schemeClr val="bg1"/>
                </a:solidFill>
                <a:latin typeface="AR JULIAN" panose="02000000000000000000" pitchFamily="2" charset="0"/>
              </a:rPr>
              <a:t>EXPERIMENT 2</a:t>
            </a:r>
            <a:endParaRPr lang="es-MX" sz="2200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9459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800" y="1352233"/>
            <a:ext cx="6072817" cy="448627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33" y="1395580"/>
            <a:ext cx="5960533" cy="4442927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725333" y="237067"/>
            <a:ext cx="5037667" cy="5503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dirty="0" smtClean="0">
                <a:solidFill>
                  <a:schemeClr val="bg1"/>
                </a:solidFill>
                <a:latin typeface="AR JULIAN" panose="02000000000000000000" pitchFamily="2" charset="0"/>
              </a:rPr>
              <a:t>EXPERIMENT 2</a:t>
            </a:r>
            <a:endParaRPr lang="es-MX" sz="2200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903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45774"/>
            <a:ext cx="10515600" cy="13255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380999" y="5849636"/>
            <a:ext cx="4445001" cy="550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dirty="0" smtClean="0">
                <a:solidFill>
                  <a:schemeClr val="bg1"/>
                </a:solidFill>
                <a:latin typeface="AR JULIAN" panose="02000000000000000000" pitchFamily="2" charset="0"/>
              </a:rPr>
              <a:t>Prior </a:t>
            </a:r>
            <a:r>
              <a:rPr lang="es-MX" sz="2200" dirty="0" err="1" smtClean="0">
                <a:solidFill>
                  <a:schemeClr val="bg1"/>
                </a:solidFill>
                <a:latin typeface="AR JULIAN" panose="02000000000000000000" pitchFamily="2" charset="0"/>
              </a:rPr>
              <a:t>Predictive</a:t>
            </a:r>
            <a:endParaRPr lang="es-MX" sz="2200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908799" y="5849635"/>
            <a:ext cx="4445001" cy="550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dirty="0" smtClean="0">
                <a:solidFill>
                  <a:schemeClr val="bg1"/>
                </a:solidFill>
                <a:latin typeface="AR JULIAN" panose="02000000000000000000" pitchFamily="2" charset="0"/>
              </a:rPr>
              <a:t>Posterior </a:t>
            </a:r>
            <a:r>
              <a:rPr lang="es-MX" sz="2200" dirty="0" err="1" smtClean="0">
                <a:solidFill>
                  <a:schemeClr val="bg1"/>
                </a:solidFill>
                <a:latin typeface="AR JULIAN" panose="02000000000000000000" pitchFamily="2" charset="0"/>
              </a:rPr>
              <a:t>Densities</a:t>
            </a:r>
            <a:endParaRPr lang="es-MX" sz="2200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725333" y="237067"/>
            <a:ext cx="5037667" cy="5503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dirty="0" smtClean="0">
                <a:solidFill>
                  <a:schemeClr val="bg1"/>
                </a:solidFill>
                <a:latin typeface="AR JULIAN" panose="02000000000000000000" pitchFamily="2" charset="0"/>
              </a:rPr>
              <a:t>EXPERIMENT 2</a:t>
            </a:r>
            <a:endParaRPr lang="es-MX" sz="2200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971" y="1222866"/>
            <a:ext cx="6082771" cy="446824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896" y="1222866"/>
            <a:ext cx="6203103" cy="452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526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9396"/>
            <a:ext cx="5565863" cy="491567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468" y="909396"/>
            <a:ext cx="6409266" cy="500192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577166" y="93421"/>
            <a:ext cx="5037667" cy="5503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dirty="0" smtClean="0">
                <a:solidFill>
                  <a:schemeClr val="bg1"/>
                </a:solidFill>
                <a:latin typeface="AR JULIAN" panose="02000000000000000000" pitchFamily="2" charset="0"/>
              </a:rPr>
              <a:t>EXPERIMENT 2</a:t>
            </a:r>
            <a:endParaRPr lang="es-MX" sz="2200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2360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9396"/>
            <a:ext cx="5565863" cy="491567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577166" y="93421"/>
            <a:ext cx="5037667" cy="5503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dirty="0" smtClean="0">
                <a:solidFill>
                  <a:schemeClr val="bg1"/>
                </a:solidFill>
                <a:latin typeface="AR JULIAN" panose="02000000000000000000" pitchFamily="2" charset="0"/>
              </a:rPr>
              <a:t>EXPERIMENT 2</a:t>
            </a:r>
            <a:endParaRPr lang="es-MX" sz="2200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250" y="643753"/>
            <a:ext cx="6534782" cy="510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738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" y="1145989"/>
            <a:ext cx="5720820" cy="473622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577166" y="93421"/>
            <a:ext cx="5037667" cy="5503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dirty="0" smtClean="0">
                <a:solidFill>
                  <a:schemeClr val="bg1"/>
                </a:solidFill>
                <a:latin typeface="AR JULIAN" panose="02000000000000000000" pitchFamily="2" charset="0"/>
              </a:rPr>
              <a:t>EXPERIMENT 2</a:t>
            </a:r>
            <a:endParaRPr lang="es-MX" sz="2200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9247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" y="1145989"/>
            <a:ext cx="5720820" cy="473622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577166" y="93421"/>
            <a:ext cx="5037667" cy="5503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dirty="0" smtClean="0">
                <a:solidFill>
                  <a:schemeClr val="bg1"/>
                </a:solidFill>
                <a:latin typeface="AR JULIAN" panose="02000000000000000000" pitchFamily="2" charset="0"/>
              </a:rPr>
              <a:t>EXPERIMENT 2</a:t>
            </a:r>
            <a:endParaRPr lang="es-MX" sz="2200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48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232893" y="246083"/>
            <a:ext cx="10515600" cy="1050928"/>
          </a:xfrm>
        </p:spPr>
        <p:txBody>
          <a:bodyPr>
            <a:normAutofit fontScale="90000"/>
          </a:bodyPr>
          <a:lstStyle/>
          <a:p>
            <a:r>
              <a:rPr lang="es-MX" b="1" dirty="0" err="1"/>
              <a:t>Binary</a:t>
            </a:r>
            <a:r>
              <a:rPr lang="es-MX" b="1" dirty="0"/>
              <a:t> </a:t>
            </a:r>
            <a:r>
              <a:rPr lang="es-MX" b="1" dirty="0" err="1"/>
              <a:t>Tasks</a:t>
            </a:r>
            <a:r>
              <a:rPr lang="es-MX" b="1" dirty="0"/>
              <a:t> </a:t>
            </a: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(</a:t>
            </a:r>
            <a:r>
              <a:rPr lang="es-MX" b="1" dirty="0"/>
              <a:t>Yes/No)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812441" y="1690688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300" y="1402031"/>
            <a:ext cx="8405882" cy="1339328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867300" y="1813445"/>
            <a:ext cx="8405882" cy="1032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668" y="1961587"/>
            <a:ext cx="6160535" cy="46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8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3" y="171455"/>
            <a:ext cx="9548317" cy="657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476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7230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45710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96856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95855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4. </a:t>
            </a:r>
            <a:r>
              <a:rPr lang="es-MX" dirty="0" err="1" smtClean="0"/>
              <a:t>Step</a:t>
            </a:r>
            <a:r>
              <a:rPr lang="es-MX" dirty="0" smtClean="0"/>
              <a:t> </a:t>
            </a:r>
            <a:r>
              <a:rPr lang="es-MX" dirty="0" err="1" smtClean="0"/>
              <a:t>change</a:t>
            </a:r>
            <a:r>
              <a:rPr lang="es-MX" dirty="0" smtClean="0"/>
              <a:t> </a:t>
            </a:r>
            <a:r>
              <a:rPr lang="es-MX" dirty="0" err="1" smtClean="0"/>
              <a:t>point</a:t>
            </a:r>
            <a:r>
              <a:rPr lang="es-MX" dirty="0" smtClean="0"/>
              <a:t> </a:t>
            </a:r>
            <a:r>
              <a:rPr lang="es-MX" dirty="0" err="1" smtClean="0"/>
              <a:t>modeling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Do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face</a:t>
            </a:r>
            <a:r>
              <a:rPr lang="es-MX" dirty="0" smtClean="0"/>
              <a:t> </a:t>
            </a:r>
            <a:r>
              <a:rPr lang="es-MX" dirty="0" err="1" smtClean="0"/>
              <a:t>changes</a:t>
            </a:r>
            <a:r>
              <a:rPr lang="es-MX" dirty="0" smtClean="0"/>
              <a:t> in D’ </a:t>
            </a:r>
            <a:r>
              <a:rPr lang="es-MX" dirty="0" err="1" smtClean="0"/>
              <a:t>or</a:t>
            </a:r>
            <a:r>
              <a:rPr lang="es-MX" dirty="0" smtClean="0"/>
              <a:t> C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trials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4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5</a:t>
            </a:r>
            <a:r>
              <a:rPr lang="es-MX" dirty="0" smtClean="0"/>
              <a:t>. </a:t>
            </a:r>
            <a:r>
              <a:rPr lang="es-MX" dirty="0" err="1" smtClean="0"/>
              <a:t>Testing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Unequal</a:t>
            </a:r>
            <a:r>
              <a:rPr lang="es-MX" dirty="0" smtClean="0"/>
              <a:t> </a:t>
            </a:r>
            <a:r>
              <a:rPr lang="es-MX" dirty="0" err="1" smtClean="0"/>
              <a:t>Variance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What</a:t>
            </a:r>
            <a:r>
              <a:rPr lang="es-MX" dirty="0" smtClean="0"/>
              <a:t> can be </a:t>
            </a:r>
            <a:r>
              <a:rPr lang="es-MX" dirty="0" err="1" smtClean="0"/>
              <a:t>inferred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Confidence</a:t>
            </a:r>
            <a:r>
              <a:rPr lang="es-MX" dirty="0" smtClean="0"/>
              <a:t> rating data?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2646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5</a:t>
            </a:r>
            <a:r>
              <a:rPr lang="es-MX" dirty="0" smtClean="0"/>
              <a:t>.1 Are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using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Confidence</a:t>
            </a:r>
            <a:r>
              <a:rPr lang="es-MX" dirty="0" smtClean="0"/>
              <a:t> Ratings ?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98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232893" y="246083"/>
            <a:ext cx="10515600" cy="1050928"/>
          </a:xfrm>
        </p:spPr>
        <p:txBody>
          <a:bodyPr>
            <a:normAutofit fontScale="90000"/>
          </a:bodyPr>
          <a:lstStyle/>
          <a:p>
            <a:r>
              <a:rPr lang="es-MX" b="1" dirty="0" err="1"/>
              <a:t>Binary</a:t>
            </a:r>
            <a:r>
              <a:rPr lang="es-MX" b="1" dirty="0"/>
              <a:t> </a:t>
            </a:r>
            <a:r>
              <a:rPr lang="es-MX" b="1" dirty="0" err="1"/>
              <a:t>Tasks</a:t>
            </a:r>
            <a:r>
              <a:rPr lang="es-MX" b="1" dirty="0"/>
              <a:t> </a:t>
            </a: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(</a:t>
            </a:r>
            <a:r>
              <a:rPr lang="es-MX" b="1" dirty="0"/>
              <a:t>Yes/No)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812441" y="1690688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300" y="1402031"/>
            <a:ext cx="8405882" cy="1339328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867300" y="1813445"/>
            <a:ext cx="8405882" cy="1032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668" y="1961587"/>
            <a:ext cx="6160535" cy="4609631"/>
          </a:xfrm>
          <a:prstGeom prst="rect">
            <a:avLst/>
          </a:prstGeom>
        </p:spPr>
      </p:pic>
      <p:cxnSp>
        <p:nvCxnSpPr>
          <p:cNvPr id="7" name="2 Conector recto de flecha"/>
          <p:cNvCxnSpPr/>
          <p:nvPr/>
        </p:nvCxnSpPr>
        <p:spPr>
          <a:xfrm>
            <a:off x="4486445" y="1813445"/>
            <a:ext cx="1719622" cy="370682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5511681" y="1834778"/>
            <a:ext cx="813955" cy="347001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3 Conector recto de flecha"/>
          <p:cNvCxnSpPr/>
          <p:nvPr/>
        </p:nvCxnSpPr>
        <p:spPr>
          <a:xfrm flipH="1">
            <a:off x="6510940" y="1834778"/>
            <a:ext cx="126424" cy="297338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6 Conector recto de flecha"/>
          <p:cNvCxnSpPr/>
          <p:nvPr/>
        </p:nvCxnSpPr>
        <p:spPr>
          <a:xfrm flipH="1">
            <a:off x="6886745" y="1813445"/>
            <a:ext cx="810492" cy="280554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26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7287" y="111113"/>
            <a:ext cx="10515600" cy="1325563"/>
          </a:xfrm>
        </p:spPr>
        <p:txBody>
          <a:bodyPr/>
          <a:lstStyle/>
          <a:p>
            <a:r>
              <a:rPr lang="es-MX" b="1" dirty="0" err="1" smtClean="0"/>
              <a:t>Confidence</a:t>
            </a:r>
            <a:r>
              <a:rPr lang="es-MX" b="1" dirty="0" smtClean="0"/>
              <a:t> </a:t>
            </a:r>
            <a:r>
              <a:rPr lang="es-MX" b="1" dirty="0" err="1" smtClean="0"/>
              <a:t>Scale</a:t>
            </a:r>
            <a:r>
              <a:rPr lang="es-MX" b="1" dirty="0" smtClean="0"/>
              <a:t> </a:t>
            </a:r>
            <a:r>
              <a:rPr lang="es-MX" b="1" dirty="0" err="1" smtClean="0"/>
              <a:t>task</a:t>
            </a:r>
            <a:endParaRPr lang="es-MX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1</a:t>
                      </a:r>
                      <a:endParaRPr lang="es-MX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2</a:t>
                      </a:r>
                      <a:endParaRPr lang="es-MX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3</a:t>
                      </a:r>
                      <a:endParaRPr lang="es-MX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4</a:t>
                      </a:r>
                      <a:endParaRPr lang="es-MX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5</a:t>
                      </a:r>
                      <a:endParaRPr lang="es-MX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6</a:t>
                      </a:r>
                      <a:endParaRPr lang="es-MX" sz="2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61" y="2942887"/>
            <a:ext cx="5395090" cy="3915113"/>
          </a:xfrm>
          <a:prstGeom prst="rect">
            <a:avLst/>
          </a:prstGeom>
        </p:spPr>
      </p:pic>
      <p:cxnSp>
        <p:nvCxnSpPr>
          <p:cNvPr id="6" name="2 Conector recto de flecha"/>
          <p:cNvCxnSpPr/>
          <p:nvPr/>
        </p:nvCxnSpPr>
        <p:spPr>
          <a:xfrm>
            <a:off x="1733526" y="2218826"/>
            <a:ext cx="2014226" cy="2275901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2 Conector recto de flecha"/>
          <p:cNvCxnSpPr/>
          <p:nvPr/>
        </p:nvCxnSpPr>
        <p:spPr>
          <a:xfrm>
            <a:off x="3418512" y="2218825"/>
            <a:ext cx="1140609" cy="227590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2 Conector recto de flecha"/>
          <p:cNvCxnSpPr/>
          <p:nvPr/>
        </p:nvCxnSpPr>
        <p:spPr>
          <a:xfrm>
            <a:off x="5220551" y="2218825"/>
            <a:ext cx="59787" cy="227590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2 Conector recto de flecha"/>
          <p:cNvCxnSpPr/>
          <p:nvPr/>
        </p:nvCxnSpPr>
        <p:spPr>
          <a:xfrm flipH="1">
            <a:off x="6069234" y="2218825"/>
            <a:ext cx="874939" cy="215999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2 Conector recto de flecha"/>
          <p:cNvCxnSpPr/>
          <p:nvPr/>
        </p:nvCxnSpPr>
        <p:spPr>
          <a:xfrm flipH="1">
            <a:off x="6787166" y="2160737"/>
            <a:ext cx="1820843" cy="210217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2 Conector recto de flecha"/>
          <p:cNvCxnSpPr/>
          <p:nvPr/>
        </p:nvCxnSpPr>
        <p:spPr>
          <a:xfrm flipH="1">
            <a:off x="7508383" y="2276780"/>
            <a:ext cx="2912674" cy="246264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1450</Words>
  <Application>Microsoft Office PowerPoint</Application>
  <PresentationFormat>Panorámica</PresentationFormat>
  <Paragraphs>195</Paragraphs>
  <Slides>77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77</vt:i4>
      </vt:variant>
    </vt:vector>
  </HeadingPairs>
  <TitlesOfParts>
    <vt:vector size="85" baseType="lpstr">
      <vt:lpstr>AR JULIAN</vt:lpstr>
      <vt:lpstr>Arial</vt:lpstr>
      <vt:lpstr>Arial Black</vt:lpstr>
      <vt:lpstr>Arial Rounded MT Bold</vt:lpstr>
      <vt:lpstr>Calibri</vt:lpstr>
      <vt:lpstr>Calibri Light</vt:lpstr>
      <vt:lpstr>Cambria Math</vt:lpstr>
      <vt:lpstr>Tema de Office</vt:lpstr>
      <vt:lpstr> Bayesian cognitive and statistical modeling applied to Signal Detection Theory and the Mirror Effect in a perceptual task  </vt:lpstr>
      <vt:lpstr>Introduction</vt:lpstr>
      <vt:lpstr>Signal Detection Theory</vt:lpstr>
      <vt:lpstr>Signal Detection Theory</vt:lpstr>
      <vt:lpstr>Recognition Memory</vt:lpstr>
      <vt:lpstr> </vt:lpstr>
      <vt:lpstr>Binary Tasks  (Yes/No)</vt:lpstr>
      <vt:lpstr>Binary Tasks  (Yes/No)</vt:lpstr>
      <vt:lpstr>Confidence Scale task</vt:lpstr>
      <vt:lpstr>Confidence Scale task</vt:lpstr>
      <vt:lpstr>Why is it important?</vt:lpstr>
      <vt:lpstr>Why is it important?</vt:lpstr>
      <vt:lpstr>Why is it important?</vt:lpstr>
      <vt:lpstr>Presentación de PowerPoint</vt:lpstr>
      <vt:lpstr>First idea:</vt:lpstr>
      <vt:lpstr>Method</vt:lpstr>
      <vt:lpstr> Results 1.0</vt:lpstr>
      <vt:lpstr>A)  Replication of the analysis reported in the M.E. literature</vt:lpstr>
      <vt:lpstr>A)  Replication of the analysis reported in the M.E. literature</vt:lpstr>
      <vt:lpstr>A)  Replication of the analysis reported in the M.E. literature</vt:lpstr>
      <vt:lpstr>Presentación de PowerPoint</vt:lpstr>
      <vt:lpstr>A)  Replication of the analysis reported in the M.E. literature</vt:lpstr>
      <vt:lpstr> </vt:lpstr>
      <vt:lpstr>A)  Replication of the analysis reported in the M.E. literature</vt:lpstr>
      <vt:lpstr> </vt:lpstr>
      <vt:lpstr>First conclusion:</vt:lpstr>
      <vt:lpstr>Second idea:</vt:lpstr>
      <vt:lpstr> Results 2.0</vt:lpstr>
      <vt:lpstr>0. Contaminant Bayesian modeling</vt:lpstr>
      <vt:lpstr>0.1 A “statistical” contaminant model </vt:lpstr>
      <vt:lpstr> </vt:lpstr>
      <vt:lpstr>0.2 A “cognitive” contaminant model </vt:lpstr>
      <vt:lpstr>1. Hierarchical SDT model applied to our data</vt:lpstr>
      <vt:lpstr>We apply a Hierarchical Bayesian SDT model</vt:lpstr>
      <vt:lpstr>Plot 1</vt:lpstr>
      <vt:lpstr>Plot 1</vt:lpstr>
      <vt:lpstr>According to this article:</vt:lpstr>
      <vt:lpstr> </vt:lpstr>
      <vt:lpstr>Presentación de PowerPoint</vt:lpstr>
      <vt:lpstr> </vt:lpstr>
      <vt:lpstr>2. Making sure d’(A) &gt; d’(B)</vt:lpstr>
      <vt:lpstr>Presentación de PowerPoint</vt:lpstr>
      <vt:lpstr>Plot 1</vt:lpstr>
      <vt:lpstr>Plot 2</vt:lpstr>
      <vt:lpstr>Plot 1</vt:lpstr>
      <vt:lpstr> </vt:lpstr>
      <vt:lpstr>3. Looking for the Mirror Effect</vt:lpstr>
      <vt:lpstr>3.1 Comparing binomial response rates</vt:lpstr>
      <vt:lpstr>Presentación de PowerPoint</vt:lpstr>
      <vt:lpstr>3.2 Comparing Hit rates and F.A. rates in the context of a Bayesian cognitive model</vt:lpstr>
      <vt:lpstr>Presentación de PowerPoint</vt:lpstr>
      <vt:lpstr> 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4. Step change point modeling</vt:lpstr>
      <vt:lpstr>5. Testing an Unequal Variance Model</vt:lpstr>
      <vt:lpstr>5.1 Are participants using all of the Confidence Ratings ?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137</cp:revision>
  <dcterms:created xsi:type="dcterms:W3CDTF">2019-04-16T19:40:50Z</dcterms:created>
  <dcterms:modified xsi:type="dcterms:W3CDTF">2019-06-13T00:08:23Z</dcterms:modified>
</cp:coreProperties>
</file>