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7" r:id="rId3"/>
    <p:sldId id="380" r:id="rId4"/>
    <p:sldId id="382" r:id="rId5"/>
    <p:sldId id="372" r:id="rId6"/>
    <p:sldId id="381" r:id="rId7"/>
    <p:sldId id="377" r:id="rId8"/>
    <p:sldId id="376" r:id="rId9"/>
    <p:sldId id="375" r:id="rId10"/>
    <p:sldId id="258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58" autoAdjust="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EFD8-C68D-4C01-962B-D81BEE90D5DA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B4A0-587B-496D-9E45-6D0343608A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8478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Factores de Riesgo Psicosocial en el trabajo: 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Identificación y </a:t>
            </a: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prevención.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7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64873" y="1733550"/>
            <a:ext cx="6172200" cy="14478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/>
              <a:t>Módulo </a:t>
            </a:r>
            <a:r>
              <a:rPr lang="es-ES" sz="4000" b="1" dirty="0" smtClean="0"/>
              <a:t>VI:</a:t>
            </a:r>
            <a:r>
              <a:rPr lang="es-MX" sz="4000" b="1" dirty="0"/>
              <a:t/>
            </a:r>
            <a:br>
              <a:rPr lang="es-MX" sz="4000" b="1" dirty="0"/>
            </a:br>
            <a:r>
              <a:rPr lang="es-MX" sz="3600" dirty="0"/>
              <a:t>Lineamientos administrativos de la NOM-035 para la certificación ante la </a:t>
            </a:r>
            <a:r>
              <a:rPr lang="es-MX" sz="3600" dirty="0" smtClean="0"/>
              <a:t>STPS</a:t>
            </a:r>
            <a:r>
              <a:rPr lang="es-MX" sz="3600" dirty="0"/>
              <a:t>.</a:t>
            </a:r>
            <a:br>
              <a:rPr lang="es-MX" sz="3600" dirty="0"/>
            </a:br>
            <a:endParaRPr lang="es-MX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2519687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endParaRPr lang="es-ES" smtClean="0">
              <a:solidFill>
                <a:schemeClr val="accent2">
                  <a:lumMod val="50000"/>
                </a:schemeClr>
              </a:solidFill>
            </a:endParaRPr>
          </a:p>
          <a:p>
            <a:pPr marL="19050" indent="0" algn="just">
              <a:buFont typeface="Arial" panose="020B0604020202020204" pitchFamily="34" charset="0"/>
              <a:buNone/>
            </a:pPr>
            <a:r>
              <a:rPr lang="es-ES" smtClean="0">
                <a:solidFill>
                  <a:schemeClr val="bg1"/>
                </a:solidFill>
              </a:rPr>
              <a:t>En la </a:t>
            </a:r>
            <a:r>
              <a:rPr lang="en" b="1" i="1" smtClean="0">
                <a:solidFill>
                  <a:schemeClr val="bg1"/>
                </a:solidFill>
              </a:rPr>
              <a:t>NOM-035-STPS-2018</a:t>
            </a:r>
            <a:r>
              <a:rPr lang="es-ES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457200" y="38251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/>
            </a:r>
            <a:br>
              <a:rPr lang="es-MX" smtClean="0"/>
            </a:b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70420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De acuerdo con la NOM-035-STPS…</a:t>
            </a:r>
            <a:endParaRPr lang="es-MX" dirty="0"/>
          </a:p>
        </p:txBody>
      </p:sp>
      <p:pic>
        <p:nvPicPr>
          <p:cNvPr id="1026" name="Picture 2" descr="Resultado de imagen para Manu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05083"/>
            <a:ext cx="3352800" cy="25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2519687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endParaRPr lang="es-ES" smtClean="0">
              <a:solidFill>
                <a:schemeClr val="accent2">
                  <a:lumMod val="50000"/>
                </a:schemeClr>
              </a:solidFill>
            </a:endParaRPr>
          </a:p>
          <a:p>
            <a:pPr marL="19050" indent="0" algn="just">
              <a:buFont typeface="Arial" panose="020B0604020202020204" pitchFamily="34" charset="0"/>
              <a:buNone/>
            </a:pPr>
            <a:r>
              <a:rPr lang="es-ES" smtClean="0">
                <a:solidFill>
                  <a:schemeClr val="bg1"/>
                </a:solidFill>
              </a:rPr>
              <a:t>En la </a:t>
            </a:r>
            <a:r>
              <a:rPr lang="en" b="1" i="1" smtClean="0">
                <a:solidFill>
                  <a:schemeClr val="bg1"/>
                </a:solidFill>
              </a:rPr>
              <a:t>NOM-035-STPS-2018</a:t>
            </a:r>
            <a:r>
              <a:rPr lang="es-ES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457200" y="38251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/>
            </a:r>
            <a:br>
              <a:rPr lang="es-MX" smtClean="0"/>
            </a:br>
            <a:endParaRPr lang="es-MX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17891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Planes de Atención</a:t>
            </a:r>
            <a:endParaRPr lang="es-MX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57200" y="137668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En caso de identificar la presencia de Factores de Riesgo Psicosocial, o bien, la necesidad de promover un entorno organizacional favorable, se debe desarrollar un Programa de atención que señale</a:t>
            </a:r>
            <a:r>
              <a:rPr lang="es-MX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a) Las </a:t>
            </a:r>
            <a:r>
              <a:rPr lang="es-MX" sz="2600" b="1" smtClean="0"/>
              <a:t>áreas de trabajo y/o los trabajadores </a:t>
            </a:r>
            <a:r>
              <a:rPr lang="es-MX" sz="2600" smtClean="0"/>
              <a:t>sujetos al programa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b) El </a:t>
            </a:r>
            <a:r>
              <a:rPr lang="es-MX" sz="2600" b="1" smtClean="0"/>
              <a:t>tipo de acciones y las medidas de control </a:t>
            </a:r>
            <a:r>
              <a:rPr lang="es-MX" sz="2600" smtClean="0"/>
              <a:t>que deberán adoptarse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c) Las </a:t>
            </a:r>
            <a:r>
              <a:rPr lang="es-MX" sz="2600" b="1" smtClean="0"/>
              <a:t>fechas programadas </a:t>
            </a:r>
            <a:r>
              <a:rPr lang="es-MX" sz="2600" smtClean="0"/>
              <a:t>para su realización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d) El </a:t>
            </a:r>
            <a:r>
              <a:rPr lang="es-MX" sz="2600" b="1" smtClean="0"/>
              <a:t>control de los avances </a:t>
            </a:r>
            <a:r>
              <a:rPr lang="es-MX" sz="2600" smtClean="0"/>
              <a:t>de la implementación del programa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e) La </a:t>
            </a:r>
            <a:r>
              <a:rPr lang="es-MX" sz="2600" b="1" smtClean="0"/>
              <a:t>evaluación posterior a la aplicación </a:t>
            </a:r>
            <a:r>
              <a:rPr lang="es-MX" sz="2600" smtClean="0"/>
              <a:t>de las medidas de control, en su 	caso.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600" smtClean="0"/>
              <a:t>	f) El </a:t>
            </a:r>
            <a:r>
              <a:rPr lang="es-MX" sz="2600" b="1" smtClean="0"/>
              <a:t>responsable de su ejecución</a:t>
            </a:r>
            <a:r>
              <a:rPr lang="es-MX" sz="2600" smtClean="0"/>
              <a:t>.</a:t>
            </a:r>
            <a:endParaRPr lang="es-MX" sz="2600" dirty="0"/>
          </a:p>
        </p:txBody>
      </p:sp>
    </p:spTree>
    <p:extLst>
      <p:ext uri="{BB962C8B-B14F-4D97-AF65-F5344CB8AC3E}">
        <p14:creationId xmlns:p14="http://schemas.microsoft.com/office/powerpoint/2010/main" val="1253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2343150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endParaRPr lang="es-ES" smtClean="0">
              <a:solidFill>
                <a:schemeClr val="accent2">
                  <a:lumMod val="50000"/>
                </a:schemeClr>
              </a:solidFill>
            </a:endParaRPr>
          </a:p>
          <a:p>
            <a:pPr marL="19050" indent="0" algn="just">
              <a:buFont typeface="Arial" panose="020B0604020202020204" pitchFamily="34" charset="0"/>
              <a:buNone/>
            </a:pPr>
            <a:r>
              <a:rPr lang="es-ES" smtClean="0">
                <a:solidFill>
                  <a:schemeClr val="bg1"/>
                </a:solidFill>
              </a:rPr>
              <a:t>En la </a:t>
            </a:r>
            <a:r>
              <a:rPr lang="en" b="1" i="1" smtClean="0">
                <a:solidFill>
                  <a:schemeClr val="bg1"/>
                </a:solidFill>
              </a:rPr>
              <a:t>NOM-035-STPS-2018</a:t>
            </a:r>
            <a:r>
              <a:rPr lang="es-ES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/>
            </a:r>
            <a:br>
              <a:rPr lang="es-MX" smtClean="0"/>
            </a:b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200025" y="819150"/>
            <a:ext cx="8686800" cy="13477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/>
          <p:cNvSpPr/>
          <p:nvPr/>
        </p:nvSpPr>
        <p:spPr>
          <a:xfrm>
            <a:off x="200025" y="2266950"/>
            <a:ext cx="8686800" cy="1310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185737" y="3714750"/>
            <a:ext cx="8686800" cy="13692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295275" y="912019"/>
            <a:ext cx="323850" cy="10882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000" dirty="0" smtClean="0"/>
              <a:t>1</a:t>
            </a:r>
            <a:endParaRPr lang="es-MX" sz="3000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95275" y="2375297"/>
            <a:ext cx="323850" cy="10882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000" dirty="0"/>
              <a:t>2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302419" y="3855243"/>
            <a:ext cx="323850" cy="1088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dirty="0"/>
              <a:t>3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95337" y="897969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solidFill>
                  <a:schemeClr val="bg1"/>
                </a:solidFill>
              </a:rPr>
              <a:t>Acciones focalizadas en </a:t>
            </a:r>
            <a:r>
              <a:rPr lang="es-MX" b="1" dirty="0">
                <a:solidFill>
                  <a:schemeClr val="bg1"/>
                </a:solidFill>
              </a:rPr>
              <a:t>el plano </a:t>
            </a:r>
            <a:r>
              <a:rPr lang="es-MX" b="1" dirty="0" smtClean="0">
                <a:solidFill>
                  <a:schemeClr val="bg1"/>
                </a:solidFill>
              </a:rPr>
              <a:t>organizacional</a:t>
            </a:r>
            <a:r>
              <a:rPr lang="es-MX" dirty="0" smtClean="0">
                <a:solidFill>
                  <a:schemeClr val="bg1"/>
                </a:solidFill>
              </a:rPr>
              <a:t>. Implica </a:t>
            </a:r>
            <a:r>
              <a:rPr lang="es-MX" dirty="0">
                <a:solidFill>
                  <a:schemeClr val="bg1"/>
                </a:solidFill>
              </a:rPr>
              <a:t>actuar sobre la política de prevención </a:t>
            </a:r>
            <a:r>
              <a:rPr lang="es-MX" dirty="0" smtClean="0">
                <a:solidFill>
                  <a:schemeClr val="bg1"/>
                </a:solidFill>
              </a:rPr>
              <a:t>de riesgos </a:t>
            </a:r>
            <a:r>
              <a:rPr lang="es-MX" dirty="0">
                <a:solidFill>
                  <a:schemeClr val="bg1"/>
                </a:solidFill>
              </a:rPr>
              <a:t>psicosociales del centro de trabajo, la organización del </a:t>
            </a:r>
            <a:r>
              <a:rPr lang="es-MX" dirty="0" smtClean="0">
                <a:solidFill>
                  <a:schemeClr val="bg1"/>
                </a:solidFill>
              </a:rPr>
              <a:t>trabajo y  </a:t>
            </a:r>
            <a:r>
              <a:rPr lang="es-MX" dirty="0">
                <a:solidFill>
                  <a:schemeClr val="bg1"/>
                </a:solidFill>
              </a:rPr>
              <a:t>las acciones o medios </a:t>
            </a:r>
            <a:r>
              <a:rPr lang="es-MX" dirty="0" smtClean="0">
                <a:solidFill>
                  <a:schemeClr val="bg1"/>
                </a:solidFill>
              </a:rPr>
              <a:t>para propiciar </a:t>
            </a:r>
            <a:r>
              <a:rPr lang="es-MX" dirty="0">
                <a:solidFill>
                  <a:schemeClr val="bg1"/>
                </a:solidFill>
              </a:rPr>
              <a:t>el entorno organizacional favorable.</a:t>
            </a:r>
          </a:p>
          <a:p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26294" y="2322312"/>
            <a:ext cx="765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Acciones orientadas </a:t>
            </a:r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plano </a:t>
            </a:r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grupal</a:t>
            </a:r>
            <a:r>
              <a:rPr lang="es-MX" dirty="0" smtClean="0">
                <a:solidFill>
                  <a:schemeClr val="bg1"/>
                </a:solidFill>
              </a:rPr>
              <a:t>. Implica capacitar y sensibilizar a los trabajadores  en temas que mejoren el apoyo social (como son, manejo </a:t>
            </a:r>
            <a:r>
              <a:rPr lang="es-MX" dirty="0">
                <a:solidFill>
                  <a:schemeClr val="bg1"/>
                </a:solidFill>
              </a:rPr>
              <a:t>de conflictos, trabajo en equipo, orientación a resultados, liderazgo, comunicación </a:t>
            </a:r>
            <a:r>
              <a:rPr lang="es-MX" dirty="0" smtClean="0">
                <a:solidFill>
                  <a:schemeClr val="bg1"/>
                </a:solidFill>
              </a:rPr>
              <a:t>asertiva, administración </a:t>
            </a:r>
            <a:r>
              <a:rPr lang="es-MX" dirty="0">
                <a:solidFill>
                  <a:schemeClr val="bg1"/>
                </a:solidFill>
              </a:rPr>
              <a:t>del tiempo de trabajo, entre </a:t>
            </a:r>
            <a:r>
              <a:rPr lang="es-MX" dirty="0" smtClean="0">
                <a:solidFill>
                  <a:schemeClr val="bg1"/>
                </a:solidFill>
              </a:rPr>
              <a:t>otros).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00099" y="3753386"/>
            <a:ext cx="765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Acciones enfocadas en el </a:t>
            </a:r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plano </a:t>
            </a:r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individual. </a:t>
            </a:r>
            <a:r>
              <a:rPr lang="es-MX" dirty="0" smtClean="0">
                <a:solidFill>
                  <a:schemeClr val="bg1"/>
                </a:solidFill>
              </a:rPr>
              <a:t>Al comprobar que </a:t>
            </a:r>
            <a:r>
              <a:rPr lang="es-MX" dirty="0">
                <a:solidFill>
                  <a:schemeClr val="bg1"/>
                </a:solidFill>
              </a:rPr>
              <a:t>existen signos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que </a:t>
            </a:r>
            <a:r>
              <a:rPr lang="es-MX" dirty="0">
                <a:solidFill>
                  <a:schemeClr val="bg1"/>
                </a:solidFill>
              </a:rPr>
              <a:t>denotan alteraciones en la salud, se incluyen intervenciones de tipo clínico o </a:t>
            </a:r>
            <a:r>
              <a:rPr lang="es-MX" dirty="0" smtClean="0">
                <a:solidFill>
                  <a:schemeClr val="bg1"/>
                </a:solidFill>
              </a:rPr>
              <a:t>terapéutico, realizadas </a:t>
            </a:r>
            <a:r>
              <a:rPr lang="es-MX" dirty="0">
                <a:solidFill>
                  <a:schemeClr val="bg1"/>
                </a:solidFill>
              </a:rPr>
              <a:t>invariablemente por </a:t>
            </a:r>
            <a:r>
              <a:rPr lang="es-MX" dirty="0" smtClean="0">
                <a:solidFill>
                  <a:schemeClr val="bg1"/>
                </a:solidFill>
              </a:rPr>
              <a:t>un médico</a:t>
            </a:r>
            <a:r>
              <a:rPr lang="es-MX" dirty="0">
                <a:solidFill>
                  <a:schemeClr val="bg1"/>
                </a:solidFill>
              </a:rPr>
              <a:t>, psicólogo o psiquiatra según corresponda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457200" y="-71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Niveles de aplicación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45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933449"/>
            <a:ext cx="8229600" cy="3276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El patrón tendrá la opción de </a:t>
            </a:r>
            <a:r>
              <a:rPr lang="es-MX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contratar una unidad de verificación acreditada y aprobada</a:t>
            </a:r>
            <a:r>
              <a:rPr lang="es-MX" smtClean="0">
                <a:solidFill>
                  <a:schemeClr val="tx2">
                    <a:lumMod val="50000"/>
                  </a:schemeClr>
                </a:solidFill>
              </a:rPr>
              <a:t>, en los términos de la Ley Federal sobre Metrología y Normalización y su Reglamento, para verificar el grado de cumplimiento con esta Norma.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28600" y="919164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r>
              <a:rPr lang="es-MX" sz="2000" smtClean="0">
                <a:solidFill>
                  <a:schemeClr val="tx2">
                    <a:lumMod val="50000"/>
                  </a:schemeClr>
                </a:solidFill>
              </a:rPr>
              <a:t>Al evaluar el cumplimiento de la NOM-035-STPS, las unidades de verificación acreditadas deberán emitir un dictamen que contenga:</a:t>
            </a:r>
          </a:p>
          <a:p>
            <a:pPr marL="19050" indent="0" algn="just">
              <a:buFont typeface="Arial" panose="020B0604020202020204" pitchFamily="34" charset="0"/>
              <a:buNone/>
            </a:pPr>
            <a:r>
              <a:rPr lang="es-MX" sz="2000" smtClean="0">
                <a:solidFill>
                  <a:schemeClr val="accent2">
                    <a:lumMod val="50000"/>
                  </a:schemeClr>
                </a:solidFill>
              </a:rPr>
              <a:t>						</a:t>
            </a:r>
            <a:endParaRPr lang="es-MX" sz="2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5769" y="327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Dictamen de acreditación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57175" y="1733550"/>
            <a:ext cx="3705226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550569" y="1733550"/>
            <a:ext cx="38862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811408" y="2672865"/>
            <a:ext cx="271105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9050" lvl="0" algn="just"/>
            <a:r>
              <a:rPr lang="es-MX" sz="1600" dirty="0" smtClean="0">
                <a:solidFill>
                  <a:schemeClr val="tx2"/>
                </a:solidFill>
              </a:rPr>
              <a:t>1. Nombre</a:t>
            </a:r>
            <a:r>
              <a:rPr lang="es-MX" sz="1600" dirty="0">
                <a:solidFill>
                  <a:schemeClr val="tx2"/>
                </a:solidFill>
              </a:rPr>
              <a:t>, denominación o razón </a:t>
            </a:r>
            <a:r>
              <a:rPr lang="es-MX" sz="1600" dirty="0" smtClean="0">
                <a:solidFill>
                  <a:schemeClr val="tx2"/>
                </a:solidFill>
              </a:rPr>
              <a:t>social</a:t>
            </a: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2. El </a:t>
            </a:r>
            <a:r>
              <a:rPr lang="es-MX" sz="1600" dirty="0">
                <a:solidFill>
                  <a:schemeClr val="tx2"/>
                </a:solidFill>
              </a:rPr>
              <a:t>Registro Federal de Contribuyentes;</a:t>
            </a: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3. El </a:t>
            </a:r>
            <a:r>
              <a:rPr lang="es-MX" sz="1600" dirty="0">
                <a:solidFill>
                  <a:schemeClr val="tx2"/>
                </a:solidFill>
              </a:rPr>
              <a:t>domicilio completo;</a:t>
            </a: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4. </a:t>
            </a:r>
            <a:r>
              <a:rPr lang="es-MX" sz="1600" dirty="0">
                <a:solidFill>
                  <a:schemeClr val="tx2"/>
                </a:solidFill>
              </a:rPr>
              <a:t>El </a:t>
            </a:r>
            <a:r>
              <a:rPr lang="es-MX" sz="1600" dirty="0" smtClean="0">
                <a:solidFill>
                  <a:schemeClr val="tx2"/>
                </a:solidFill>
              </a:rPr>
              <a:t>teléfono</a:t>
            </a:r>
            <a:endParaRPr lang="es-MX" sz="1600" dirty="0">
              <a:solidFill>
                <a:schemeClr val="tx2"/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5. </a:t>
            </a:r>
            <a:r>
              <a:rPr lang="es-MX" sz="1600" dirty="0">
                <a:solidFill>
                  <a:schemeClr val="tx2"/>
                </a:solidFill>
              </a:rPr>
              <a:t>La actividad </a:t>
            </a:r>
            <a:r>
              <a:rPr lang="es-MX" sz="1600" dirty="0" smtClean="0">
                <a:solidFill>
                  <a:schemeClr val="tx2"/>
                </a:solidFill>
              </a:rPr>
              <a:t>principal</a:t>
            </a:r>
            <a:endParaRPr lang="es-MX" sz="1600" dirty="0">
              <a:solidFill>
                <a:schemeClr val="tx2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969668" y="2643695"/>
            <a:ext cx="30480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1. </a:t>
            </a:r>
            <a:r>
              <a:rPr lang="es-MX" sz="1600" dirty="0">
                <a:solidFill>
                  <a:schemeClr val="tx2"/>
                </a:solidFill>
              </a:rPr>
              <a:t>El nombre, denominación o razón </a:t>
            </a:r>
            <a:r>
              <a:rPr lang="es-MX" sz="1600" dirty="0" smtClean="0">
                <a:solidFill>
                  <a:schemeClr val="tx2"/>
                </a:solidFill>
              </a:rPr>
              <a:t>social</a:t>
            </a:r>
            <a:endParaRPr lang="es-MX" sz="1600" dirty="0">
              <a:solidFill>
                <a:schemeClr val="tx2"/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2. El </a:t>
            </a:r>
            <a:r>
              <a:rPr lang="es-MX" sz="1600" dirty="0">
                <a:solidFill>
                  <a:schemeClr val="tx2"/>
                </a:solidFill>
              </a:rPr>
              <a:t>número de </a:t>
            </a:r>
            <a:r>
              <a:rPr lang="es-MX" sz="1600" dirty="0" smtClean="0">
                <a:solidFill>
                  <a:schemeClr val="tx2"/>
                </a:solidFill>
              </a:rPr>
              <a:t>acreditación</a:t>
            </a:r>
            <a:endParaRPr lang="es-MX" sz="1600" dirty="0">
              <a:solidFill>
                <a:schemeClr val="tx2"/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3. El </a:t>
            </a:r>
            <a:r>
              <a:rPr lang="es-MX" sz="1600" dirty="0">
                <a:solidFill>
                  <a:schemeClr val="tx2"/>
                </a:solidFill>
              </a:rPr>
              <a:t>número de aprobación otorgado por la S</a:t>
            </a:r>
            <a:r>
              <a:rPr lang="es-MX" sz="1600" dirty="0" smtClean="0">
                <a:solidFill>
                  <a:schemeClr val="tx2"/>
                </a:solidFill>
              </a:rPr>
              <a:t>ecretaría </a:t>
            </a:r>
            <a:r>
              <a:rPr lang="es-MX" sz="1600" dirty="0">
                <a:solidFill>
                  <a:schemeClr val="tx2"/>
                </a:solidFill>
              </a:rPr>
              <a:t>del Trabajo y Previsión </a:t>
            </a:r>
            <a:r>
              <a:rPr lang="es-MX" sz="1600" dirty="0" smtClean="0">
                <a:solidFill>
                  <a:schemeClr val="tx2"/>
                </a:solidFill>
              </a:rPr>
              <a:t>Social</a:t>
            </a: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tx2"/>
                </a:solidFill>
              </a:rPr>
              <a:t>4. </a:t>
            </a:r>
            <a:r>
              <a:rPr lang="es-MX" sz="1600" dirty="0">
                <a:solidFill>
                  <a:schemeClr val="tx2"/>
                </a:solidFill>
              </a:rPr>
              <a:t>Su domicilio </a:t>
            </a:r>
            <a:r>
              <a:rPr lang="es-MX" sz="1600" dirty="0" smtClean="0">
                <a:solidFill>
                  <a:schemeClr val="tx2"/>
                </a:solidFill>
              </a:rPr>
              <a:t>completo</a:t>
            </a:r>
            <a:endParaRPr lang="es-MX" sz="1600" dirty="0">
              <a:solidFill>
                <a:schemeClr val="tx2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73879" y="1877615"/>
            <a:ext cx="3186114" cy="85129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 smtClean="0">
                <a:solidFill>
                  <a:schemeClr val="tx1">
                    <a:lumMod val="75000"/>
                  </a:schemeClr>
                </a:solidFill>
              </a:rPr>
              <a:t>Datos del centro de trabajo verificado</a:t>
            </a:r>
            <a:endParaRPr lang="es-MX" sz="22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804171" y="1859873"/>
            <a:ext cx="3378995" cy="81724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100" b="1" dirty="0" smtClean="0">
                <a:solidFill>
                  <a:schemeClr val="tx1">
                    <a:lumMod val="75000"/>
                  </a:schemeClr>
                </a:solidFill>
              </a:rPr>
              <a:t>Datos de la unidad de verificación</a:t>
            </a:r>
            <a:endParaRPr lang="es-MX" sz="21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28600" y="919164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r>
              <a:rPr lang="es-MX" sz="2000" smtClean="0">
                <a:solidFill>
                  <a:schemeClr val="tx2">
                    <a:lumMod val="50000"/>
                  </a:schemeClr>
                </a:solidFill>
              </a:rPr>
              <a:t>Al evaluar el cumplimiento de la NOM-035-STPS, las unidades de verificación acreditadas deberán emitir un dictamen que contenga:</a:t>
            </a:r>
          </a:p>
          <a:p>
            <a:pPr marL="19050" indent="0" algn="just">
              <a:buFont typeface="Arial" panose="020B0604020202020204" pitchFamily="34" charset="0"/>
              <a:buNone/>
            </a:pPr>
            <a:r>
              <a:rPr lang="es-MX" sz="2000" smtClean="0">
                <a:solidFill>
                  <a:schemeClr val="accent2">
                    <a:lumMod val="50000"/>
                  </a:schemeClr>
                </a:solidFill>
              </a:rPr>
              <a:t>						</a:t>
            </a:r>
            <a:endParaRPr lang="es-MX" sz="2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5769" y="3274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Dictamen de acreditación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57175" y="1733550"/>
            <a:ext cx="3705226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550569" y="1733550"/>
            <a:ext cx="38862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553639" y="2323978"/>
            <a:ext cx="322659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1. Clave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y nombre de la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norma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2. Nombre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del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verificador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3. Fecha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verificación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4. Número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dictamen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5. Vigencia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del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dictamen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6. Lugar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 emisión del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dictamen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7. Fecha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 emisión del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dictamen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8. Número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 registro del dictamen emitido por la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STPS</a:t>
            </a:r>
            <a:endParaRPr lang="es-MX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969668" y="2643695"/>
            <a:ext cx="3048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61950" lvl="0" indent="-342900" algn="just">
              <a:buAutoNum type="alphaLcParenR"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Métodos propuestos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por las guías de referencia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de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la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Norma</a:t>
            </a:r>
          </a:p>
          <a:p>
            <a:pPr marL="361950" lvl="0" indent="-342900" algn="just">
              <a:buAutoNum type="alphaLcParenR"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étodos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desarrollados por el</a:t>
            </a:r>
          </a:p>
          <a:p>
            <a:pPr marL="19050" lvl="0" indent="0" algn="just">
              <a:buNone/>
            </a:pP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       patrón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que cumplan con lo 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         dispuesto 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por </a:t>
            </a:r>
            <a:r>
              <a:rPr lang="es-MX" sz="1600" dirty="0" smtClean="0">
                <a:solidFill>
                  <a:schemeClr val="accent2">
                    <a:lumMod val="50000"/>
                  </a:schemeClr>
                </a:solidFill>
              </a:rPr>
              <a:t>la Norma</a:t>
            </a:r>
            <a:r>
              <a:rPr lang="es-MX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73879" y="1877615"/>
            <a:ext cx="3186114" cy="47672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 smtClean="0">
                <a:solidFill>
                  <a:schemeClr val="tx1">
                    <a:lumMod val="75000"/>
                  </a:schemeClr>
                </a:solidFill>
              </a:rPr>
              <a:t>Datos del DICTAMEN</a:t>
            </a:r>
            <a:endParaRPr lang="es-MX" sz="22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804171" y="1859873"/>
            <a:ext cx="3378995" cy="45970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100" b="1" dirty="0" smtClean="0">
                <a:solidFill>
                  <a:schemeClr val="tx1">
                    <a:lumMod val="75000"/>
                  </a:schemeClr>
                </a:solidFill>
              </a:rPr>
              <a:t>Método utilizado </a:t>
            </a:r>
            <a:endParaRPr lang="es-MX" sz="21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="" xmlns:ahyp="http://schemas.microsoft.com/office/drawing/2018/hyperlinkcolor" xmlns:lc="http://schemas.openxmlformats.org/drawingml/2006/lockedCanvas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381000" y="1581150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tx2"/>
                </a:solidFill>
              </a:rPr>
              <a:t>Vigencia del dictámen:</a:t>
            </a:r>
          </a:p>
          <a:p>
            <a:pPr marL="19050" indent="0" algn="just">
              <a:buFont typeface="Arial" panose="020B0604020202020204" pitchFamily="34" charset="0"/>
              <a:buNone/>
            </a:pPr>
            <a:r>
              <a:rPr lang="es-MX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</a:t>
            </a:r>
            <a:r>
              <a:rPr lang="es-MX" b="1" u="sng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 años*</a:t>
            </a:r>
          </a:p>
          <a:p>
            <a:pPr marL="19050" indent="0" algn="just">
              <a:buFont typeface="Arial" panose="020B0604020202020204" pitchFamily="34" charset="0"/>
              <a:buNone/>
            </a:pPr>
            <a:endParaRPr lang="es-MX" b="1" u="sng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9050" indent="0" algn="just">
              <a:buFont typeface="Arial" panose="020B0604020202020204" pitchFamily="34" charset="0"/>
              <a:buNone/>
            </a:pPr>
            <a:endParaRPr lang="es-MX" b="1" u="sng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9050" indent="0" algn="just">
              <a:buFont typeface="Arial" panose="020B0604020202020204" pitchFamily="34" charset="0"/>
              <a:buNone/>
            </a:pPr>
            <a:r>
              <a:rPr lang="es-MX" smtClean="0">
                <a:solidFill>
                  <a:schemeClr val="tx2"/>
                </a:solidFill>
              </a:rPr>
              <a:t>*Siempre y cuando no sean modificadas las condiciones que sirvieron para su emisión.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96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Dictamen de acreditación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696</Words>
  <Application>Microsoft Office PowerPoint</Application>
  <PresentationFormat>Presentación en pantalla (16:9)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Archivo</vt:lpstr>
      <vt:lpstr>Arial</vt:lpstr>
      <vt:lpstr>Calibri</vt:lpstr>
      <vt:lpstr>Tema de Office</vt:lpstr>
      <vt:lpstr>Factores de Riesgo Psicosocial en el trabajo: Identificación y prevención.    </vt:lpstr>
      <vt:lpstr>Módulo VI: Lineamientos administrativos de la NOM-035 para la certificación ante la STPS. </vt:lpstr>
      <vt:lpstr> </vt:lpstr>
      <vt:lpstr> </vt:lpstr>
      <vt:lpstr> </vt:lpstr>
      <vt:lpstr> </vt:lpstr>
      <vt:lpstr> </vt:lpstr>
      <vt:lpstr> 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Alejandro</cp:lastModifiedBy>
  <cp:revision>91</cp:revision>
  <dcterms:created xsi:type="dcterms:W3CDTF">2019-08-09T16:54:36Z</dcterms:created>
  <dcterms:modified xsi:type="dcterms:W3CDTF">2019-09-24T19:44:33Z</dcterms:modified>
</cp:coreProperties>
</file>