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4" r:id="rId4"/>
    <p:sldId id="258" r:id="rId5"/>
    <p:sldId id="257" r:id="rId6"/>
    <p:sldId id="261" r:id="rId7"/>
    <p:sldId id="262" r:id="rId8"/>
    <p:sldId id="263" r:id="rId9"/>
    <p:sldId id="264" r:id="rId10"/>
    <p:sldId id="269" r:id="rId11"/>
    <p:sldId id="270" r:id="rId12"/>
    <p:sldId id="271" r:id="rId13"/>
    <p:sldId id="278" r:id="rId14"/>
    <p:sldId id="276" r:id="rId15"/>
    <p:sldId id="277" r:id="rId16"/>
    <p:sldId id="273" r:id="rId17"/>
    <p:sldId id="280" r:id="rId18"/>
    <p:sldId id="282" r:id="rId19"/>
    <p:sldId id="283" r:id="rId20"/>
    <p:sldId id="284" r:id="rId21"/>
    <p:sldId id="285" r:id="rId22"/>
    <p:sldId id="286" r:id="rId23"/>
    <p:sldId id="28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5694"/>
    <a:srgbClr val="3071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3" d="100"/>
          <a:sy n="113" d="100"/>
        </p:scale>
        <p:origin x="43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D55B423-F2CD-4508-91D6-745E1DDFC2D3}" type="datetimeFigureOut">
              <a:rPr lang="en-US" smtClean="0"/>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5C804F-DCE5-410B-86AF-4CBF46E51EEB}" type="slidenum">
              <a:rPr lang="en-US" smtClean="0"/>
              <a:t>‹Nº›</a:t>
            </a:fld>
            <a:endParaRPr lang="en-US"/>
          </a:p>
        </p:txBody>
      </p:sp>
    </p:spTree>
    <p:extLst>
      <p:ext uri="{BB962C8B-B14F-4D97-AF65-F5344CB8AC3E}">
        <p14:creationId xmlns:p14="http://schemas.microsoft.com/office/powerpoint/2010/main" val="3305350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55B423-F2CD-4508-91D6-745E1DDFC2D3}" type="datetimeFigureOut">
              <a:rPr lang="en-US" smtClean="0"/>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5C804F-DCE5-410B-86AF-4CBF46E51EEB}" type="slidenum">
              <a:rPr lang="en-US" smtClean="0"/>
              <a:t>‹Nº›</a:t>
            </a:fld>
            <a:endParaRPr lang="en-US"/>
          </a:p>
        </p:txBody>
      </p:sp>
    </p:spTree>
    <p:extLst>
      <p:ext uri="{BB962C8B-B14F-4D97-AF65-F5344CB8AC3E}">
        <p14:creationId xmlns:p14="http://schemas.microsoft.com/office/powerpoint/2010/main" val="3639709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55B423-F2CD-4508-91D6-745E1DDFC2D3}" type="datetimeFigureOut">
              <a:rPr lang="en-US" smtClean="0"/>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5C804F-DCE5-410B-86AF-4CBF46E51EEB}" type="slidenum">
              <a:rPr lang="en-US" smtClean="0"/>
              <a:t>‹Nº›</a:t>
            </a:fld>
            <a:endParaRPr lang="en-US"/>
          </a:p>
        </p:txBody>
      </p:sp>
    </p:spTree>
    <p:extLst>
      <p:ext uri="{BB962C8B-B14F-4D97-AF65-F5344CB8AC3E}">
        <p14:creationId xmlns:p14="http://schemas.microsoft.com/office/powerpoint/2010/main" val="341742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55B423-F2CD-4508-91D6-745E1DDFC2D3}" type="datetimeFigureOut">
              <a:rPr lang="en-US" smtClean="0"/>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5C804F-DCE5-410B-86AF-4CBF46E51EEB}" type="slidenum">
              <a:rPr lang="en-US" smtClean="0"/>
              <a:t>‹Nº›</a:t>
            </a:fld>
            <a:endParaRPr lang="en-US"/>
          </a:p>
        </p:txBody>
      </p:sp>
    </p:spTree>
    <p:extLst>
      <p:ext uri="{BB962C8B-B14F-4D97-AF65-F5344CB8AC3E}">
        <p14:creationId xmlns:p14="http://schemas.microsoft.com/office/powerpoint/2010/main" val="2766888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55B423-F2CD-4508-91D6-745E1DDFC2D3}" type="datetimeFigureOut">
              <a:rPr lang="en-US" smtClean="0"/>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5C804F-DCE5-410B-86AF-4CBF46E51EEB}" type="slidenum">
              <a:rPr lang="en-US" smtClean="0"/>
              <a:t>‹Nº›</a:t>
            </a:fld>
            <a:endParaRPr lang="en-US"/>
          </a:p>
        </p:txBody>
      </p:sp>
    </p:spTree>
    <p:extLst>
      <p:ext uri="{BB962C8B-B14F-4D97-AF65-F5344CB8AC3E}">
        <p14:creationId xmlns:p14="http://schemas.microsoft.com/office/powerpoint/2010/main" val="527958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D55B423-F2CD-4508-91D6-745E1DDFC2D3}" type="datetimeFigureOut">
              <a:rPr lang="en-US" smtClean="0"/>
              <a:t>8/27/2019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5C804F-DCE5-410B-86AF-4CBF46E51EEB}" type="slidenum">
              <a:rPr lang="en-US" smtClean="0"/>
              <a:t>‹Nº›</a:t>
            </a:fld>
            <a:endParaRPr lang="en-US"/>
          </a:p>
        </p:txBody>
      </p:sp>
    </p:spTree>
    <p:extLst>
      <p:ext uri="{BB962C8B-B14F-4D97-AF65-F5344CB8AC3E}">
        <p14:creationId xmlns:p14="http://schemas.microsoft.com/office/powerpoint/2010/main" val="2775828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D55B423-F2CD-4508-91D6-745E1DDFC2D3}" type="datetimeFigureOut">
              <a:rPr lang="en-US" smtClean="0"/>
              <a:t>8/27/2019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5C804F-DCE5-410B-86AF-4CBF46E51EEB}" type="slidenum">
              <a:rPr lang="en-US" smtClean="0"/>
              <a:t>‹Nº›</a:t>
            </a:fld>
            <a:endParaRPr lang="en-US"/>
          </a:p>
        </p:txBody>
      </p:sp>
    </p:spTree>
    <p:extLst>
      <p:ext uri="{BB962C8B-B14F-4D97-AF65-F5344CB8AC3E}">
        <p14:creationId xmlns:p14="http://schemas.microsoft.com/office/powerpoint/2010/main" val="963212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55B423-F2CD-4508-91D6-745E1DDFC2D3}" type="datetimeFigureOut">
              <a:rPr lang="en-US" smtClean="0"/>
              <a:t>8/27/2019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5C804F-DCE5-410B-86AF-4CBF46E51EEB}" type="slidenum">
              <a:rPr lang="en-US" smtClean="0"/>
              <a:t>‹Nº›</a:t>
            </a:fld>
            <a:endParaRPr lang="en-US"/>
          </a:p>
        </p:txBody>
      </p:sp>
    </p:spTree>
    <p:extLst>
      <p:ext uri="{BB962C8B-B14F-4D97-AF65-F5344CB8AC3E}">
        <p14:creationId xmlns:p14="http://schemas.microsoft.com/office/powerpoint/2010/main" val="3245730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55B423-F2CD-4508-91D6-745E1DDFC2D3}" type="datetimeFigureOut">
              <a:rPr lang="en-US" smtClean="0"/>
              <a:t>8/27/2019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5C804F-DCE5-410B-86AF-4CBF46E51EEB}" type="slidenum">
              <a:rPr lang="en-US" smtClean="0"/>
              <a:t>‹Nº›</a:t>
            </a:fld>
            <a:endParaRPr lang="en-US"/>
          </a:p>
        </p:txBody>
      </p:sp>
    </p:spTree>
    <p:extLst>
      <p:ext uri="{BB962C8B-B14F-4D97-AF65-F5344CB8AC3E}">
        <p14:creationId xmlns:p14="http://schemas.microsoft.com/office/powerpoint/2010/main" val="3618692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55B423-F2CD-4508-91D6-745E1DDFC2D3}" type="datetimeFigureOut">
              <a:rPr lang="en-US" smtClean="0"/>
              <a:t>8/27/2019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5C804F-DCE5-410B-86AF-4CBF46E51EEB}" type="slidenum">
              <a:rPr lang="en-US" smtClean="0"/>
              <a:t>‹Nº›</a:t>
            </a:fld>
            <a:endParaRPr lang="en-US"/>
          </a:p>
        </p:txBody>
      </p:sp>
    </p:spTree>
    <p:extLst>
      <p:ext uri="{BB962C8B-B14F-4D97-AF65-F5344CB8AC3E}">
        <p14:creationId xmlns:p14="http://schemas.microsoft.com/office/powerpoint/2010/main" val="3275837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55B423-F2CD-4508-91D6-745E1DDFC2D3}" type="datetimeFigureOut">
              <a:rPr lang="en-US" smtClean="0"/>
              <a:t>8/27/2019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5C804F-DCE5-410B-86AF-4CBF46E51EEB}" type="slidenum">
              <a:rPr lang="en-US" smtClean="0"/>
              <a:t>‹Nº›</a:t>
            </a:fld>
            <a:endParaRPr lang="en-US"/>
          </a:p>
        </p:txBody>
      </p:sp>
    </p:spTree>
    <p:extLst>
      <p:ext uri="{BB962C8B-B14F-4D97-AF65-F5344CB8AC3E}">
        <p14:creationId xmlns:p14="http://schemas.microsoft.com/office/powerpoint/2010/main" val="3254733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55B423-F2CD-4508-91D6-745E1DDFC2D3}" type="datetimeFigureOut">
              <a:rPr lang="en-US" smtClean="0"/>
              <a:t>8/27/2019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5C804F-DCE5-410B-86AF-4CBF46E51EEB}" type="slidenum">
              <a:rPr lang="en-US" smtClean="0"/>
              <a:t>‹Nº›</a:t>
            </a:fld>
            <a:endParaRPr lang="en-US"/>
          </a:p>
        </p:txBody>
      </p:sp>
    </p:spTree>
    <p:extLst>
      <p:ext uri="{BB962C8B-B14F-4D97-AF65-F5344CB8AC3E}">
        <p14:creationId xmlns:p14="http://schemas.microsoft.com/office/powerpoint/2010/main" val="333103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7.jpeg"/><Relationship Id="rId7" Type="http://schemas.openxmlformats.org/officeDocument/2006/relationships/image" Target="../media/image21.jpe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jpe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jpeg"/><Relationship Id="rId9"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9.jpeg"/><Relationship Id="rId5" Type="http://schemas.openxmlformats.org/officeDocument/2006/relationships/image" Target="../media/image28.jpe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32.jpeg"/><Relationship Id="rId7" Type="http://schemas.openxmlformats.org/officeDocument/2006/relationships/image" Target="../media/image36.png"/><Relationship Id="rId2" Type="http://schemas.openxmlformats.org/officeDocument/2006/relationships/image" Target="../media/image31.jpeg"/><Relationship Id="rId1" Type="http://schemas.openxmlformats.org/officeDocument/2006/relationships/slideLayout" Target="../slideLayouts/slideLayout7.xml"/><Relationship Id="rId6" Type="http://schemas.openxmlformats.org/officeDocument/2006/relationships/image" Target="../media/image35.jpeg"/><Relationship Id="rId5" Type="http://schemas.openxmlformats.org/officeDocument/2006/relationships/image" Target="../media/image34.png"/><Relationship Id="rId4" Type="http://schemas.openxmlformats.org/officeDocument/2006/relationships/image" Target="../media/image3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5" Type="http://schemas.openxmlformats.org/officeDocument/2006/relationships/image" Target="../media/image40.jpeg"/><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7.xml"/><Relationship Id="rId6" Type="http://schemas.openxmlformats.org/officeDocument/2006/relationships/image" Target="../media/image45.jpeg"/><Relationship Id="rId5" Type="http://schemas.openxmlformats.org/officeDocument/2006/relationships/image" Target="../media/image44.png"/><Relationship Id="rId4" Type="http://schemas.openxmlformats.org/officeDocument/2006/relationships/image" Target="../media/image43.jpeg"/></Relationships>
</file>

<file path=ppt/slides/_rels/slide22.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jpeg"/><Relationship Id="rId1" Type="http://schemas.openxmlformats.org/officeDocument/2006/relationships/slideLayout" Target="../slideLayouts/slideLayout7.xml"/><Relationship Id="rId4" Type="http://schemas.openxmlformats.org/officeDocument/2006/relationships/image" Target="../media/image48.jpe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402153"/>
            <a:ext cx="12194253" cy="245827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4032821"/>
            <a:ext cx="6097126" cy="369332"/>
          </a:xfrm>
          <a:prstGeom prst="rect">
            <a:avLst/>
          </a:prstGeom>
          <a:solidFill>
            <a:srgbClr val="307136"/>
          </a:solidFill>
        </p:spPr>
        <p:txBody>
          <a:bodyPr wrap="square" rtlCol="0">
            <a:spAutoFit/>
          </a:bodyPr>
          <a:lstStyle/>
          <a:p>
            <a:pPr algn="ctr"/>
            <a:r>
              <a:rPr lang="es-ES" b="1" dirty="0" smtClean="0">
                <a:solidFill>
                  <a:schemeClr val="bg1"/>
                </a:solidFill>
              </a:rPr>
              <a:t>Bombas y sistemas de inyección química</a:t>
            </a:r>
            <a:endParaRPr lang="en-US" b="1" dirty="0">
              <a:solidFill>
                <a:schemeClr val="bg1"/>
              </a:solidFill>
            </a:endParaRPr>
          </a:p>
        </p:txBody>
      </p:sp>
      <p:sp>
        <p:nvSpPr>
          <p:cNvPr id="6" name="TextBox 5"/>
          <p:cNvSpPr txBox="1"/>
          <p:nvPr/>
        </p:nvSpPr>
        <p:spPr>
          <a:xfrm>
            <a:off x="5679583" y="4402153"/>
            <a:ext cx="6513543" cy="369332"/>
          </a:xfrm>
          <a:prstGeom prst="rect">
            <a:avLst/>
          </a:prstGeom>
          <a:solidFill>
            <a:srgbClr val="4E5694"/>
          </a:solidFill>
        </p:spPr>
        <p:txBody>
          <a:bodyPr wrap="square" rtlCol="0">
            <a:spAutoFit/>
          </a:bodyPr>
          <a:lstStyle/>
          <a:p>
            <a:pPr algn="ctr"/>
            <a:r>
              <a:rPr lang="es-ES" b="1" dirty="0" smtClean="0">
                <a:solidFill>
                  <a:schemeClr val="bg1"/>
                </a:solidFill>
              </a:rPr>
              <a:t>Solares • Neumáticas • Eléctricas • Dosificadoras • De balancín</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1942" y="721674"/>
            <a:ext cx="7734784" cy="2992497"/>
          </a:xfrm>
          <a:prstGeom prst="rect">
            <a:avLst/>
          </a:prstGeom>
        </p:spPr>
      </p:pic>
    </p:spTree>
    <p:extLst>
      <p:ext uri="{BB962C8B-B14F-4D97-AF65-F5344CB8AC3E}">
        <p14:creationId xmlns:p14="http://schemas.microsoft.com/office/powerpoint/2010/main" val="42099273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2885" y="480364"/>
            <a:ext cx="2846231" cy="461665"/>
          </a:xfrm>
          <a:prstGeom prst="rect">
            <a:avLst/>
          </a:prstGeom>
          <a:solidFill>
            <a:schemeClr val="accent2"/>
          </a:solidFill>
          <a:ln>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400" b="1" dirty="0" smtClean="0">
                <a:solidFill>
                  <a:schemeClr val="bg1"/>
                </a:solidFill>
              </a:rPr>
              <a:t>ECP Series</a:t>
            </a:r>
            <a:endParaRPr lang="en-US" sz="2400" b="1" dirty="0">
              <a:solidFill>
                <a:schemeClr val="bg1"/>
              </a:solidFill>
            </a:endParaRPr>
          </a:p>
        </p:txBody>
      </p:sp>
      <p:sp>
        <p:nvSpPr>
          <p:cNvPr id="3" name="TextBox 2"/>
          <p:cNvSpPr txBox="1"/>
          <p:nvPr/>
        </p:nvSpPr>
        <p:spPr>
          <a:xfrm>
            <a:off x="774462" y="1065139"/>
            <a:ext cx="3240439" cy="461665"/>
          </a:xfrm>
          <a:prstGeom prst="rect">
            <a:avLst/>
          </a:prstGeom>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400" b="1" u="sng" dirty="0">
                <a:solidFill>
                  <a:srgbClr val="4E5694"/>
                </a:solidFill>
              </a:rPr>
              <a:t>ECP4 </a:t>
            </a:r>
            <a:r>
              <a:rPr lang="en-US" sz="2400" b="1" u="sng" dirty="0" err="1">
                <a:solidFill>
                  <a:srgbClr val="4E5694"/>
                </a:solidFill>
              </a:rPr>
              <a:t>Bomba</a:t>
            </a:r>
            <a:r>
              <a:rPr lang="en-US" sz="2400" b="1" u="sng" dirty="0">
                <a:solidFill>
                  <a:srgbClr val="4E5694"/>
                </a:solidFill>
              </a:rPr>
              <a:t> </a:t>
            </a:r>
            <a:r>
              <a:rPr lang="en-US" sz="2400" b="1" u="sng" dirty="0" err="1" smtClean="0">
                <a:solidFill>
                  <a:srgbClr val="4E5694"/>
                </a:solidFill>
              </a:rPr>
              <a:t>Neumática</a:t>
            </a:r>
            <a:endParaRPr lang="en-US" sz="2400" b="1" u="sng" dirty="0">
              <a:solidFill>
                <a:srgbClr val="4E5694"/>
              </a:solidFill>
            </a:endParaRPr>
          </a:p>
        </p:txBody>
      </p:sp>
      <p:sp>
        <p:nvSpPr>
          <p:cNvPr id="4" name="TextBox 3"/>
          <p:cNvSpPr txBox="1"/>
          <p:nvPr/>
        </p:nvSpPr>
        <p:spPr>
          <a:xfrm>
            <a:off x="831581" y="1789387"/>
            <a:ext cx="1904817" cy="400110"/>
          </a:xfrm>
          <a:prstGeom prst="rect">
            <a:avLst/>
          </a:prstGeom>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000" b="1" dirty="0"/>
              <a:t>Especificaciones</a:t>
            </a:r>
          </a:p>
        </p:txBody>
      </p:sp>
      <p:sp>
        <p:nvSpPr>
          <p:cNvPr id="5" name="TextBox 4"/>
          <p:cNvSpPr txBox="1"/>
          <p:nvPr/>
        </p:nvSpPr>
        <p:spPr>
          <a:xfrm>
            <a:off x="832576" y="2229691"/>
            <a:ext cx="5762382" cy="1477328"/>
          </a:xfrm>
          <a:prstGeom prst="rect">
            <a:avLst/>
          </a:prstGeom>
          <a:noFill/>
        </p:spPr>
        <p:txBody>
          <a:bodyPr wrap="square" rtlCol="0">
            <a:spAutoFit/>
          </a:bodyPr>
          <a:lstStyle/>
          <a:p>
            <a:pPr marL="285750" indent="-285750">
              <a:buFont typeface="Arial" panose="020B0604020202020204" pitchFamily="34" charset="0"/>
              <a:buChar char="•"/>
            </a:pPr>
            <a:r>
              <a:rPr lang="en-US" b="1" dirty="0"/>
              <a:t>Modelo:</a:t>
            </a:r>
            <a:r>
              <a:rPr lang="en-US" dirty="0"/>
              <a:t> ECP4 Bomba Neumatica</a:t>
            </a:r>
          </a:p>
          <a:p>
            <a:pPr marL="285750" indent="-285750">
              <a:buFont typeface="Arial" panose="020B0604020202020204" pitchFamily="34" charset="0"/>
              <a:buChar char="•"/>
            </a:pPr>
            <a:r>
              <a:rPr lang="en-US" b="1" dirty="0" err="1" smtClean="0"/>
              <a:t>Presión</a:t>
            </a:r>
            <a:r>
              <a:rPr lang="en-US" b="1" dirty="0" smtClean="0"/>
              <a:t> </a:t>
            </a:r>
            <a:r>
              <a:rPr lang="en-US" b="1" dirty="0" err="1" smtClean="0"/>
              <a:t>Máxima</a:t>
            </a:r>
            <a:r>
              <a:rPr lang="en-US" b="1" dirty="0"/>
              <a:t>:</a:t>
            </a:r>
            <a:r>
              <a:rPr lang="en-US" dirty="0"/>
              <a:t> 2,000 PSI/140 Bar</a:t>
            </a:r>
          </a:p>
          <a:p>
            <a:pPr marL="285750" indent="-285750">
              <a:buFont typeface="Arial" panose="020B0604020202020204" pitchFamily="34" charset="0"/>
              <a:buChar char="•"/>
            </a:pPr>
            <a:r>
              <a:rPr lang="en-US" b="1" dirty="0"/>
              <a:t>Tamaños de Embolo:</a:t>
            </a:r>
            <a:r>
              <a:rPr lang="en-US" dirty="0"/>
              <a:t> 1/4”, 3/8”, 1/2”</a:t>
            </a:r>
          </a:p>
          <a:p>
            <a:pPr marL="285750" indent="-285750">
              <a:buFont typeface="Arial" panose="020B0604020202020204" pitchFamily="34" charset="0"/>
              <a:buChar char="•"/>
            </a:pPr>
            <a:r>
              <a:rPr lang="en-US" b="1" dirty="0"/>
              <a:t>Salida GPD/LPD:</a:t>
            </a:r>
            <a:r>
              <a:rPr lang="en-US" dirty="0"/>
              <a:t> 160+/606+</a:t>
            </a:r>
          </a:p>
          <a:p>
            <a:pPr marL="285750" indent="-285750">
              <a:buFont typeface="Arial" panose="020B0604020202020204" pitchFamily="34" charset="0"/>
              <a:buChar char="•"/>
            </a:pPr>
            <a:r>
              <a:rPr lang="en-US" b="1" dirty="0"/>
              <a:t>Fuente de Poder:</a:t>
            </a:r>
            <a:r>
              <a:rPr lang="en-US" dirty="0"/>
              <a:t> Air/Gas &amp; 12 Volt DC</a:t>
            </a:r>
          </a:p>
        </p:txBody>
      </p:sp>
      <p:sp>
        <p:nvSpPr>
          <p:cNvPr id="6" name="TextBox 5"/>
          <p:cNvSpPr txBox="1"/>
          <p:nvPr/>
        </p:nvSpPr>
        <p:spPr>
          <a:xfrm>
            <a:off x="832576" y="4009796"/>
            <a:ext cx="1423788" cy="400110"/>
          </a:xfrm>
          <a:prstGeom prst="rect">
            <a:avLst/>
          </a:prstGeom>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000" b="1" dirty="0"/>
              <a:t>Descripcion</a:t>
            </a:r>
          </a:p>
        </p:txBody>
      </p:sp>
      <p:sp>
        <p:nvSpPr>
          <p:cNvPr id="7" name="TextBox 6"/>
          <p:cNvSpPr txBox="1"/>
          <p:nvPr/>
        </p:nvSpPr>
        <p:spPr>
          <a:xfrm>
            <a:off x="774462" y="4459512"/>
            <a:ext cx="8246631" cy="1200329"/>
          </a:xfrm>
          <a:prstGeom prst="rect">
            <a:avLst/>
          </a:prstGeom>
          <a:noFill/>
        </p:spPr>
        <p:txBody>
          <a:bodyPr wrap="square" rtlCol="0">
            <a:spAutoFit/>
          </a:bodyPr>
          <a:lstStyle/>
          <a:p>
            <a:pPr algn="just"/>
            <a:r>
              <a:rPr lang="es-ES" dirty="0"/>
              <a:t>La </a:t>
            </a:r>
            <a:r>
              <a:rPr lang="es-ES" dirty="0" smtClean="0"/>
              <a:t>Bomba </a:t>
            </a:r>
            <a:r>
              <a:rPr lang="es-ES" dirty="0"/>
              <a:t>N</a:t>
            </a:r>
            <a:r>
              <a:rPr lang="es-ES" dirty="0" smtClean="0"/>
              <a:t>eumática </a:t>
            </a:r>
            <a:r>
              <a:rPr lang="es-ES" dirty="0"/>
              <a:t>ECP4 está disponible en una gran variedad de tamaños de </a:t>
            </a:r>
            <a:r>
              <a:rPr lang="es-ES" dirty="0" smtClean="0"/>
              <a:t>émbolo, </a:t>
            </a:r>
            <a:r>
              <a:rPr lang="es-ES" dirty="0"/>
              <a:t>construidas con </a:t>
            </a:r>
            <a:r>
              <a:rPr lang="es-ES" dirty="0" smtClean="0"/>
              <a:t>un rango </a:t>
            </a:r>
            <a:r>
              <a:rPr lang="es-ES" dirty="0"/>
              <a:t>de ajuste </a:t>
            </a:r>
            <a:r>
              <a:rPr lang="es-ES" dirty="0" smtClean="0"/>
              <a:t>del </a:t>
            </a:r>
            <a:r>
              <a:rPr lang="es-ES" dirty="0"/>
              <a:t>índice de desplazamiento que </a:t>
            </a:r>
            <a:r>
              <a:rPr lang="es-ES" dirty="0" smtClean="0"/>
              <a:t>al combinarse</a:t>
            </a:r>
            <a:r>
              <a:rPr lang="es-ES" dirty="0" smtClean="0"/>
              <a:t> </a:t>
            </a:r>
            <a:r>
              <a:rPr lang="es-ES" dirty="0"/>
              <a:t>con el controlador </a:t>
            </a:r>
            <a:r>
              <a:rPr lang="es-ES" dirty="0" smtClean="0"/>
              <a:t>de </a:t>
            </a:r>
            <a:r>
              <a:rPr lang="es-ES" dirty="0"/>
              <a:t>bomba TXAM le permitirá </a:t>
            </a:r>
            <a:r>
              <a:rPr lang="es-ES" dirty="0" smtClean="0"/>
              <a:t>controlar con mayor precisión sus </a:t>
            </a:r>
            <a:r>
              <a:rPr lang="es-ES" dirty="0"/>
              <a:t>tasas de inyección</a:t>
            </a:r>
            <a:r>
              <a:rPr lang="es-ES" dirty="0" smtClean="0"/>
              <a:t>.</a:t>
            </a:r>
            <a:endParaRPr lang="es-E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5884" y="1386829"/>
            <a:ext cx="3290418" cy="2622967"/>
          </a:xfrm>
          <a:prstGeom prst="rect">
            <a:avLst/>
          </a:prstGeom>
        </p:spPr>
      </p:pic>
    </p:spTree>
    <p:extLst>
      <p:ext uri="{BB962C8B-B14F-4D97-AF65-F5344CB8AC3E}">
        <p14:creationId xmlns:p14="http://schemas.microsoft.com/office/powerpoint/2010/main" val="1924576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down)">
                                      <p:cBhvr>
                                        <p:cTn id="26" dur="500"/>
                                        <p:tgtEl>
                                          <p:spTgt spid="6"/>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down)">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P spid="6" grpId="0" animBg="1"/>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4462" y="1065139"/>
            <a:ext cx="3240439" cy="461665"/>
          </a:xfrm>
          <a:prstGeom prst="rect">
            <a:avLst/>
          </a:prstGeom>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400" b="1" u="sng" dirty="0" smtClean="0">
                <a:solidFill>
                  <a:srgbClr val="4E5694"/>
                </a:solidFill>
              </a:rPr>
              <a:t>ECP5 </a:t>
            </a:r>
            <a:r>
              <a:rPr lang="en-US" sz="2400" b="1" u="sng" dirty="0" err="1">
                <a:solidFill>
                  <a:srgbClr val="4E5694"/>
                </a:solidFill>
              </a:rPr>
              <a:t>Bomba</a:t>
            </a:r>
            <a:r>
              <a:rPr lang="en-US" sz="2400" b="1" u="sng" dirty="0">
                <a:solidFill>
                  <a:srgbClr val="4E5694"/>
                </a:solidFill>
              </a:rPr>
              <a:t> </a:t>
            </a:r>
            <a:r>
              <a:rPr lang="en-US" sz="2400" b="1" u="sng" dirty="0" err="1" smtClean="0">
                <a:solidFill>
                  <a:srgbClr val="4E5694"/>
                </a:solidFill>
              </a:rPr>
              <a:t>Neumática</a:t>
            </a:r>
            <a:endParaRPr lang="en-US" sz="2400" b="1" u="sng" dirty="0">
              <a:solidFill>
                <a:srgbClr val="4E5694"/>
              </a:solidFill>
            </a:endParaRPr>
          </a:p>
        </p:txBody>
      </p:sp>
      <p:sp>
        <p:nvSpPr>
          <p:cNvPr id="3" name="TextBox 2"/>
          <p:cNvSpPr txBox="1"/>
          <p:nvPr/>
        </p:nvSpPr>
        <p:spPr>
          <a:xfrm>
            <a:off x="831581" y="1789387"/>
            <a:ext cx="1904817" cy="400110"/>
          </a:xfrm>
          <a:prstGeom prst="rect">
            <a:avLst/>
          </a:prstGeom>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000" b="1" dirty="0"/>
              <a:t>Especificaciones</a:t>
            </a:r>
          </a:p>
        </p:txBody>
      </p:sp>
      <p:sp>
        <p:nvSpPr>
          <p:cNvPr id="4" name="TextBox 3"/>
          <p:cNvSpPr txBox="1"/>
          <p:nvPr/>
        </p:nvSpPr>
        <p:spPr>
          <a:xfrm>
            <a:off x="832576" y="2229691"/>
            <a:ext cx="5762382" cy="1477328"/>
          </a:xfrm>
          <a:prstGeom prst="rect">
            <a:avLst/>
          </a:prstGeom>
          <a:noFill/>
        </p:spPr>
        <p:txBody>
          <a:bodyPr wrap="square" rtlCol="0">
            <a:spAutoFit/>
          </a:bodyPr>
          <a:lstStyle/>
          <a:p>
            <a:pPr marL="285750" indent="-285750">
              <a:buFont typeface="Arial" panose="020B0604020202020204" pitchFamily="34" charset="0"/>
              <a:buChar char="•"/>
            </a:pPr>
            <a:r>
              <a:rPr lang="en-US" b="1" dirty="0"/>
              <a:t>Modelo:</a:t>
            </a:r>
            <a:r>
              <a:rPr lang="en-US" dirty="0"/>
              <a:t> ECP5 Bomba Neumatica</a:t>
            </a:r>
          </a:p>
          <a:p>
            <a:pPr marL="285750" indent="-285750">
              <a:buFont typeface="Arial" panose="020B0604020202020204" pitchFamily="34" charset="0"/>
              <a:buChar char="•"/>
            </a:pPr>
            <a:r>
              <a:rPr lang="en-US" b="1" dirty="0" err="1" smtClean="0"/>
              <a:t>Presión</a:t>
            </a:r>
            <a:r>
              <a:rPr lang="en-US" b="1" dirty="0" smtClean="0"/>
              <a:t> </a:t>
            </a:r>
            <a:r>
              <a:rPr lang="en-US" b="1" dirty="0" err="1" smtClean="0"/>
              <a:t>Máxima</a:t>
            </a:r>
            <a:r>
              <a:rPr lang="en-US" b="1" dirty="0"/>
              <a:t>:</a:t>
            </a:r>
            <a:r>
              <a:rPr lang="en-US" dirty="0"/>
              <a:t> 2,000 PSI/140 Bar</a:t>
            </a:r>
          </a:p>
          <a:p>
            <a:pPr marL="285750" indent="-285750">
              <a:buFont typeface="Arial" panose="020B0604020202020204" pitchFamily="34" charset="0"/>
              <a:buChar char="•"/>
            </a:pPr>
            <a:r>
              <a:rPr lang="en-US" b="1" dirty="0"/>
              <a:t>Tamaño de Embolo:</a:t>
            </a:r>
            <a:r>
              <a:rPr lang="en-US" dirty="0"/>
              <a:t> 1”</a:t>
            </a:r>
          </a:p>
          <a:p>
            <a:pPr marL="285750" indent="-285750">
              <a:buFont typeface="Arial" panose="020B0604020202020204" pitchFamily="34" charset="0"/>
              <a:buChar char="•"/>
            </a:pPr>
            <a:r>
              <a:rPr lang="en-US" b="1" dirty="0"/>
              <a:t>Salida GPD/LPD:</a:t>
            </a:r>
            <a:r>
              <a:rPr lang="en-US" dirty="0"/>
              <a:t> 750+/2,839.06+</a:t>
            </a:r>
          </a:p>
          <a:p>
            <a:pPr marL="285750" indent="-285750">
              <a:buFont typeface="Arial" panose="020B0604020202020204" pitchFamily="34" charset="0"/>
              <a:buChar char="•"/>
            </a:pPr>
            <a:r>
              <a:rPr lang="en-US" b="1" dirty="0"/>
              <a:t>Fuente de Poder:</a:t>
            </a:r>
            <a:r>
              <a:rPr lang="en-US" dirty="0"/>
              <a:t> Air/Gas &amp; 12 Volt DC</a:t>
            </a:r>
          </a:p>
        </p:txBody>
      </p:sp>
      <p:sp>
        <p:nvSpPr>
          <p:cNvPr id="5" name="TextBox 4"/>
          <p:cNvSpPr txBox="1"/>
          <p:nvPr/>
        </p:nvSpPr>
        <p:spPr>
          <a:xfrm>
            <a:off x="832576" y="4758978"/>
            <a:ext cx="1423788" cy="400110"/>
          </a:xfrm>
          <a:prstGeom prst="rect">
            <a:avLst/>
          </a:prstGeom>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000" b="1" dirty="0"/>
              <a:t>Descripcion</a:t>
            </a:r>
          </a:p>
        </p:txBody>
      </p:sp>
      <p:sp>
        <p:nvSpPr>
          <p:cNvPr id="6" name="TextBox 5"/>
          <p:cNvSpPr txBox="1"/>
          <p:nvPr/>
        </p:nvSpPr>
        <p:spPr>
          <a:xfrm>
            <a:off x="774462" y="5208694"/>
            <a:ext cx="8246631" cy="923330"/>
          </a:xfrm>
          <a:prstGeom prst="rect">
            <a:avLst/>
          </a:prstGeom>
          <a:noFill/>
        </p:spPr>
        <p:txBody>
          <a:bodyPr wrap="square" rtlCol="0">
            <a:spAutoFit/>
          </a:bodyPr>
          <a:lstStyle/>
          <a:p>
            <a:r>
              <a:rPr lang="es-ES" dirty="0"/>
              <a:t>La Bomba Neumática </a:t>
            </a:r>
            <a:r>
              <a:rPr lang="es-ES" dirty="0" smtClean="0"/>
              <a:t>ECP5 está </a:t>
            </a:r>
            <a:r>
              <a:rPr lang="es-ES" dirty="0"/>
              <a:t>construidas con un rango de ajuste del índice de desplazamiento que al combinarse con el controlador de bomba TXAM le permitirá controlar con mayor precisión sus tasas de </a:t>
            </a:r>
            <a:r>
              <a:rPr lang="es-ES" dirty="0" smtClean="0"/>
              <a:t>inyección</a:t>
            </a:r>
            <a:r>
              <a:rPr lang="es-ES" dirty="0"/>
              <a:t>.</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6011" y="1360206"/>
            <a:ext cx="4449516" cy="2929397"/>
          </a:xfrm>
          <a:prstGeom prst="rect">
            <a:avLst/>
          </a:prstGeom>
        </p:spPr>
      </p:pic>
    </p:spTree>
    <p:extLst>
      <p:ext uri="{BB962C8B-B14F-4D97-AF65-F5344CB8AC3E}">
        <p14:creationId xmlns:p14="http://schemas.microsoft.com/office/powerpoint/2010/main" val="2397318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down)">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animBg="1"/>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63493" y="1120491"/>
            <a:ext cx="2075807" cy="3339021"/>
          </a:xfrm>
          <a:prstGeom prst="rect">
            <a:avLst/>
          </a:prstGeom>
        </p:spPr>
      </p:pic>
      <p:sp>
        <p:nvSpPr>
          <p:cNvPr id="2" name="TextBox 1"/>
          <p:cNvSpPr txBox="1"/>
          <p:nvPr/>
        </p:nvSpPr>
        <p:spPr>
          <a:xfrm>
            <a:off x="4672885" y="480364"/>
            <a:ext cx="2846231" cy="461665"/>
          </a:xfrm>
          <a:prstGeom prst="rect">
            <a:avLst/>
          </a:prstGeom>
          <a:solidFill>
            <a:schemeClr val="accent2"/>
          </a:solidFill>
          <a:ln>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400" b="1" dirty="0" smtClean="0">
                <a:solidFill>
                  <a:schemeClr val="bg1"/>
                </a:solidFill>
              </a:rPr>
              <a:t>PTP Series</a:t>
            </a:r>
            <a:endParaRPr lang="en-US" sz="2400" b="1" dirty="0">
              <a:solidFill>
                <a:schemeClr val="bg1"/>
              </a:solidFill>
            </a:endParaRPr>
          </a:p>
        </p:txBody>
      </p:sp>
      <p:sp>
        <p:nvSpPr>
          <p:cNvPr id="3" name="TextBox 2"/>
          <p:cNvSpPr txBox="1"/>
          <p:nvPr/>
        </p:nvSpPr>
        <p:spPr>
          <a:xfrm>
            <a:off x="774462" y="1065139"/>
            <a:ext cx="3712106" cy="461665"/>
          </a:xfrm>
          <a:prstGeom prst="rect">
            <a:avLst/>
          </a:prstGeom>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400" b="1" u="sng" dirty="0">
                <a:solidFill>
                  <a:srgbClr val="4E5694"/>
                </a:solidFill>
              </a:rPr>
              <a:t>PTP2500 Bomba Neumatica</a:t>
            </a:r>
          </a:p>
        </p:txBody>
      </p:sp>
      <p:sp>
        <p:nvSpPr>
          <p:cNvPr id="4" name="TextBox 3"/>
          <p:cNvSpPr txBox="1"/>
          <p:nvPr/>
        </p:nvSpPr>
        <p:spPr>
          <a:xfrm>
            <a:off x="831581" y="1789387"/>
            <a:ext cx="1904817" cy="400110"/>
          </a:xfrm>
          <a:prstGeom prst="rect">
            <a:avLst/>
          </a:prstGeom>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000" b="1" dirty="0"/>
              <a:t>Especificaciones</a:t>
            </a:r>
          </a:p>
        </p:txBody>
      </p:sp>
      <p:sp>
        <p:nvSpPr>
          <p:cNvPr id="5" name="TextBox 4"/>
          <p:cNvSpPr txBox="1"/>
          <p:nvPr/>
        </p:nvSpPr>
        <p:spPr>
          <a:xfrm>
            <a:off x="832576" y="2229691"/>
            <a:ext cx="5762382" cy="1477328"/>
          </a:xfrm>
          <a:prstGeom prst="rect">
            <a:avLst/>
          </a:prstGeom>
          <a:noFill/>
        </p:spPr>
        <p:txBody>
          <a:bodyPr wrap="square" rtlCol="0">
            <a:spAutoFit/>
          </a:bodyPr>
          <a:lstStyle/>
          <a:p>
            <a:pPr marL="285750" indent="-285750">
              <a:buFont typeface="Arial" panose="020B0604020202020204" pitchFamily="34" charset="0"/>
              <a:buChar char="•"/>
            </a:pPr>
            <a:r>
              <a:rPr lang="en-US" b="1" dirty="0"/>
              <a:t>Modelo:</a:t>
            </a:r>
            <a:r>
              <a:rPr lang="en-US" dirty="0"/>
              <a:t> PTP2500 Bomba Neumatica</a:t>
            </a:r>
          </a:p>
          <a:p>
            <a:pPr marL="285750" indent="-285750">
              <a:buFont typeface="Arial" panose="020B0604020202020204" pitchFamily="34" charset="0"/>
              <a:buChar char="•"/>
            </a:pPr>
            <a:r>
              <a:rPr lang="en-US" b="1" dirty="0"/>
              <a:t>Presion Maxima:</a:t>
            </a:r>
            <a:r>
              <a:rPr lang="en-US" dirty="0"/>
              <a:t> 2,500 PSI/175 Bar</a:t>
            </a:r>
          </a:p>
          <a:p>
            <a:pPr marL="285750" indent="-285750">
              <a:buFont typeface="Arial" panose="020B0604020202020204" pitchFamily="34" charset="0"/>
              <a:buChar char="•"/>
            </a:pPr>
            <a:r>
              <a:rPr lang="en-US" b="1" dirty="0"/>
              <a:t>Tamaño de Embolo:</a:t>
            </a:r>
            <a:r>
              <a:rPr lang="en-US" dirty="0"/>
              <a:t> 1/4”</a:t>
            </a:r>
          </a:p>
          <a:p>
            <a:pPr marL="285750" indent="-285750">
              <a:buFont typeface="Arial" panose="020B0604020202020204" pitchFamily="34" charset="0"/>
              <a:buChar char="•"/>
            </a:pPr>
            <a:r>
              <a:rPr lang="en-US" b="1" dirty="0"/>
              <a:t>Salida GPD/LPD:</a:t>
            </a:r>
            <a:r>
              <a:rPr lang="en-US" dirty="0"/>
              <a:t> 20+/75+</a:t>
            </a:r>
          </a:p>
          <a:p>
            <a:pPr marL="285750" indent="-285750">
              <a:buFont typeface="Arial" panose="020B0604020202020204" pitchFamily="34" charset="0"/>
              <a:buChar char="•"/>
            </a:pPr>
            <a:r>
              <a:rPr lang="en-US" b="1" dirty="0"/>
              <a:t>Fuente de poder:</a:t>
            </a:r>
            <a:r>
              <a:rPr lang="en-US" dirty="0"/>
              <a:t> Aire/Gas</a:t>
            </a:r>
          </a:p>
        </p:txBody>
      </p:sp>
      <p:sp>
        <p:nvSpPr>
          <p:cNvPr id="6" name="TextBox 5"/>
          <p:cNvSpPr txBox="1"/>
          <p:nvPr/>
        </p:nvSpPr>
        <p:spPr>
          <a:xfrm>
            <a:off x="832576" y="4009796"/>
            <a:ext cx="1423788" cy="400110"/>
          </a:xfrm>
          <a:prstGeom prst="rect">
            <a:avLst/>
          </a:prstGeom>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000" b="1" dirty="0"/>
              <a:t>Descripcion</a:t>
            </a:r>
          </a:p>
        </p:txBody>
      </p:sp>
      <p:sp>
        <p:nvSpPr>
          <p:cNvPr id="7" name="TextBox 6"/>
          <p:cNvSpPr txBox="1"/>
          <p:nvPr/>
        </p:nvSpPr>
        <p:spPr>
          <a:xfrm>
            <a:off x="774462" y="4459512"/>
            <a:ext cx="8246631" cy="1200329"/>
          </a:xfrm>
          <a:prstGeom prst="rect">
            <a:avLst/>
          </a:prstGeom>
          <a:noFill/>
        </p:spPr>
        <p:txBody>
          <a:bodyPr wrap="square" rtlCol="0">
            <a:spAutoFit/>
          </a:bodyPr>
          <a:lstStyle/>
          <a:p>
            <a:pPr algn="just"/>
            <a:r>
              <a:rPr lang="es-ES" dirty="0"/>
              <a:t>La </a:t>
            </a:r>
            <a:r>
              <a:rPr lang="es-ES" dirty="0" smtClean="0"/>
              <a:t>Bomba Neumática </a:t>
            </a:r>
            <a:r>
              <a:rPr lang="es-ES" dirty="0"/>
              <a:t>PTP2500 </a:t>
            </a:r>
            <a:r>
              <a:rPr lang="es-ES" dirty="0"/>
              <a:t>sólo está disponible con cabeza </a:t>
            </a:r>
            <a:r>
              <a:rPr lang="es-ES" dirty="0" smtClean="0"/>
              <a:t>sencilla, u</a:t>
            </a:r>
            <a:r>
              <a:rPr lang="es-ES" dirty="0" smtClean="0"/>
              <a:t>n </a:t>
            </a:r>
            <a:r>
              <a:rPr lang="es-ES" dirty="0"/>
              <a:t>solo tamaño de </a:t>
            </a:r>
            <a:r>
              <a:rPr lang="es-ES" dirty="0" smtClean="0"/>
              <a:t>émbolo. Cuenta con </a:t>
            </a:r>
            <a:r>
              <a:rPr lang="es-ES" dirty="0"/>
              <a:t>ajustes </a:t>
            </a:r>
            <a:r>
              <a:rPr lang="es-ES" dirty="0" smtClean="0"/>
              <a:t>de impacto, que al </a:t>
            </a:r>
            <a:r>
              <a:rPr lang="es-ES" dirty="0" smtClean="0"/>
              <a:t>combinarse con </a:t>
            </a:r>
            <a:r>
              <a:rPr lang="es-ES" dirty="0" smtClean="0"/>
              <a:t>el </a:t>
            </a:r>
            <a:r>
              <a:rPr lang="es-ES" dirty="0"/>
              <a:t>controlador de la bomba TXAM le permitirá </a:t>
            </a:r>
            <a:r>
              <a:rPr lang="es-ES" dirty="0" smtClean="0"/>
              <a:t>controlar con mayor precisión </a:t>
            </a:r>
            <a:r>
              <a:rPr lang="es-ES" dirty="0"/>
              <a:t>sus tasas de inyección.</a:t>
            </a:r>
          </a:p>
        </p:txBody>
      </p:sp>
    </p:spTree>
    <p:extLst>
      <p:ext uri="{BB962C8B-B14F-4D97-AF65-F5344CB8AC3E}">
        <p14:creationId xmlns:p14="http://schemas.microsoft.com/office/powerpoint/2010/main" val="1116264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down)">
                                      <p:cBhvr>
                                        <p:cTn id="26" dur="500"/>
                                        <p:tgtEl>
                                          <p:spTgt spid="6"/>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down)">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P spid="6" grpId="0" animBg="1"/>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7323" y="1651955"/>
            <a:ext cx="7769710" cy="1200329"/>
          </a:xfrm>
          <a:prstGeom prst="rect">
            <a:avLst/>
          </a:prstGeom>
          <a:noFill/>
        </p:spPr>
        <p:txBody>
          <a:bodyPr wrap="square" rtlCol="0">
            <a:spAutoFit/>
          </a:bodyPr>
          <a:lstStyle/>
          <a:p>
            <a:pPr marL="285750" lvl="0" indent="-285750">
              <a:buFont typeface="Arial" panose="020B0604020202020204" pitchFamily="34" charset="0"/>
              <a:buChar char="•"/>
            </a:pPr>
            <a:r>
              <a:rPr lang="en-US" b="1" dirty="0" err="1" smtClean="0"/>
              <a:t>Presión</a:t>
            </a:r>
            <a:r>
              <a:rPr lang="en-US" b="1" dirty="0" smtClean="0"/>
              <a:t> </a:t>
            </a:r>
            <a:r>
              <a:rPr lang="en-US" b="1" dirty="0" err="1" smtClean="0"/>
              <a:t>Máxima</a:t>
            </a:r>
            <a:r>
              <a:rPr lang="en-US" b="1" dirty="0" smtClean="0"/>
              <a:t>:</a:t>
            </a:r>
            <a:r>
              <a:rPr lang="en-US" dirty="0" smtClean="0"/>
              <a:t> </a:t>
            </a:r>
            <a:r>
              <a:rPr lang="en-US" dirty="0"/>
              <a:t>7000 psi/482 bar</a:t>
            </a:r>
          </a:p>
          <a:p>
            <a:pPr marL="285750" lvl="0" indent="-285750">
              <a:buFont typeface="Arial" panose="020B0604020202020204" pitchFamily="34" charset="0"/>
              <a:buChar char="•"/>
            </a:pPr>
            <a:r>
              <a:rPr lang="en-US" b="1" dirty="0"/>
              <a:t>Tamaños de </a:t>
            </a:r>
            <a:r>
              <a:rPr lang="en-US" b="1" dirty="0" err="1" smtClean="0"/>
              <a:t>Émbolo</a:t>
            </a:r>
            <a:r>
              <a:rPr lang="en-US" b="1" dirty="0"/>
              <a:t>:</a:t>
            </a:r>
            <a:r>
              <a:rPr lang="en-US" dirty="0"/>
              <a:t> 1/4”, 3/8”, 1/2”</a:t>
            </a:r>
          </a:p>
          <a:p>
            <a:pPr marL="285750" lvl="0" indent="-285750">
              <a:buFont typeface="Arial" panose="020B0604020202020204" pitchFamily="34" charset="0"/>
              <a:buChar char="•"/>
            </a:pPr>
            <a:r>
              <a:rPr lang="en-US" b="1" dirty="0" err="1"/>
              <a:t>Flujo</a:t>
            </a:r>
            <a:r>
              <a:rPr lang="en-US" b="1" dirty="0"/>
              <a:t> de </a:t>
            </a:r>
            <a:r>
              <a:rPr lang="en-US" b="1" dirty="0" err="1" smtClean="0"/>
              <a:t>salida</a:t>
            </a:r>
            <a:r>
              <a:rPr lang="en-US" b="1" dirty="0" smtClean="0"/>
              <a:t>:</a:t>
            </a:r>
            <a:r>
              <a:rPr lang="en-US" dirty="0" smtClean="0"/>
              <a:t> </a:t>
            </a:r>
            <a:r>
              <a:rPr lang="en-US" dirty="0"/>
              <a:t>GPD/LPD: 73+/276+</a:t>
            </a:r>
          </a:p>
          <a:p>
            <a:pPr marL="285750" indent="-285750">
              <a:buFont typeface="Arial" panose="020B0604020202020204" pitchFamily="34" charset="0"/>
              <a:buChar char="•"/>
            </a:pPr>
            <a:r>
              <a:rPr lang="en-US" b="1" dirty="0" err="1"/>
              <a:t>Potencia</a:t>
            </a:r>
            <a:r>
              <a:rPr lang="en-US" b="1" dirty="0"/>
              <a:t>:</a:t>
            </a:r>
            <a:r>
              <a:rPr lang="en-US" dirty="0"/>
              <a:t> Aire/gas</a:t>
            </a:r>
            <a:endParaRPr lang="en-US" sz="3600" dirty="0"/>
          </a:p>
        </p:txBody>
      </p:sp>
      <p:sp>
        <p:nvSpPr>
          <p:cNvPr id="3" name="TextBox 2"/>
          <p:cNvSpPr txBox="1"/>
          <p:nvPr/>
        </p:nvSpPr>
        <p:spPr>
          <a:xfrm>
            <a:off x="2734449" y="273002"/>
            <a:ext cx="6123160" cy="400110"/>
          </a:xfrm>
          <a:prstGeom prst="rect">
            <a:avLst/>
          </a:prstGeom>
          <a:solidFill>
            <a:schemeClr val="accent2"/>
          </a:solidFill>
          <a:ln>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b="1" dirty="0">
                <a:solidFill>
                  <a:schemeClr val="bg1"/>
                </a:solidFill>
              </a:rPr>
              <a:t> Bombas </a:t>
            </a:r>
            <a:r>
              <a:rPr lang="en-US" sz="2000" b="1" dirty="0" err="1">
                <a:solidFill>
                  <a:schemeClr val="bg1"/>
                </a:solidFill>
              </a:rPr>
              <a:t>Neumáticas</a:t>
            </a:r>
            <a:r>
              <a:rPr lang="en-US" sz="2000" b="1" dirty="0">
                <a:solidFill>
                  <a:schemeClr val="bg1"/>
                </a:solidFill>
              </a:rPr>
              <a:t> PTP3500/6500</a:t>
            </a:r>
          </a:p>
        </p:txBody>
      </p:sp>
      <p:sp>
        <p:nvSpPr>
          <p:cNvPr id="4" name="TextBox 3"/>
          <p:cNvSpPr txBox="1"/>
          <p:nvPr/>
        </p:nvSpPr>
        <p:spPr>
          <a:xfrm>
            <a:off x="737323" y="1115789"/>
            <a:ext cx="1904817" cy="400110"/>
          </a:xfrm>
          <a:prstGeom prst="rect">
            <a:avLst/>
          </a:prstGeom>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000" b="1" dirty="0"/>
              <a:t>Especificaciones</a:t>
            </a:r>
          </a:p>
        </p:txBody>
      </p:sp>
      <p:sp>
        <p:nvSpPr>
          <p:cNvPr id="6" name="TextBox 5"/>
          <p:cNvSpPr txBox="1"/>
          <p:nvPr/>
        </p:nvSpPr>
        <p:spPr>
          <a:xfrm>
            <a:off x="737323" y="3193960"/>
            <a:ext cx="1423788" cy="400110"/>
          </a:xfrm>
          <a:prstGeom prst="rect">
            <a:avLst/>
          </a:prstGeom>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000" b="1" dirty="0" err="1" smtClean="0"/>
              <a:t>Descripción</a:t>
            </a:r>
            <a:endParaRPr lang="en-US" sz="2000" b="1" dirty="0"/>
          </a:p>
        </p:txBody>
      </p:sp>
      <p:sp>
        <p:nvSpPr>
          <p:cNvPr id="7" name="TextBox 6"/>
          <p:cNvSpPr txBox="1"/>
          <p:nvPr/>
        </p:nvSpPr>
        <p:spPr>
          <a:xfrm>
            <a:off x="737323" y="3629124"/>
            <a:ext cx="11149877" cy="2800767"/>
          </a:xfrm>
          <a:prstGeom prst="rect">
            <a:avLst/>
          </a:prstGeom>
          <a:noFill/>
        </p:spPr>
        <p:txBody>
          <a:bodyPr wrap="square" rtlCol="0">
            <a:spAutoFit/>
          </a:bodyPr>
          <a:lstStyle/>
          <a:p>
            <a:r>
              <a:rPr lang="en-US" sz="1600" dirty="0"/>
              <a:t>La bomba TXD Dominator </a:t>
            </a:r>
            <a:r>
              <a:rPr lang="en-US" sz="1600" dirty="0" err="1"/>
              <a:t>está</a:t>
            </a:r>
            <a:r>
              <a:rPr lang="en-US" sz="1600" dirty="0"/>
              <a:t> </a:t>
            </a:r>
            <a:r>
              <a:rPr lang="en-US" sz="1600" dirty="0" err="1"/>
              <a:t>disponible</a:t>
            </a:r>
            <a:r>
              <a:rPr lang="en-US" sz="1600" dirty="0"/>
              <a:t> con </a:t>
            </a:r>
            <a:r>
              <a:rPr lang="en-US" sz="1600" dirty="0" err="1"/>
              <a:t>cabezal</a:t>
            </a:r>
            <a:r>
              <a:rPr lang="en-US" sz="1600" dirty="0"/>
              <a:t> </a:t>
            </a:r>
            <a:r>
              <a:rPr lang="en-US" sz="1600" dirty="0" smtClean="0"/>
              <a:t>simple, </a:t>
            </a:r>
            <a:r>
              <a:rPr lang="en-US" sz="1600" dirty="0" err="1" smtClean="0"/>
              <a:t>diferentes</a:t>
            </a:r>
            <a:r>
              <a:rPr lang="en-US" sz="1600" dirty="0" smtClean="0"/>
              <a:t> </a:t>
            </a:r>
            <a:r>
              <a:rPr lang="en-US" sz="1600" dirty="0" err="1"/>
              <a:t>tamaños</a:t>
            </a:r>
            <a:r>
              <a:rPr lang="en-US" sz="1600" dirty="0"/>
              <a:t> de </a:t>
            </a:r>
            <a:r>
              <a:rPr lang="en-US" sz="1600" dirty="0" err="1"/>
              <a:t>émbolo</a:t>
            </a:r>
            <a:r>
              <a:rPr lang="en-US" sz="1600" dirty="0"/>
              <a:t> y </a:t>
            </a:r>
            <a:r>
              <a:rPr lang="en-US" sz="1600" dirty="0" err="1"/>
              <a:t>ajustes</a:t>
            </a:r>
            <a:r>
              <a:rPr lang="en-US" sz="1600" dirty="0"/>
              <a:t> de la </a:t>
            </a:r>
            <a:r>
              <a:rPr lang="en-US" sz="1600" dirty="0" err="1"/>
              <a:t>carrera</a:t>
            </a:r>
            <a:r>
              <a:rPr lang="en-US" sz="1600" dirty="0"/>
              <a:t> </a:t>
            </a:r>
            <a:r>
              <a:rPr lang="en-US" sz="1600" dirty="0" err="1"/>
              <a:t>integrados</a:t>
            </a:r>
            <a:r>
              <a:rPr lang="en-US" sz="1600" dirty="0"/>
              <a:t> </a:t>
            </a:r>
            <a:r>
              <a:rPr lang="en-US" sz="1600" dirty="0" err="1" smtClean="0"/>
              <a:t>que</a:t>
            </a:r>
            <a:r>
              <a:rPr lang="en-US" sz="1600" dirty="0" smtClean="0"/>
              <a:t> </a:t>
            </a:r>
            <a:r>
              <a:rPr lang="en-US" sz="1600" dirty="0" err="1" smtClean="0"/>
              <a:t>permiten</a:t>
            </a:r>
            <a:r>
              <a:rPr lang="en-US" sz="1600" dirty="0" smtClean="0"/>
              <a:t> </a:t>
            </a:r>
            <a:r>
              <a:rPr lang="en-US" sz="1600" dirty="0" err="1"/>
              <a:t>controlar</a:t>
            </a:r>
            <a:r>
              <a:rPr lang="en-US" sz="1600" dirty="0"/>
              <a:t> con precisión las </a:t>
            </a:r>
            <a:r>
              <a:rPr lang="en-US" sz="1600" dirty="0" err="1"/>
              <a:t>tasas</a:t>
            </a:r>
            <a:r>
              <a:rPr lang="en-US" sz="1600" dirty="0"/>
              <a:t> de </a:t>
            </a:r>
            <a:r>
              <a:rPr lang="en-US" sz="1600" dirty="0" err="1"/>
              <a:t>inyección</a:t>
            </a:r>
            <a:r>
              <a:rPr lang="en-US" sz="1600" dirty="0"/>
              <a:t>. Las bombas de la </a:t>
            </a:r>
            <a:r>
              <a:rPr lang="en-US" sz="1600" dirty="0" err="1"/>
              <a:t>serie</a:t>
            </a:r>
            <a:r>
              <a:rPr lang="en-US" sz="1600" dirty="0"/>
              <a:t> TXD se </a:t>
            </a:r>
            <a:r>
              <a:rPr lang="en-US" sz="1600" dirty="0" err="1"/>
              <a:t>fabrican</a:t>
            </a:r>
            <a:r>
              <a:rPr lang="en-US" sz="1600" dirty="0"/>
              <a:t> con </a:t>
            </a:r>
            <a:r>
              <a:rPr lang="en-US" sz="1600" dirty="0" smtClean="0"/>
              <a:t>316SS </a:t>
            </a:r>
            <a:r>
              <a:rPr lang="en-US" sz="1600" dirty="0"/>
              <a:t>para </a:t>
            </a:r>
            <a:r>
              <a:rPr lang="en-US" sz="1600" dirty="0" err="1"/>
              <a:t>brindar</a:t>
            </a:r>
            <a:r>
              <a:rPr lang="en-US" sz="1600" dirty="0"/>
              <a:t> </a:t>
            </a:r>
            <a:r>
              <a:rPr lang="en-US" sz="1600" dirty="0" err="1"/>
              <a:t>resistencia</a:t>
            </a:r>
            <a:r>
              <a:rPr lang="en-US" sz="1600" dirty="0"/>
              <a:t> a la </a:t>
            </a:r>
            <a:r>
              <a:rPr lang="en-US" sz="1600" dirty="0" err="1" smtClean="0"/>
              <a:t>corrosión</a:t>
            </a:r>
            <a:r>
              <a:rPr lang="en-US" sz="1600" dirty="0"/>
              <a:t>. </a:t>
            </a:r>
            <a:endParaRPr lang="en-US" sz="1600" dirty="0" smtClean="0"/>
          </a:p>
          <a:p>
            <a:r>
              <a:rPr lang="en-US" sz="1600" dirty="0" err="1" smtClean="0"/>
              <a:t>Algunas</a:t>
            </a:r>
            <a:r>
              <a:rPr lang="en-US" sz="1600" dirty="0" smtClean="0"/>
              <a:t> </a:t>
            </a:r>
            <a:r>
              <a:rPr lang="en-US" sz="1600" dirty="0" err="1" smtClean="0"/>
              <a:t>características</a:t>
            </a:r>
            <a:r>
              <a:rPr lang="en-US" sz="1600" dirty="0" smtClean="0"/>
              <a:t> </a:t>
            </a:r>
            <a:r>
              <a:rPr lang="en-US" sz="1600" dirty="0"/>
              <a:t>de </a:t>
            </a:r>
            <a:r>
              <a:rPr lang="en-US" sz="1600" dirty="0" err="1"/>
              <a:t>esta</a:t>
            </a:r>
            <a:r>
              <a:rPr lang="en-US" sz="1600" dirty="0"/>
              <a:t> bomba son: </a:t>
            </a:r>
            <a:r>
              <a:rPr lang="en-US" sz="1600" dirty="0" err="1" smtClean="0"/>
              <a:t>Diseño</a:t>
            </a:r>
            <a:r>
              <a:rPr lang="en-US" sz="1600" dirty="0" smtClean="0"/>
              <a:t> </a:t>
            </a:r>
            <a:r>
              <a:rPr lang="en-US" sz="1600" dirty="0" err="1"/>
              <a:t>compacto</a:t>
            </a:r>
            <a:r>
              <a:rPr lang="en-US" sz="1600" dirty="0"/>
              <a:t>, no </a:t>
            </a:r>
            <a:r>
              <a:rPr lang="en-US" sz="1600" dirty="0" err="1"/>
              <a:t>tiene</a:t>
            </a:r>
            <a:r>
              <a:rPr lang="en-US" sz="1600" dirty="0"/>
              <a:t> </a:t>
            </a:r>
            <a:r>
              <a:rPr lang="en-US" sz="1600" dirty="0" err="1"/>
              <a:t>resorte</a:t>
            </a:r>
            <a:r>
              <a:rPr lang="en-US" sz="1600" dirty="0"/>
              <a:t> de </a:t>
            </a:r>
            <a:r>
              <a:rPr lang="en-US" sz="1600" dirty="0" err="1"/>
              <a:t>retorno</a:t>
            </a:r>
            <a:r>
              <a:rPr lang="en-US" sz="1600" dirty="0"/>
              <a:t>, no </a:t>
            </a:r>
            <a:r>
              <a:rPr lang="en-US" sz="1600" dirty="0" err="1"/>
              <a:t>tiene</a:t>
            </a:r>
            <a:r>
              <a:rPr lang="en-US" sz="1600" dirty="0"/>
              <a:t> </a:t>
            </a:r>
            <a:r>
              <a:rPr lang="en-US" sz="1600" dirty="0" err="1"/>
              <a:t>válvula</a:t>
            </a:r>
            <a:r>
              <a:rPr lang="en-US" sz="1600" dirty="0"/>
              <a:t> de </a:t>
            </a:r>
            <a:r>
              <a:rPr lang="en-US" sz="1600" dirty="0" err="1"/>
              <a:t>lanzadera</a:t>
            </a:r>
            <a:r>
              <a:rPr lang="en-US" sz="1600" dirty="0"/>
              <a:t> en el </a:t>
            </a:r>
            <a:r>
              <a:rPr lang="en-US" sz="1600" dirty="0" err="1"/>
              <a:t>extremo</a:t>
            </a:r>
            <a:r>
              <a:rPr lang="en-US" sz="1600" dirty="0"/>
              <a:t> del motor, </a:t>
            </a:r>
            <a:r>
              <a:rPr lang="en-US" sz="1600" dirty="0" err="1"/>
              <a:t>velocidad</a:t>
            </a:r>
            <a:r>
              <a:rPr lang="en-US" sz="1600" dirty="0"/>
              <a:t> de </a:t>
            </a:r>
            <a:r>
              <a:rPr lang="en-US" sz="1600" dirty="0" err="1"/>
              <a:t>carrera</a:t>
            </a:r>
            <a:r>
              <a:rPr lang="en-US" sz="1600" dirty="0"/>
              <a:t> </a:t>
            </a:r>
            <a:r>
              <a:rPr lang="en-US" sz="1600" dirty="0" err="1"/>
              <a:t>fácil</a:t>
            </a:r>
            <a:r>
              <a:rPr lang="en-US" sz="1600" dirty="0"/>
              <a:t> de </a:t>
            </a:r>
            <a:r>
              <a:rPr lang="en-US" sz="1600" dirty="0" err="1"/>
              <a:t>ajustar</a:t>
            </a:r>
            <a:r>
              <a:rPr lang="en-US" sz="1600" dirty="0"/>
              <a:t> mediante </a:t>
            </a:r>
            <a:r>
              <a:rPr lang="en-US" sz="1600" dirty="0" err="1"/>
              <a:t>válvula</a:t>
            </a:r>
            <a:r>
              <a:rPr lang="en-US" sz="1600" dirty="0"/>
              <a:t> de </a:t>
            </a:r>
            <a:r>
              <a:rPr lang="en-US" sz="1600" dirty="0" err="1"/>
              <a:t>aguja</a:t>
            </a:r>
            <a:r>
              <a:rPr lang="en-US" sz="1600" dirty="0"/>
              <a:t>, </a:t>
            </a:r>
            <a:r>
              <a:rPr lang="en-US" sz="1600" dirty="0" err="1"/>
              <a:t>recuperación</a:t>
            </a:r>
            <a:r>
              <a:rPr lang="en-US" sz="1600" dirty="0"/>
              <a:t> de gas </a:t>
            </a:r>
            <a:r>
              <a:rPr lang="en-US" sz="1600" dirty="0" err="1"/>
              <a:t>opcional</a:t>
            </a:r>
            <a:r>
              <a:rPr lang="en-US" sz="1600" dirty="0"/>
              <a:t> sin </a:t>
            </a:r>
            <a:r>
              <a:rPr lang="en-US" sz="1600" dirty="0" err="1"/>
              <a:t>costo</a:t>
            </a:r>
            <a:r>
              <a:rPr lang="en-US" sz="1600" dirty="0"/>
              <a:t> </a:t>
            </a:r>
            <a:r>
              <a:rPr lang="en-US" sz="1600" dirty="0" err="1"/>
              <a:t>adicional</a:t>
            </a:r>
            <a:r>
              <a:rPr lang="en-US" sz="1600" dirty="0"/>
              <a:t> y </a:t>
            </a:r>
            <a:r>
              <a:rPr lang="en-US" sz="1600" dirty="0" err="1"/>
              <a:t>disponible</a:t>
            </a:r>
            <a:r>
              <a:rPr lang="en-US" sz="1600" dirty="0"/>
              <a:t> a </a:t>
            </a:r>
            <a:r>
              <a:rPr lang="en-US" sz="1600" dirty="0" err="1"/>
              <a:t>pedido</a:t>
            </a:r>
            <a:r>
              <a:rPr lang="en-US" sz="1600" dirty="0"/>
              <a:t>. Los </a:t>
            </a:r>
            <a:r>
              <a:rPr lang="en-US" sz="1600" dirty="0" err="1"/>
              <a:t>ajustes</a:t>
            </a:r>
            <a:r>
              <a:rPr lang="en-US" sz="1600" dirty="0"/>
              <a:t> de </a:t>
            </a:r>
            <a:r>
              <a:rPr lang="en-US" sz="1600" dirty="0" err="1"/>
              <a:t>velocidad</a:t>
            </a:r>
            <a:r>
              <a:rPr lang="en-US" sz="1600" dirty="0"/>
              <a:t> de </a:t>
            </a:r>
            <a:r>
              <a:rPr lang="en-US" sz="1600" dirty="0" err="1"/>
              <a:t>carrera</a:t>
            </a:r>
            <a:r>
              <a:rPr lang="en-US" sz="1600" dirty="0"/>
              <a:t> </a:t>
            </a:r>
            <a:r>
              <a:rPr lang="en-US" sz="1600" dirty="0" err="1"/>
              <a:t>pueden</a:t>
            </a:r>
            <a:r>
              <a:rPr lang="en-US" sz="1600" dirty="0"/>
              <a:t> </a:t>
            </a:r>
            <a:r>
              <a:rPr lang="en-US" sz="1600" dirty="0" err="1"/>
              <a:t>hacerse</a:t>
            </a:r>
            <a:r>
              <a:rPr lang="en-US" sz="1600" dirty="0"/>
              <a:t> </a:t>
            </a:r>
            <a:r>
              <a:rPr lang="en-US" sz="1600" dirty="0" err="1"/>
              <a:t>fácilmente</a:t>
            </a:r>
            <a:r>
              <a:rPr lang="en-US" sz="1600" dirty="0"/>
              <a:t> al </a:t>
            </a:r>
            <a:r>
              <a:rPr lang="en-US" sz="1600" dirty="0" err="1"/>
              <a:t>girar</a:t>
            </a:r>
            <a:r>
              <a:rPr lang="en-US" sz="1600" dirty="0"/>
              <a:t> la </a:t>
            </a:r>
            <a:r>
              <a:rPr lang="en-US" sz="1600" dirty="0" err="1"/>
              <a:t>válvula</a:t>
            </a:r>
            <a:r>
              <a:rPr lang="en-US" sz="1600" dirty="0"/>
              <a:t> de </a:t>
            </a:r>
            <a:r>
              <a:rPr lang="en-US" sz="1600" dirty="0" err="1"/>
              <a:t>aguja</a:t>
            </a:r>
            <a:r>
              <a:rPr lang="en-US" sz="1600" dirty="0"/>
              <a:t> </a:t>
            </a:r>
            <a:r>
              <a:rPr lang="en-US" sz="1600" dirty="0" err="1"/>
              <a:t>integrada</a:t>
            </a:r>
            <a:r>
              <a:rPr lang="en-US" sz="1600" dirty="0"/>
              <a:t> y </a:t>
            </a:r>
            <a:r>
              <a:rPr lang="en-US" sz="1600" dirty="0" err="1"/>
              <a:t>ofrece</a:t>
            </a:r>
            <a:r>
              <a:rPr lang="en-US" sz="1600" dirty="0"/>
              <a:t> una </a:t>
            </a:r>
            <a:r>
              <a:rPr lang="en-US" sz="1600" dirty="0" err="1"/>
              <a:t>reducción</a:t>
            </a:r>
            <a:r>
              <a:rPr lang="en-US" sz="1600" dirty="0"/>
              <a:t> </a:t>
            </a:r>
            <a:r>
              <a:rPr lang="en-US" sz="1600" dirty="0" err="1"/>
              <a:t>inigualable</a:t>
            </a:r>
            <a:r>
              <a:rPr lang="en-US" sz="1600" dirty="0"/>
              <a:t> de la </a:t>
            </a:r>
            <a:r>
              <a:rPr lang="en-US" sz="1600" dirty="0" err="1"/>
              <a:t>tasa</a:t>
            </a:r>
            <a:r>
              <a:rPr lang="en-US" sz="1600" dirty="0"/>
              <a:t> de carreras por </a:t>
            </a:r>
            <a:r>
              <a:rPr lang="en-US" sz="1600" dirty="0" err="1"/>
              <a:t>minuto</a:t>
            </a:r>
            <a:r>
              <a:rPr lang="en-US" sz="1600" dirty="0"/>
              <a:t> </a:t>
            </a:r>
            <a:r>
              <a:rPr lang="en-US" sz="1600" dirty="0" err="1"/>
              <a:t>que</a:t>
            </a:r>
            <a:r>
              <a:rPr lang="en-US" sz="1600" dirty="0"/>
              <a:t> </a:t>
            </a:r>
            <a:r>
              <a:rPr lang="en-US" sz="1600" dirty="0" err="1" smtClean="0"/>
              <a:t>oscila</a:t>
            </a:r>
            <a:r>
              <a:rPr lang="en-US" sz="1600" dirty="0" smtClean="0"/>
              <a:t> entre </a:t>
            </a:r>
            <a:r>
              <a:rPr lang="en-US" sz="1600" dirty="0"/>
              <a:t>8 y 60 carreras por </a:t>
            </a:r>
            <a:r>
              <a:rPr lang="en-US" sz="1600" dirty="0" err="1"/>
              <a:t>minuto</a:t>
            </a:r>
            <a:r>
              <a:rPr lang="en-US" sz="1600" dirty="0"/>
              <a:t>. La </a:t>
            </a:r>
            <a:r>
              <a:rPr lang="en-US" sz="1600" dirty="0" err="1"/>
              <a:t>tasa</a:t>
            </a:r>
            <a:r>
              <a:rPr lang="en-US" sz="1600" dirty="0"/>
              <a:t> de </a:t>
            </a:r>
            <a:r>
              <a:rPr lang="en-US" sz="1600" dirty="0" err="1"/>
              <a:t>reducción</a:t>
            </a:r>
            <a:r>
              <a:rPr lang="en-US" sz="1600" dirty="0"/>
              <a:t> </a:t>
            </a:r>
            <a:r>
              <a:rPr lang="en-US" sz="1600" dirty="0" err="1"/>
              <a:t>permite</a:t>
            </a:r>
            <a:r>
              <a:rPr lang="en-US" sz="1600" dirty="0"/>
              <a:t> la </a:t>
            </a:r>
            <a:r>
              <a:rPr lang="en-US" sz="1600" dirty="0" err="1"/>
              <a:t>inyección</a:t>
            </a:r>
            <a:r>
              <a:rPr lang="en-US" sz="1600" dirty="0"/>
              <a:t> de </a:t>
            </a:r>
            <a:r>
              <a:rPr lang="en-US" sz="1600" dirty="0" err="1"/>
              <a:t>dosis</a:t>
            </a:r>
            <a:r>
              <a:rPr lang="en-US" sz="1600" dirty="0"/>
              <a:t> </a:t>
            </a:r>
            <a:r>
              <a:rPr lang="en-US" sz="1600" dirty="0" err="1"/>
              <a:t>extremadamente</a:t>
            </a:r>
            <a:r>
              <a:rPr lang="en-US" sz="1600" dirty="0"/>
              <a:t> </a:t>
            </a:r>
            <a:r>
              <a:rPr lang="en-US" sz="1600" dirty="0" err="1"/>
              <a:t>bajas</a:t>
            </a:r>
            <a:r>
              <a:rPr lang="en-US" sz="1600" dirty="0"/>
              <a:t> y </a:t>
            </a:r>
            <a:r>
              <a:rPr lang="en-US" sz="1600" dirty="0" err="1"/>
              <a:t>muy</a:t>
            </a:r>
            <a:r>
              <a:rPr lang="en-US" sz="1600" dirty="0"/>
              <a:t> </a:t>
            </a:r>
            <a:r>
              <a:rPr lang="en-US" sz="1600" dirty="0" err="1"/>
              <a:t>altas</a:t>
            </a:r>
            <a:r>
              <a:rPr lang="en-US" sz="1600" dirty="0"/>
              <a:t>.</a:t>
            </a:r>
          </a:p>
          <a:p>
            <a:r>
              <a:rPr lang="en-US" sz="1600" dirty="0"/>
              <a:t>La </a:t>
            </a:r>
            <a:r>
              <a:rPr lang="en-US" sz="1600" dirty="0" err="1"/>
              <a:t>presión</a:t>
            </a:r>
            <a:r>
              <a:rPr lang="en-US" sz="1600" dirty="0"/>
              <a:t> de </a:t>
            </a:r>
            <a:r>
              <a:rPr lang="en-US" sz="1600" dirty="0" err="1"/>
              <a:t>suministro</a:t>
            </a:r>
            <a:r>
              <a:rPr lang="en-US" sz="1600" dirty="0"/>
              <a:t> </a:t>
            </a:r>
            <a:r>
              <a:rPr lang="en-US" sz="1600" dirty="0" err="1"/>
              <a:t>recomendada</a:t>
            </a:r>
            <a:r>
              <a:rPr lang="en-US" sz="1600" dirty="0"/>
              <a:t> </a:t>
            </a:r>
            <a:r>
              <a:rPr lang="en-US" sz="1600" dirty="0" err="1"/>
              <a:t>oscila</a:t>
            </a:r>
            <a:r>
              <a:rPr lang="en-US" sz="1600" dirty="0"/>
              <a:t> entre 50 y 150 psi; las </a:t>
            </a:r>
            <a:r>
              <a:rPr lang="en-US" sz="1600" dirty="0" err="1"/>
              <a:t>pruebas</a:t>
            </a:r>
            <a:r>
              <a:rPr lang="en-US" sz="1600" dirty="0"/>
              <a:t> </a:t>
            </a:r>
            <a:r>
              <a:rPr lang="en-US" sz="1600" dirty="0" err="1"/>
              <a:t>en</a:t>
            </a:r>
            <a:r>
              <a:rPr lang="en-US" sz="1600" dirty="0"/>
              <a:t> taller </a:t>
            </a:r>
            <a:r>
              <a:rPr lang="en-US" sz="1600" dirty="0" err="1"/>
              <a:t>demostraron</a:t>
            </a:r>
            <a:endParaRPr lang="en-US" sz="1600" dirty="0"/>
          </a:p>
          <a:p>
            <a:r>
              <a:rPr lang="en-US" sz="1600" dirty="0"/>
              <a:t>que una </a:t>
            </a:r>
            <a:r>
              <a:rPr lang="en-US" sz="1600" dirty="0" err="1"/>
              <a:t>tasa</a:t>
            </a:r>
            <a:r>
              <a:rPr lang="en-US" sz="1600" dirty="0"/>
              <a:t> de </a:t>
            </a:r>
            <a:r>
              <a:rPr lang="en-US" sz="1600" dirty="0" err="1"/>
              <a:t>presión</a:t>
            </a:r>
            <a:r>
              <a:rPr lang="en-US" sz="1600" dirty="0"/>
              <a:t> de </a:t>
            </a:r>
            <a:r>
              <a:rPr lang="en-US" sz="1600" dirty="0" err="1"/>
              <a:t>suministro</a:t>
            </a:r>
            <a:r>
              <a:rPr lang="en-US" sz="1600" dirty="0"/>
              <a:t> </a:t>
            </a:r>
            <a:r>
              <a:rPr lang="en-US" sz="1600" dirty="0" err="1"/>
              <a:t>óptima</a:t>
            </a:r>
            <a:r>
              <a:rPr lang="en-US" sz="1600" dirty="0"/>
              <a:t> </a:t>
            </a:r>
            <a:r>
              <a:rPr lang="en-US" sz="1600" dirty="0" err="1"/>
              <a:t>es</a:t>
            </a:r>
            <a:r>
              <a:rPr lang="en-US" sz="1600" dirty="0"/>
              <a:t> 100 psi. La </a:t>
            </a:r>
            <a:r>
              <a:rPr lang="en-US" sz="1600" dirty="0" err="1"/>
              <a:t>presión</a:t>
            </a:r>
            <a:r>
              <a:rPr lang="en-US" sz="1600" dirty="0"/>
              <a:t> de </a:t>
            </a:r>
            <a:r>
              <a:rPr lang="en-US" sz="1600" dirty="0" err="1"/>
              <a:t>descarga</a:t>
            </a:r>
            <a:r>
              <a:rPr lang="en-US" sz="1600" dirty="0"/>
              <a:t> </a:t>
            </a:r>
            <a:r>
              <a:rPr lang="en-US" sz="1600" dirty="0" err="1"/>
              <a:t>oscila</a:t>
            </a:r>
            <a:r>
              <a:rPr lang="en-US" sz="1600" dirty="0"/>
              <a:t> entre 1500 y 7000 psi y se </a:t>
            </a:r>
            <a:r>
              <a:rPr lang="en-US" sz="1600" dirty="0" err="1"/>
              <a:t>basa</a:t>
            </a:r>
            <a:endParaRPr lang="en-US" sz="1600" dirty="0"/>
          </a:p>
          <a:p>
            <a:r>
              <a:rPr lang="en-US" sz="1600" dirty="0" err="1"/>
              <a:t>en</a:t>
            </a:r>
            <a:r>
              <a:rPr lang="en-US" sz="1600" dirty="0"/>
              <a:t> el </a:t>
            </a:r>
            <a:r>
              <a:rPr lang="en-US" sz="1600" dirty="0" err="1"/>
              <a:t>tamaño</a:t>
            </a:r>
            <a:r>
              <a:rPr lang="en-US" sz="1600" dirty="0"/>
              <a:t> de </a:t>
            </a:r>
            <a:r>
              <a:rPr lang="en-US" sz="1600" dirty="0" err="1"/>
              <a:t>émbolo</a:t>
            </a:r>
            <a:r>
              <a:rPr lang="en-US" sz="1600" dirty="0"/>
              <a:t> </a:t>
            </a:r>
            <a:r>
              <a:rPr lang="en-US" sz="1600" dirty="0" err="1"/>
              <a:t>elegido</a:t>
            </a:r>
            <a:r>
              <a:rPr lang="en-US" sz="1600" dirty="0"/>
              <a: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8249" y="625445"/>
            <a:ext cx="1155700" cy="296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0410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down)">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6" grpId="0" animBg="1"/>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54109" y="273002"/>
            <a:ext cx="9683840" cy="461665"/>
          </a:xfrm>
          <a:prstGeom prst="rect">
            <a:avLst/>
          </a:prstGeom>
          <a:solidFill>
            <a:schemeClr val="accent2"/>
          </a:solidFill>
          <a:ln>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400" dirty="0">
                <a:solidFill>
                  <a:schemeClr val="bg1"/>
                </a:solidFill>
              </a:rPr>
              <a:t>TXAM IPC </a:t>
            </a:r>
            <a:r>
              <a:rPr lang="en-US" sz="2400" dirty="0" smtClean="0">
                <a:solidFill>
                  <a:schemeClr val="bg1"/>
                </a:solidFill>
              </a:rPr>
              <a:t>2000 </a:t>
            </a:r>
            <a:r>
              <a:rPr lang="en-US" sz="2400" dirty="0">
                <a:solidFill>
                  <a:schemeClr val="bg1"/>
                </a:solidFill>
              </a:rPr>
              <a:t>Controlador de bomba y monitor de </a:t>
            </a:r>
            <a:r>
              <a:rPr lang="en-US" sz="2400" dirty="0" err="1">
                <a:solidFill>
                  <a:schemeClr val="bg1"/>
                </a:solidFill>
              </a:rPr>
              <a:t>tanque</a:t>
            </a:r>
            <a:r>
              <a:rPr lang="en-US" sz="2400" dirty="0">
                <a:solidFill>
                  <a:schemeClr val="bg1"/>
                </a:solidFill>
              </a:rPr>
              <a:t> gateway móvil</a:t>
            </a:r>
            <a:endParaRPr lang="en-US" sz="2400" b="1" dirty="0">
              <a:solidFill>
                <a:schemeClr val="bg1"/>
              </a:solidFill>
            </a:endParaRPr>
          </a:p>
        </p:txBody>
      </p:sp>
      <p:sp>
        <p:nvSpPr>
          <p:cNvPr id="4" name="TextBox 3"/>
          <p:cNvSpPr txBox="1"/>
          <p:nvPr/>
        </p:nvSpPr>
        <p:spPr>
          <a:xfrm>
            <a:off x="829632" y="1279553"/>
            <a:ext cx="1904817" cy="400110"/>
          </a:xfrm>
          <a:prstGeom prst="rect">
            <a:avLst/>
          </a:prstGeom>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000" b="1" dirty="0"/>
              <a:t>Especificaciones</a:t>
            </a:r>
          </a:p>
        </p:txBody>
      </p:sp>
      <p:sp>
        <p:nvSpPr>
          <p:cNvPr id="5" name="TextBox 4"/>
          <p:cNvSpPr txBox="1"/>
          <p:nvPr/>
        </p:nvSpPr>
        <p:spPr>
          <a:xfrm>
            <a:off x="830627" y="1719857"/>
            <a:ext cx="6875250" cy="2062103"/>
          </a:xfrm>
          <a:prstGeom prst="rect">
            <a:avLst/>
          </a:prstGeom>
          <a:noFill/>
        </p:spPr>
        <p:txBody>
          <a:bodyPr wrap="square" rtlCol="0">
            <a:spAutoFit/>
          </a:bodyPr>
          <a:lstStyle/>
          <a:p>
            <a:pPr marL="285750" indent="-285750">
              <a:buFont typeface="Arial" panose="020B0604020202020204" pitchFamily="34" charset="0"/>
              <a:buChar char="•"/>
            </a:pPr>
            <a:r>
              <a:rPr lang="en-US" sz="1600" dirty="0"/>
              <a:t>Permite el control remoto desde cualquier teléfono celular o desde </a:t>
            </a:r>
            <a:r>
              <a:rPr lang="en-US" sz="1600" dirty="0" smtClean="0"/>
              <a:t>internet</a:t>
            </a:r>
          </a:p>
          <a:p>
            <a:pPr marL="285750" indent="-285750">
              <a:buFont typeface="Arial" panose="020B0604020202020204" pitchFamily="34" charset="0"/>
              <a:buChar char="•"/>
            </a:pPr>
            <a:r>
              <a:rPr lang="en-US" sz="1600" dirty="0"/>
              <a:t>Contador de carreras de precisión</a:t>
            </a:r>
            <a:r>
              <a:rPr lang="en-US" sz="1600" dirty="0" smtClean="0"/>
              <a:t>*</a:t>
            </a:r>
          </a:p>
          <a:p>
            <a:pPr marL="285750" lvl="0" indent="-285750">
              <a:buFont typeface="Arial" panose="020B0604020202020204" pitchFamily="34" charset="0"/>
              <a:buChar char="•"/>
            </a:pPr>
            <a:r>
              <a:rPr lang="en-US" sz="1600" dirty="0" err="1" smtClean="0"/>
              <a:t>Permite</a:t>
            </a:r>
            <a:r>
              <a:rPr lang="en-US" sz="1600" dirty="0"/>
              <a:t> </a:t>
            </a:r>
            <a:r>
              <a:rPr lang="en-US" sz="1600" dirty="0" err="1" smtClean="0"/>
              <a:t>controlar</a:t>
            </a:r>
            <a:r>
              <a:rPr lang="en-US" sz="1600" dirty="0" smtClean="0"/>
              <a:t> los </a:t>
            </a:r>
            <a:r>
              <a:rPr lang="en-US" sz="1600" dirty="0" err="1" smtClean="0"/>
              <a:t>envíos</a:t>
            </a:r>
            <a:r>
              <a:rPr lang="en-US" sz="1600" dirty="0" smtClean="0"/>
              <a:t> </a:t>
            </a:r>
            <a:r>
              <a:rPr lang="en-US" sz="1600" dirty="0"/>
              <a:t>desde cualquier lugar mediante </a:t>
            </a:r>
            <a:r>
              <a:rPr lang="en-US" sz="1600" dirty="0" smtClean="0"/>
              <a:t>commandos de texto.</a:t>
            </a:r>
          </a:p>
          <a:p>
            <a:pPr marL="285750" indent="-285750">
              <a:buFont typeface="Arial" panose="020B0604020202020204" pitchFamily="34" charset="0"/>
              <a:buChar char="•"/>
            </a:pPr>
            <a:r>
              <a:rPr lang="en-US" sz="1600" dirty="0"/>
              <a:t>Operación de baja corriente para bombas solares de 12 </a:t>
            </a:r>
            <a:r>
              <a:rPr lang="en-US" sz="1600" dirty="0"/>
              <a:t>V</a:t>
            </a:r>
            <a:r>
              <a:rPr lang="en-US" sz="1600" dirty="0" smtClean="0"/>
              <a:t> </a:t>
            </a:r>
            <a:r>
              <a:rPr lang="en-US" sz="1600" dirty="0"/>
              <a:t>CC</a:t>
            </a:r>
          </a:p>
          <a:p>
            <a:pPr marL="285750" indent="-285750">
              <a:buFont typeface="Arial" panose="020B0604020202020204" pitchFamily="34" charset="0"/>
              <a:buChar char="•"/>
            </a:pPr>
            <a:r>
              <a:rPr lang="en-US" sz="1600" dirty="0"/>
              <a:t>Envía una resolución a </a:t>
            </a:r>
            <a:r>
              <a:rPr lang="en-US" sz="1600" dirty="0" smtClean="0"/>
              <a:t>0.01 Cuarto </a:t>
            </a:r>
            <a:r>
              <a:rPr lang="en-US" sz="1600" dirty="0"/>
              <a:t>de </a:t>
            </a:r>
            <a:r>
              <a:rPr lang="en-US" sz="1600" dirty="0" err="1" smtClean="0"/>
              <a:t>galón</a:t>
            </a:r>
            <a:r>
              <a:rPr lang="en-US" sz="1600" dirty="0" smtClean="0"/>
              <a:t>/</a:t>
            </a:r>
            <a:r>
              <a:rPr lang="en-US" sz="1600" dirty="0" err="1" smtClean="0"/>
              <a:t>día</a:t>
            </a:r>
            <a:endParaRPr lang="en-US" sz="1600" dirty="0"/>
          </a:p>
          <a:p>
            <a:pPr marL="285750" indent="-285750">
              <a:buFont typeface="Arial" panose="020B0604020202020204" pitchFamily="34" charset="0"/>
              <a:buChar char="•"/>
            </a:pPr>
            <a:r>
              <a:rPr lang="en-US" sz="1600" dirty="0"/>
              <a:t>Envía informes y alarmas a cualquier teléfono celular o HMI</a:t>
            </a:r>
          </a:p>
          <a:p>
            <a:pPr marL="285750" indent="-285750">
              <a:buFont typeface="Arial" panose="020B0604020202020204" pitchFamily="34" charset="0"/>
              <a:buChar char="•"/>
            </a:pPr>
            <a:r>
              <a:rPr lang="en-US" sz="1600" dirty="0"/>
              <a:t>Comunicaciones móviles 3G o </a:t>
            </a:r>
            <a:r>
              <a:rPr lang="en-US" sz="1600" dirty="0" smtClean="0"/>
              <a:t>4G</a:t>
            </a:r>
          </a:p>
        </p:txBody>
      </p:sp>
      <p:sp>
        <p:nvSpPr>
          <p:cNvPr id="6" name="TextBox 5"/>
          <p:cNvSpPr txBox="1"/>
          <p:nvPr/>
        </p:nvSpPr>
        <p:spPr>
          <a:xfrm>
            <a:off x="829632" y="3879412"/>
            <a:ext cx="1423788" cy="400110"/>
          </a:xfrm>
          <a:prstGeom prst="rect">
            <a:avLst/>
          </a:prstGeom>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000" b="1" dirty="0"/>
              <a:t>Descripcion</a:t>
            </a:r>
          </a:p>
        </p:txBody>
      </p:sp>
      <p:sp>
        <p:nvSpPr>
          <p:cNvPr id="7" name="TextBox 6"/>
          <p:cNvSpPr txBox="1"/>
          <p:nvPr/>
        </p:nvSpPr>
        <p:spPr>
          <a:xfrm>
            <a:off x="829632" y="4329128"/>
            <a:ext cx="8365883" cy="2308324"/>
          </a:xfrm>
          <a:prstGeom prst="rect">
            <a:avLst/>
          </a:prstGeom>
          <a:noFill/>
        </p:spPr>
        <p:txBody>
          <a:bodyPr wrap="square" rtlCol="0">
            <a:spAutoFit/>
          </a:bodyPr>
          <a:lstStyle/>
          <a:p>
            <a:r>
              <a:rPr lang="en-US" sz="1600" dirty="0"/>
              <a:t>Las bombas TXAM </a:t>
            </a:r>
            <a:r>
              <a:rPr lang="en-US" sz="1600" dirty="0" err="1"/>
              <a:t>ofrecen</a:t>
            </a:r>
            <a:r>
              <a:rPr lang="en-US" sz="1600" dirty="0"/>
              <a:t> la </a:t>
            </a:r>
            <a:r>
              <a:rPr lang="en-US" sz="1600" dirty="0" err="1"/>
              <a:t>última</a:t>
            </a:r>
            <a:r>
              <a:rPr lang="en-US" sz="1600" dirty="0"/>
              <a:t> </a:t>
            </a:r>
            <a:r>
              <a:rPr lang="en-US" sz="1600" dirty="0" err="1"/>
              <a:t>tecnología</a:t>
            </a:r>
            <a:r>
              <a:rPr lang="en-US" sz="1600" dirty="0"/>
              <a:t> en el control y </a:t>
            </a:r>
            <a:r>
              <a:rPr lang="en-US" sz="1600" dirty="0" err="1"/>
              <a:t>monitoreo</a:t>
            </a:r>
            <a:r>
              <a:rPr lang="en-US" sz="1600" dirty="0"/>
              <a:t> </a:t>
            </a:r>
            <a:r>
              <a:rPr lang="en-US" sz="1600" dirty="0" err="1"/>
              <a:t>automático</a:t>
            </a:r>
            <a:r>
              <a:rPr lang="en-US" sz="1600" dirty="0"/>
              <a:t> </a:t>
            </a:r>
            <a:r>
              <a:rPr lang="en-US" sz="1600" dirty="0" smtClean="0"/>
              <a:t>-</a:t>
            </a:r>
            <a:r>
              <a:rPr lang="en-US" sz="1600" dirty="0" err="1" smtClean="0"/>
              <a:t>llave</a:t>
            </a:r>
            <a:r>
              <a:rPr lang="en-US" sz="1600" dirty="0" smtClean="0"/>
              <a:t> </a:t>
            </a:r>
            <a:r>
              <a:rPr lang="en-US" sz="1600" dirty="0"/>
              <a:t>en </a:t>
            </a:r>
            <a:r>
              <a:rPr lang="en-US" sz="1600" dirty="0" err="1" smtClean="0"/>
              <a:t>mano</a:t>
            </a:r>
            <a:r>
              <a:rPr lang="en-US" sz="1600" dirty="0" smtClean="0"/>
              <a:t>- </a:t>
            </a:r>
            <a:r>
              <a:rPr lang="en-US" sz="1600" dirty="0"/>
              <a:t>para </a:t>
            </a:r>
            <a:r>
              <a:rPr lang="en-US" sz="1600" dirty="0" err="1"/>
              <a:t>las</a:t>
            </a:r>
            <a:r>
              <a:rPr lang="en-US" sz="1600" dirty="0"/>
              <a:t> </a:t>
            </a:r>
            <a:r>
              <a:rPr lang="en-US" sz="1600" dirty="0" err="1" smtClean="0"/>
              <a:t>industrias</a:t>
            </a:r>
            <a:r>
              <a:rPr lang="en-US" sz="1600" dirty="0" smtClean="0"/>
              <a:t>, </a:t>
            </a:r>
            <a:r>
              <a:rPr lang="en-US" sz="1600" dirty="0" err="1" smtClean="0"/>
              <a:t>facilitando</a:t>
            </a:r>
            <a:r>
              <a:rPr lang="en-US" sz="1600" dirty="0" smtClean="0"/>
              <a:t> </a:t>
            </a:r>
            <a:r>
              <a:rPr lang="en-US" sz="1600" dirty="0" err="1" smtClean="0"/>
              <a:t>así</a:t>
            </a:r>
            <a:r>
              <a:rPr lang="en-US" sz="1600" dirty="0" smtClean="0"/>
              <a:t> </a:t>
            </a:r>
            <a:r>
              <a:rPr lang="en-US" sz="1600" dirty="0"/>
              <a:t>la </a:t>
            </a:r>
            <a:r>
              <a:rPr lang="en-US" sz="1600" dirty="0" err="1"/>
              <a:t>gestión</a:t>
            </a:r>
            <a:r>
              <a:rPr lang="en-US" sz="1600" dirty="0"/>
              <a:t> de </a:t>
            </a:r>
            <a:r>
              <a:rPr lang="en-US" sz="1600" dirty="0" err="1"/>
              <a:t>tanques</a:t>
            </a:r>
            <a:r>
              <a:rPr lang="en-US" sz="1600" dirty="0"/>
              <a:t>, las bombas </a:t>
            </a:r>
            <a:r>
              <a:rPr lang="en-US" sz="1600" dirty="0" err="1"/>
              <a:t>dosificadoras</a:t>
            </a:r>
            <a:r>
              <a:rPr lang="en-US" sz="1600" dirty="0"/>
              <a:t> y el </a:t>
            </a:r>
            <a:r>
              <a:rPr lang="en-US" sz="1600" dirty="0" err="1" smtClean="0"/>
              <a:t>manejo</a:t>
            </a:r>
            <a:r>
              <a:rPr lang="en-US" sz="1600" dirty="0" smtClean="0"/>
              <a:t> de </a:t>
            </a:r>
            <a:r>
              <a:rPr lang="en-US" sz="1600" dirty="0" err="1" smtClean="0"/>
              <a:t>equipo</a:t>
            </a:r>
            <a:r>
              <a:rPr lang="en-US" sz="1600" dirty="0" smtClean="0"/>
              <a:t> </a:t>
            </a:r>
            <a:r>
              <a:rPr lang="en-US" sz="1600" dirty="0" err="1"/>
              <a:t>relacionado</a:t>
            </a:r>
            <a:r>
              <a:rPr lang="en-US" sz="1600" dirty="0"/>
              <a:t> en el </a:t>
            </a:r>
            <a:r>
              <a:rPr lang="en-US" sz="1600" dirty="0" smtClean="0"/>
              <a:t>campo</a:t>
            </a:r>
            <a:r>
              <a:rPr lang="en-US" sz="1600" dirty="0" smtClean="0"/>
              <a:t>.</a:t>
            </a:r>
          </a:p>
          <a:p>
            <a:endParaRPr lang="en-US" sz="1600" dirty="0" smtClean="0"/>
          </a:p>
          <a:p>
            <a:r>
              <a:rPr lang="en-US" sz="1600" dirty="0"/>
              <a:t>Las bombas TXAM </a:t>
            </a:r>
            <a:r>
              <a:rPr lang="en-US" sz="1600" dirty="0" err="1"/>
              <a:t>ofrecen</a:t>
            </a:r>
            <a:r>
              <a:rPr lang="en-US" sz="1600" dirty="0"/>
              <a:t> </a:t>
            </a:r>
            <a:r>
              <a:rPr lang="en-US" sz="1600" dirty="0" err="1"/>
              <a:t>soluciones</a:t>
            </a:r>
            <a:r>
              <a:rPr lang="en-US" sz="1600" dirty="0"/>
              <a:t>  </a:t>
            </a:r>
            <a:r>
              <a:rPr lang="en-US" sz="1600" dirty="0" err="1"/>
              <a:t>únicas</a:t>
            </a:r>
            <a:r>
              <a:rPr lang="en-US" sz="1600" dirty="0"/>
              <a:t> </a:t>
            </a:r>
            <a:r>
              <a:rPr lang="en-US" sz="1600" dirty="0" smtClean="0"/>
              <a:t> y  </a:t>
            </a:r>
            <a:r>
              <a:rPr lang="en-US" sz="1600" dirty="0" err="1" smtClean="0"/>
              <a:t>efectivas</a:t>
            </a:r>
            <a:r>
              <a:rPr lang="en-US" sz="1600" dirty="0"/>
              <a:t> </a:t>
            </a:r>
            <a:r>
              <a:rPr lang="en-US" sz="1600" dirty="0" smtClean="0"/>
              <a:t>en el </a:t>
            </a:r>
            <a:r>
              <a:rPr lang="en-US" sz="1600" dirty="0" err="1" smtClean="0"/>
              <a:t>manejo</a:t>
            </a:r>
            <a:r>
              <a:rPr lang="en-US" sz="1600" dirty="0" smtClean="0"/>
              <a:t> de </a:t>
            </a:r>
            <a:r>
              <a:rPr lang="en-US" sz="1600" dirty="0" err="1"/>
              <a:t>controladores</a:t>
            </a:r>
            <a:r>
              <a:rPr lang="en-US" sz="1600" dirty="0"/>
              <a:t> </a:t>
            </a:r>
            <a:r>
              <a:rPr lang="en-US" sz="1600" dirty="0" err="1" smtClean="0"/>
              <a:t>automáticos</a:t>
            </a:r>
            <a:r>
              <a:rPr lang="en-US" sz="1600" dirty="0" smtClean="0"/>
              <a:t>, </a:t>
            </a:r>
            <a:r>
              <a:rPr lang="en-US" sz="1600" dirty="0" err="1" smtClean="0"/>
              <a:t>dispositivos</a:t>
            </a:r>
            <a:r>
              <a:rPr lang="en-US" sz="1600" dirty="0" smtClean="0"/>
              <a:t> </a:t>
            </a:r>
            <a:r>
              <a:rPr lang="en-US" sz="1600" dirty="0"/>
              <a:t>de control y </a:t>
            </a:r>
            <a:r>
              <a:rPr lang="en-US" sz="1600" dirty="0" err="1"/>
              <a:t>sistemas</a:t>
            </a:r>
            <a:r>
              <a:rPr lang="en-US" sz="1600" dirty="0"/>
              <a:t> que se </a:t>
            </a:r>
            <a:r>
              <a:rPr lang="en-US" sz="1600" dirty="0" err="1"/>
              <a:t>pueden</a:t>
            </a:r>
            <a:r>
              <a:rPr lang="en-US" sz="1600" dirty="0"/>
              <a:t> </a:t>
            </a:r>
            <a:r>
              <a:rPr lang="en-US" sz="1600" dirty="0" err="1"/>
              <a:t>controlar</a:t>
            </a:r>
            <a:r>
              <a:rPr lang="en-US" sz="1600" dirty="0"/>
              <a:t> de </a:t>
            </a:r>
            <a:r>
              <a:rPr lang="en-US" sz="1600" dirty="0" err="1"/>
              <a:t>manera</a:t>
            </a:r>
            <a:r>
              <a:rPr lang="en-US" sz="1600" dirty="0"/>
              <a:t> </a:t>
            </a:r>
            <a:r>
              <a:rPr lang="en-US" sz="1600" dirty="0" err="1"/>
              <a:t>remota</a:t>
            </a:r>
            <a:r>
              <a:rPr lang="en-US" sz="1600" dirty="0"/>
              <a:t>. </a:t>
            </a:r>
            <a:r>
              <a:rPr lang="en-US" sz="1600" dirty="0" err="1"/>
              <a:t>Esta</a:t>
            </a:r>
            <a:r>
              <a:rPr lang="en-US" sz="1600" dirty="0"/>
              <a:t> </a:t>
            </a:r>
            <a:r>
              <a:rPr lang="en-US" sz="1600" dirty="0" err="1"/>
              <a:t>solución</a:t>
            </a:r>
            <a:r>
              <a:rPr lang="en-US" sz="1600" dirty="0"/>
              <a:t> </a:t>
            </a:r>
            <a:r>
              <a:rPr lang="en-US" sz="1600" dirty="0" err="1"/>
              <a:t>representa</a:t>
            </a:r>
            <a:r>
              <a:rPr lang="en-US" sz="1600" dirty="0"/>
              <a:t> la </a:t>
            </a:r>
            <a:r>
              <a:rPr lang="en-US" sz="1600" dirty="0" err="1"/>
              <a:t>unión</a:t>
            </a:r>
            <a:r>
              <a:rPr lang="en-US" sz="1600" dirty="0"/>
              <a:t> de </a:t>
            </a:r>
            <a:r>
              <a:rPr lang="en-US" sz="1600" dirty="0" err="1"/>
              <a:t>años</a:t>
            </a:r>
            <a:r>
              <a:rPr lang="en-US" sz="1600" dirty="0"/>
              <a:t> de </a:t>
            </a:r>
            <a:r>
              <a:rPr lang="en-US" sz="1600" dirty="0" err="1" smtClean="0"/>
              <a:t>experiencia</a:t>
            </a:r>
            <a:r>
              <a:rPr lang="en-US" sz="1600" dirty="0" smtClean="0"/>
              <a:t> </a:t>
            </a:r>
            <a:r>
              <a:rPr lang="en-US" sz="1600" dirty="0"/>
              <a:t>en las </a:t>
            </a:r>
            <a:r>
              <a:rPr lang="en-US" sz="1600" dirty="0" err="1"/>
              <a:t>comunicaciones</a:t>
            </a:r>
            <a:r>
              <a:rPr lang="en-US" sz="1600" dirty="0"/>
              <a:t> móviles y un gran </a:t>
            </a:r>
            <a:r>
              <a:rPr lang="en-US" sz="1600" dirty="0" err="1"/>
              <a:t>compromiso</a:t>
            </a:r>
            <a:r>
              <a:rPr lang="en-US" sz="1600" dirty="0"/>
              <a:t> con la </a:t>
            </a:r>
            <a:r>
              <a:rPr lang="en-US" sz="1600" dirty="0" err="1" smtClean="0"/>
              <a:t>investigación</a:t>
            </a:r>
            <a:r>
              <a:rPr lang="en-US" sz="1600" dirty="0" smtClean="0"/>
              <a:t> para el </a:t>
            </a:r>
            <a:r>
              <a:rPr lang="en-US" sz="1600" dirty="0" err="1" smtClean="0"/>
              <a:t>desarrollo</a:t>
            </a:r>
            <a:r>
              <a:rPr lang="en-US" sz="1600" dirty="0" smtClean="0"/>
              <a:t> de </a:t>
            </a:r>
            <a:r>
              <a:rPr lang="en-US" sz="1600" dirty="0" err="1" smtClean="0"/>
              <a:t>productos</a:t>
            </a:r>
            <a:r>
              <a:rPr lang="en-US" sz="1600" dirty="0" smtClean="0"/>
              <a:t> </a:t>
            </a:r>
            <a:r>
              <a:rPr lang="en-US" sz="1600" dirty="0"/>
              <a:t>simples, </a:t>
            </a:r>
            <a:r>
              <a:rPr lang="en-US" sz="1600" dirty="0" err="1"/>
              <a:t>accesibles</a:t>
            </a:r>
            <a:r>
              <a:rPr lang="en-US" sz="1600" dirty="0"/>
              <a:t> y con una </a:t>
            </a:r>
            <a:r>
              <a:rPr lang="en-US" sz="1600" dirty="0" err="1"/>
              <a:t>funcionalidad</a:t>
            </a:r>
            <a:r>
              <a:rPr lang="en-US" sz="1600" dirty="0"/>
              <a:t> </a:t>
            </a:r>
            <a:r>
              <a:rPr lang="en-US" sz="1600" dirty="0" err="1"/>
              <a:t>revolucionaria</a:t>
            </a:r>
            <a:r>
              <a:rPr lang="en-US" sz="1600" dirty="0" smtClean="0"/>
              <a:t>.</a:t>
            </a:r>
            <a:endParaRPr lang="en-US" sz="1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2093" y="1232965"/>
            <a:ext cx="2286000" cy="284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9025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down)">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animBg="1"/>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6859" y="1561004"/>
            <a:ext cx="7769710" cy="2677656"/>
          </a:xfrm>
          <a:prstGeom prst="rect">
            <a:avLst/>
          </a:prstGeom>
          <a:noFill/>
        </p:spPr>
        <p:txBody>
          <a:bodyPr wrap="square" rtlCol="0">
            <a:spAutoFit/>
          </a:bodyPr>
          <a:lstStyle/>
          <a:p>
            <a:pPr marL="742950" lvl="1" indent="-285750">
              <a:lnSpc>
                <a:spcPct val="150000"/>
              </a:lnSpc>
              <a:buFont typeface="Arial" panose="020B0604020202020204" pitchFamily="34" charset="0"/>
              <a:buChar char="•"/>
            </a:pPr>
            <a:r>
              <a:rPr lang="en-US" sz="1400" dirty="0" err="1" smtClean="0"/>
              <a:t>Permiten</a:t>
            </a:r>
            <a:r>
              <a:rPr lang="en-US" sz="1400" dirty="0" smtClean="0"/>
              <a:t> el control </a:t>
            </a:r>
            <a:r>
              <a:rPr lang="en-US" sz="1400" dirty="0"/>
              <a:t>remoto de la bomba a cualquier </a:t>
            </a:r>
            <a:r>
              <a:rPr lang="en-US" sz="1400" dirty="0" err="1"/>
              <a:t>objetivo</a:t>
            </a:r>
            <a:r>
              <a:rPr lang="en-US" sz="1400" dirty="0"/>
              <a:t> QPD mediante un </a:t>
            </a:r>
            <a:r>
              <a:rPr lang="en-US" sz="1400" dirty="0" err="1"/>
              <a:t>comando</a:t>
            </a:r>
            <a:r>
              <a:rPr lang="en-US" sz="1400" dirty="0"/>
              <a:t> </a:t>
            </a:r>
            <a:r>
              <a:rPr lang="en-US" sz="1400" dirty="0" smtClean="0"/>
              <a:t>simple.</a:t>
            </a:r>
            <a:endParaRPr lang="en-US" sz="1100" dirty="0"/>
          </a:p>
          <a:p>
            <a:pPr marL="742950" lvl="1" indent="-285750">
              <a:lnSpc>
                <a:spcPct val="150000"/>
              </a:lnSpc>
              <a:buFont typeface="Arial" panose="020B0604020202020204" pitchFamily="34" charset="0"/>
              <a:buChar char="•"/>
            </a:pPr>
            <a:r>
              <a:rPr lang="en-US" sz="1400" dirty="0"/>
              <a:t>Control de </a:t>
            </a:r>
            <a:r>
              <a:rPr lang="en-US" sz="1400" dirty="0" err="1"/>
              <a:t>flujo</a:t>
            </a:r>
            <a:r>
              <a:rPr lang="en-US" sz="1400" dirty="0"/>
              <a:t> </a:t>
            </a:r>
            <a:r>
              <a:rPr lang="en-US" sz="1400" dirty="0" err="1"/>
              <a:t>proporcional</a:t>
            </a:r>
            <a:r>
              <a:rPr lang="en-US" sz="1400" dirty="0"/>
              <a:t> PROFLO, basado en un </a:t>
            </a:r>
            <a:r>
              <a:rPr lang="en-US" sz="1400" dirty="0" err="1"/>
              <a:t>medidor</a:t>
            </a:r>
            <a:r>
              <a:rPr lang="en-US" sz="1400" dirty="0"/>
              <a:t> de </a:t>
            </a:r>
            <a:r>
              <a:rPr lang="en-US" sz="1400" dirty="0" err="1"/>
              <a:t>flujo</a:t>
            </a:r>
            <a:r>
              <a:rPr lang="en-US" sz="1400" dirty="0"/>
              <a:t> o en una </a:t>
            </a:r>
            <a:r>
              <a:rPr lang="en-US" sz="1400" dirty="0" err="1"/>
              <a:t>indicación</a:t>
            </a:r>
            <a:r>
              <a:rPr lang="en-US" sz="1400" dirty="0"/>
              <a:t> de 4-20mA y el valor de la </a:t>
            </a:r>
            <a:r>
              <a:rPr lang="en-US" sz="1400" dirty="0" err="1"/>
              <a:t>concentración</a:t>
            </a:r>
            <a:r>
              <a:rPr lang="en-US" sz="1400" dirty="0"/>
              <a:t> </a:t>
            </a:r>
            <a:r>
              <a:rPr lang="en-US" sz="1400" dirty="0" err="1" smtClean="0"/>
              <a:t>objetiva</a:t>
            </a:r>
            <a:r>
              <a:rPr lang="en-US" sz="1400" dirty="0" smtClean="0"/>
              <a:t>.</a:t>
            </a:r>
            <a:endParaRPr lang="en-US" sz="1100" dirty="0"/>
          </a:p>
          <a:p>
            <a:pPr marL="742950" lvl="1" indent="-285750">
              <a:lnSpc>
                <a:spcPct val="150000"/>
              </a:lnSpc>
              <a:buFont typeface="Arial" panose="020B0604020202020204" pitchFamily="34" charset="0"/>
              <a:buChar char="•"/>
            </a:pPr>
            <a:r>
              <a:rPr lang="en-US" sz="1400" dirty="0" err="1"/>
              <a:t>Medición</a:t>
            </a:r>
            <a:r>
              <a:rPr lang="en-US" sz="1400" dirty="0"/>
              <a:t> del </a:t>
            </a:r>
            <a:r>
              <a:rPr lang="en-US" sz="1400" dirty="0" err="1"/>
              <a:t>flujo</a:t>
            </a:r>
            <a:r>
              <a:rPr lang="en-US" sz="1400" dirty="0"/>
              <a:t> virtual mediante un sensor de carreras de</a:t>
            </a:r>
            <a:r>
              <a:rPr lang="en-US" sz="1200" dirty="0"/>
              <a:t> </a:t>
            </a:r>
            <a:r>
              <a:rPr lang="en-US" sz="1400" dirty="0"/>
              <a:t>bomba (</a:t>
            </a:r>
            <a:r>
              <a:rPr lang="en-US" sz="1400" i="1" dirty="0" err="1"/>
              <a:t>patente</a:t>
            </a:r>
            <a:r>
              <a:rPr lang="en-US" sz="1400" i="1" dirty="0"/>
              <a:t> </a:t>
            </a:r>
            <a:r>
              <a:rPr lang="en-US" sz="1400" i="1" dirty="0" err="1" smtClean="0"/>
              <a:t>pendiente</a:t>
            </a:r>
            <a:r>
              <a:rPr lang="en-US" sz="1400" i="1" dirty="0" smtClean="0"/>
              <a:t>*</a:t>
            </a:r>
            <a:r>
              <a:rPr lang="en-US" sz="1400" dirty="0" smtClean="0"/>
              <a:t>)</a:t>
            </a:r>
            <a:endParaRPr lang="en-US" sz="1100" dirty="0"/>
          </a:p>
          <a:p>
            <a:pPr marL="742950" lvl="1" indent="-285750">
              <a:lnSpc>
                <a:spcPct val="150000"/>
              </a:lnSpc>
              <a:buFont typeface="Arial" panose="020B0604020202020204" pitchFamily="34" charset="0"/>
              <a:buChar char="•"/>
            </a:pPr>
            <a:r>
              <a:rPr lang="en-US" sz="1400" dirty="0" err="1"/>
              <a:t>Inyección</a:t>
            </a:r>
            <a:r>
              <a:rPr lang="en-US" sz="1400" dirty="0"/>
              <a:t> de precisión de </a:t>
            </a:r>
            <a:r>
              <a:rPr lang="en-US" sz="1400" dirty="0" err="1"/>
              <a:t>conteo</a:t>
            </a:r>
            <a:r>
              <a:rPr lang="en-US" sz="1400" dirty="0"/>
              <a:t> de carreras</a:t>
            </a:r>
            <a:endParaRPr lang="en-US" sz="1100" dirty="0"/>
          </a:p>
          <a:p>
            <a:pPr marL="742950" lvl="1" indent="-285750">
              <a:lnSpc>
                <a:spcPct val="150000"/>
              </a:lnSpc>
              <a:buFont typeface="Arial" panose="020B0604020202020204" pitchFamily="34" charset="0"/>
              <a:buChar char="•"/>
            </a:pPr>
            <a:r>
              <a:rPr lang="en-US" sz="1400" dirty="0" err="1" smtClean="0"/>
              <a:t>Evita</a:t>
            </a:r>
            <a:r>
              <a:rPr lang="en-US" sz="1400" dirty="0" smtClean="0"/>
              <a:t> la </a:t>
            </a:r>
            <a:r>
              <a:rPr lang="en-US" sz="1400" dirty="0" err="1"/>
              <a:t>necesidad</a:t>
            </a:r>
            <a:r>
              <a:rPr lang="en-US" sz="1400" dirty="0"/>
              <a:t> de </a:t>
            </a:r>
            <a:r>
              <a:rPr lang="en-US" sz="1400" dirty="0" err="1"/>
              <a:t>consultar</a:t>
            </a:r>
            <a:r>
              <a:rPr lang="en-US" sz="1400" dirty="0"/>
              <a:t> </a:t>
            </a:r>
            <a:r>
              <a:rPr lang="en-US" sz="1400" dirty="0" err="1"/>
              <a:t>tablas</a:t>
            </a:r>
            <a:r>
              <a:rPr lang="en-US" sz="1400" dirty="0"/>
              <a:t> </a:t>
            </a:r>
            <a:r>
              <a:rPr lang="en-US" sz="1400" dirty="0" err="1"/>
              <a:t>complejas</a:t>
            </a:r>
            <a:r>
              <a:rPr lang="en-US" sz="1400" dirty="0"/>
              <a:t> </a:t>
            </a:r>
            <a:r>
              <a:rPr lang="en-US" sz="1400" dirty="0" smtClean="0"/>
              <a:t>para </a:t>
            </a:r>
            <a:r>
              <a:rPr lang="en-US" sz="1400" dirty="0" err="1" smtClean="0"/>
              <a:t>realizar</a:t>
            </a:r>
            <a:r>
              <a:rPr lang="en-US" sz="1400" dirty="0" smtClean="0"/>
              <a:t> </a:t>
            </a:r>
            <a:r>
              <a:rPr lang="en-US" sz="1400" dirty="0" err="1"/>
              <a:t>ajustes</a:t>
            </a:r>
            <a:r>
              <a:rPr lang="en-US" sz="1400" dirty="0"/>
              <a:t> de </a:t>
            </a:r>
            <a:r>
              <a:rPr lang="en-US" sz="1400" dirty="0" err="1"/>
              <a:t>flujo</a:t>
            </a:r>
            <a:r>
              <a:rPr lang="en-US" sz="1400" dirty="0"/>
              <a:t> </a:t>
            </a:r>
            <a:r>
              <a:rPr lang="en-US" sz="1400" dirty="0" err="1"/>
              <a:t>manuales</a:t>
            </a:r>
            <a:endParaRPr lang="en-US" sz="1100" dirty="0"/>
          </a:p>
          <a:p>
            <a:pPr marL="742950" lvl="1" indent="-285750">
              <a:lnSpc>
                <a:spcPct val="150000"/>
              </a:lnSpc>
              <a:buFont typeface="Arial" panose="020B0604020202020204" pitchFamily="34" charset="0"/>
              <a:buChar char="•"/>
            </a:pPr>
            <a:r>
              <a:rPr lang="en-US" sz="1400" dirty="0" err="1" smtClean="0"/>
              <a:t>Permite</a:t>
            </a:r>
            <a:r>
              <a:rPr lang="en-US" sz="1400" dirty="0" smtClean="0"/>
              <a:t> la </a:t>
            </a:r>
            <a:r>
              <a:rPr lang="en-US" sz="1400" dirty="0" err="1"/>
              <a:t>calibración</a:t>
            </a:r>
            <a:r>
              <a:rPr lang="en-US" sz="1400" dirty="0"/>
              <a:t> y </a:t>
            </a:r>
            <a:r>
              <a:rPr lang="en-US" sz="1400" dirty="0" smtClean="0"/>
              <a:t>el </a:t>
            </a:r>
            <a:r>
              <a:rPr lang="en-US" sz="1400" dirty="0" err="1" smtClean="0"/>
              <a:t>ajuste</a:t>
            </a:r>
            <a:r>
              <a:rPr lang="en-US" sz="1400" dirty="0" smtClean="0"/>
              <a:t> </a:t>
            </a:r>
            <a:r>
              <a:rPr lang="en-US" sz="1400" dirty="0" err="1" smtClean="0"/>
              <a:t>más</a:t>
            </a:r>
            <a:r>
              <a:rPr lang="en-US" sz="1400" dirty="0" smtClean="0"/>
              <a:t> simple </a:t>
            </a:r>
            <a:r>
              <a:rPr lang="en-US" sz="1400" dirty="0"/>
              <a:t>de la </a:t>
            </a:r>
            <a:r>
              <a:rPr lang="en-US" sz="1400" dirty="0" err="1" smtClean="0"/>
              <a:t>industria</a:t>
            </a:r>
            <a:endParaRPr lang="en-US" sz="1200" dirty="0"/>
          </a:p>
        </p:txBody>
      </p:sp>
      <p:sp>
        <p:nvSpPr>
          <p:cNvPr id="3" name="TextBox 2"/>
          <p:cNvSpPr txBox="1"/>
          <p:nvPr/>
        </p:nvSpPr>
        <p:spPr>
          <a:xfrm>
            <a:off x="708338" y="273002"/>
            <a:ext cx="10175382" cy="400110"/>
          </a:xfrm>
          <a:prstGeom prst="rect">
            <a:avLst/>
          </a:prstGeom>
          <a:solidFill>
            <a:schemeClr val="accent2"/>
          </a:solidFill>
          <a:ln>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b="1" dirty="0">
                <a:solidFill>
                  <a:schemeClr val="bg1"/>
                </a:solidFill>
              </a:rPr>
              <a:t>Bomba TXAM 600TSP </a:t>
            </a:r>
            <a:r>
              <a:rPr lang="en-US" sz="2000" b="1" dirty="0" smtClean="0">
                <a:solidFill>
                  <a:schemeClr val="bg1"/>
                </a:solidFill>
              </a:rPr>
              <a:t>SCADA Controlador </a:t>
            </a:r>
            <a:r>
              <a:rPr lang="en-US" sz="2000" b="1" dirty="0">
                <a:solidFill>
                  <a:schemeClr val="bg1"/>
                </a:solidFill>
              </a:rPr>
              <a:t>con </a:t>
            </a:r>
            <a:r>
              <a:rPr lang="en-US" sz="2000" b="1" dirty="0" err="1">
                <a:solidFill>
                  <a:schemeClr val="bg1"/>
                </a:solidFill>
              </a:rPr>
              <a:t>monitoreo</a:t>
            </a:r>
            <a:r>
              <a:rPr lang="en-US" sz="2000" b="1" dirty="0">
                <a:solidFill>
                  <a:schemeClr val="bg1"/>
                </a:solidFill>
              </a:rPr>
              <a:t> de </a:t>
            </a:r>
            <a:r>
              <a:rPr lang="en-US" sz="2000" b="1" dirty="0" err="1">
                <a:solidFill>
                  <a:schemeClr val="bg1"/>
                </a:solidFill>
              </a:rPr>
              <a:t>tanque</a:t>
            </a:r>
            <a:r>
              <a:rPr lang="en-US" sz="2000" b="1" dirty="0">
                <a:solidFill>
                  <a:schemeClr val="bg1"/>
                </a:solidFill>
              </a:rPr>
              <a:t> y control </a:t>
            </a:r>
            <a:r>
              <a:rPr lang="en-US" sz="2000" b="1" dirty="0" err="1">
                <a:solidFill>
                  <a:schemeClr val="bg1"/>
                </a:solidFill>
              </a:rPr>
              <a:t>proporcional</a:t>
            </a:r>
            <a:endParaRPr lang="en-US" sz="2000" b="1" dirty="0">
              <a:solidFill>
                <a:schemeClr val="bg1"/>
              </a:solidFill>
            </a:endParaRPr>
          </a:p>
        </p:txBody>
      </p:sp>
      <p:sp>
        <p:nvSpPr>
          <p:cNvPr id="4" name="TextBox 3"/>
          <p:cNvSpPr txBox="1"/>
          <p:nvPr/>
        </p:nvSpPr>
        <p:spPr>
          <a:xfrm>
            <a:off x="829632" y="1079498"/>
            <a:ext cx="1904817" cy="400110"/>
          </a:xfrm>
          <a:prstGeom prst="rect">
            <a:avLst/>
          </a:prstGeom>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000" b="1" dirty="0"/>
              <a:t>Especificaciones</a:t>
            </a:r>
          </a:p>
        </p:txBody>
      </p:sp>
      <p:sp>
        <p:nvSpPr>
          <p:cNvPr id="6" name="TextBox 5"/>
          <p:cNvSpPr txBox="1"/>
          <p:nvPr/>
        </p:nvSpPr>
        <p:spPr>
          <a:xfrm>
            <a:off x="829632" y="4510535"/>
            <a:ext cx="1423788" cy="400110"/>
          </a:xfrm>
          <a:prstGeom prst="rect">
            <a:avLst/>
          </a:prstGeom>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000" b="1" dirty="0"/>
              <a:t>Descripcion</a:t>
            </a:r>
          </a:p>
        </p:txBody>
      </p:sp>
      <p:sp>
        <p:nvSpPr>
          <p:cNvPr id="7" name="TextBox 6"/>
          <p:cNvSpPr txBox="1"/>
          <p:nvPr/>
        </p:nvSpPr>
        <p:spPr>
          <a:xfrm>
            <a:off x="829632" y="4885173"/>
            <a:ext cx="10220441" cy="1815882"/>
          </a:xfrm>
          <a:prstGeom prst="rect">
            <a:avLst/>
          </a:prstGeom>
          <a:noFill/>
        </p:spPr>
        <p:txBody>
          <a:bodyPr wrap="square" rtlCol="0">
            <a:spAutoFit/>
          </a:bodyPr>
          <a:lstStyle/>
          <a:p>
            <a:r>
              <a:rPr lang="en-US" sz="1600" dirty="0"/>
              <a:t>Las </a:t>
            </a:r>
            <a:r>
              <a:rPr lang="en-US" sz="1600" dirty="0" err="1"/>
              <a:t>bombas</a:t>
            </a:r>
            <a:r>
              <a:rPr lang="en-US" sz="1600" dirty="0"/>
              <a:t> TXAM </a:t>
            </a:r>
            <a:r>
              <a:rPr lang="en-US" sz="1600" dirty="0" err="1"/>
              <a:t>ofrecen</a:t>
            </a:r>
            <a:r>
              <a:rPr lang="en-US" sz="1600" dirty="0"/>
              <a:t> la </a:t>
            </a:r>
            <a:r>
              <a:rPr lang="en-US" sz="1600" dirty="0" err="1"/>
              <a:t>última</a:t>
            </a:r>
            <a:r>
              <a:rPr lang="en-US" sz="1600" dirty="0"/>
              <a:t> </a:t>
            </a:r>
            <a:r>
              <a:rPr lang="en-US" sz="1600" dirty="0" err="1"/>
              <a:t>tecnología</a:t>
            </a:r>
            <a:r>
              <a:rPr lang="en-US" sz="1600" dirty="0"/>
              <a:t> en el control y </a:t>
            </a:r>
            <a:r>
              <a:rPr lang="en-US" sz="1600" dirty="0" err="1"/>
              <a:t>monitoreo</a:t>
            </a:r>
            <a:r>
              <a:rPr lang="en-US" sz="1600" dirty="0"/>
              <a:t> </a:t>
            </a:r>
            <a:r>
              <a:rPr lang="en-US" sz="1600" dirty="0" err="1"/>
              <a:t>automático</a:t>
            </a:r>
            <a:r>
              <a:rPr lang="en-US" sz="1600" dirty="0"/>
              <a:t> -</a:t>
            </a:r>
            <a:r>
              <a:rPr lang="en-US" sz="1600" dirty="0" err="1"/>
              <a:t>llave</a:t>
            </a:r>
            <a:r>
              <a:rPr lang="en-US" sz="1600" dirty="0"/>
              <a:t> en </a:t>
            </a:r>
            <a:r>
              <a:rPr lang="en-US" sz="1600" dirty="0" err="1"/>
              <a:t>mano</a:t>
            </a:r>
            <a:r>
              <a:rPr lang="en-US" sz="1600" dirty="0"/>
              <a:t>- para </a:t>
            </a:r>
            <a:r>
              <a:rPr lang="en-US" sz="1600" dirty="0" err="1"/>
              <a:t>las</a:t>
            </a:r>
            <a:r>
              <a:rPr lang="en-US" sz="1600" dirty="0"/>
              <a:t> </a:t>
            </a:r>
            <a:r>
              <a:rPr lang="en-US" sz="1600" dirty="0" err="1"/>
              <a:t>industrias</a:t>
            </a:r>
            <a:r>
              <a:rPr lang="en-US" sz="1600" dirty="0"/>
              <a:t>, </a:t>
            </a:r>
            <a:r>
              <a:rPr lang="en-US" sz="1600" dirty="0" err="1"/>
              <a:t>facilitando</a:t>
            </a:r>
            <a:r>
              <a:rPr lang="en-US" sz="1600" dirty="0"/>
              <a:t> </a:t>
            </a:r>
            <a:r>
              <a:rPr lang="en-US" sz="1600" dirty="0" err="1"/>
              <a:t>así</a:t>
            </a:r>
            <a:r>
              <a:rPr lang="en-US" sz="1600" dirty="0"/>
              <a:t> la </a:t>
            </a:r>
            <a:r>
              <a:rPr lang="en-US" sz="1600" dirty="0" err="1"/>
              <a:t>gestión</a:t>
            </a:r>
            <a:r>
              <a:rPr lang="en-US" sz="1600" dirty="0"/>
              <a:t> de </a:t>
            </a:r>
            <a:r>
              <a:rPr lang="en-US" sz="1600" dirty="0" err="1"/>
              <a:t>tanques</a:t>
            </a:r>
            <a:r>
              <a:rPr lang="en-US" sz="1600" dirty="0"/>
              <a:t>, </a:t>
            </a:r>
            <a:r>
              <a:rPr lang="en-US" sz="1600" dirty="0" err="1"/>
              <a:t>las</a:t>
            </a:r>
            <a:r>
              <a:rPr lang="en-US" sz="1600" dirty="0"/>
              <a:t> </a:t>
            </a:r>
            <a:r>
              <a:rPr lang="en-US" sz="1600" dirty="0" err="1"/>
              <a:t>bombas</a:t>
            </a:r>
            <a:r>
              <a:rPr lang="en-US" sz="1600" dirty="0"/>
              <a:t> </a:t>
            </a:r>
            <a:r>
              <a:rPr lang="en-US" sz="1600" dirty="0" err="1"/>
              <a:t>dosificadoras</a:t>
            </a:r>
            <a:r>
              <a:rPr lang="en-US" sz="1600" dirty="0"/>
              <a:t> y el </a:t>
            </a:r>
            <a:r>
              <a:rPr lang="en-US" sz="1600" dirty="0" err="1"/>
              <a:t>manejo</a:t>
            </a:r>
            <a:r>
              <a:rPr lang="en-US" sz="1600" dirty="0"/>
              <a:t> de </a:t>
            </a:r>
            <a:r>
              <a:rPr lang="en-US" sz="1600" dirty="0" err="1"/>
              <a:t>equipo</a:t>
            </a:r>
            <a:r>
              <a:rPr lang="en-US" sz="1600" dirty="0"/>
              <a:t> </a:t>
            </a:r>
            <a:r>
              <a:rPr lang="en-US" sz="1600" dirty="0" err="1"/>
              <a:t>relacionado</a:t>
            </a:r>
            <a:r>
              <a:rPr lang="en-US" sz="1600" dirty="0"/>
              <a:t> en el campo.</a:t>
            </a:r>
          </a:p>
          <a:p>
            <a:endParaRPr lang="en-US" sz="1600" dirty="0"/>
          </a:p>
          <a:p>
            <a:r>
              <a:rPr lang="en-US" sz="1600" dirty="0"/>
              <a:t>Las </a:t>
            </a:r>
            <a:r>
              <a:rPr lang="en-US" sz="1600" dirty="0" err="1"/>
              <a:t>bombas</a:t>
            </a:r>
            <a:r>
              <a:rPr lang="en-US" sz="1600" dirty="0"/>
              <a:t> TXAM </a:t>
            </a:r>
            <a:r>
              <a:rPr lang="en-US" sz="1600" dirty="0" err="1"/>
              <a:t>ofrecen</a:t>
            </a:r>
            <a:r>
              <a:rPr lang="en-US" sz="1600" dirty="0"/>
              <a:t> </a:t>
            </a:r>
            <a:r>
              <a:rPr lang="en-US" sz="1600" dirty="0" err="1"/>
              <a:t>soluciones</a:t>
            </a:r>
            <a:r>
              <a:rPr lang="en-US" sz="1600" dirty="0"/>
              <a:t>  </a:t>
            </a:r>
            <a:r>
              <a:rPr lang="en-US" sz="1600" dirty="0" err="1"/>
              <a:t>únicas</a:t>
            </a:r>
            <a:r>
              <a:rPr lang="en-US" sz="1600" dirty="0"/>
              <a:t>  y  </a:t>
            </a:r>
            <a:r>
              <a:rPr lang="en-US" sz="1600" dirty="0" err="1"/>
              <a:t>efectivas</a:t>
            </a:r>
            <a:r>
              <a:rPr lang="en-US" sz="1600" dirty="0"/>
              <a:t> en el </a:t>
            </a:r>
            <a:r>
              <a:rPr lang="en-US" sz="1600" dirty="0" err="1"/>
              <a:t>manejo</a:t>
            </a:r>
            <a:r>
              <a:rPr lang="en-US" sz="1600" dirty="0"/>
              <a:t> de </a:t>
            </a:r>
            <a:r>
              <a:rPr lang="en-US" sz="1600" dirty="0" err="1"/>
              <a:t>controladores</a:t>
            </a:r>
            <a:r>
              <a:rPr lang="en-US" sz="1600" dirty="0"/>
              <a:t> </a:t>
            </a:r>
            <a:r>
              <a:rPr lang="en-US" sz="1600" dirty="0" err="1"/>
              <a:t>automáticos</a:t>
            </a:r>
            <a:r>
              <a:rPr lang="en-US" sz="1600" dirty="0"/>
              <a:t>, </a:t>
            </a:r>
            <a:r>
              <a:rPr lang="en-US" sz="1600" dirty="0" err="1"/>
              <a:t>dispositivos</a:t>
            </a:r>
            <a:r>
              <a:rPr lang="en-US" sz="1600" dirty="0"/>
              <a:t> de control y </a:t>
            </a:r>
            <a:r>
              <a:rPr lang="en-US" sz="1600" dirty="0" err="1"/>
              <a:t>sistemas</a:t>
            </a:r>
            <a:r>
              <a:rPr lang="en-US" sz="1600" dirty="0"/>
              <a:t> </a:t>
            </a:r>
            <a:r>
              <a:rPr lang="en-US" sz="1600" dirty="0" err="1"/>
              <a:t>que</a:t>
            </a:r>
            <a:r>
              <a:rPr lang="en-US" sz="1600" dirty="0"/>
              <a:t> se </a:t>
            </a:r>
            <a:r>
              <a:rPr lang="en-US" sz="1600" dirty="0" err="1"/>
              <a:t>pueden</a:t>
            </a:r>
            <a:r>
              <a:rPr lang="en-US" sz="1600" dirty="0"/>
              <a:t> </a:t>
            </a:r>
            <a:r>
              <a:rPr lang="en-US" sz="1600" dirty="0" err="1"/>
              <a:t>controlar</a:t>
            </a:r>
            <a:r>
              <a:rPr lang="en-US" sz="1600" dirty="0"/>
              <a:t> de </a:t>
            </a:r>
            <a:r>
              <a:rPr lang="en-US" sz="1600" dirty="0" err="1"/>
              <a:t>manera</a:t>
            </a:r>
            <a:r>
              <a:rPr lang="en-US" sz="1600" dirty="0"/>
              <a:t> </a:t>
            </a:r>
            <a:r>
              <a:rPr lang="en-US" sz="1600" dirty="0" err="1"/>
              <a:t>remota</a:t>
            </a:r>
            <a:r>
              <a:rPr lang="en-US" sz="1600" dirty="0"/>
              <a:t>. </a:t>
            </a:r>
            <a:r>
              <a:rPr lang="en-US" sz="1600" dirty="0" err="1"/>
              <a:t>Esta</a:t>
            </a:r>
            <a:r>
              <a:rPr lang="en-US" sz="1600" dirty="0"/>
              <a:t> </a:t>
            </a:r>
            <a:r>
              <a:rPr lang="en-US" sz="1600" dirty="0" err="1"/>
              <a:t>solución</a:t>
            </a:r>
            <a:r>
              <a:rPr lang="en-US" sz="1600" dirty="0"/>
              <a:t> </a:t>
            </a:r>
            <a:r>
              <a:rPr lang="en-US" sz="1600" dirty="0" err="1"/>
              <a:t>representa</a:t>
            </a:r>
            <a:r>
              <a:rPr lang="en-US" sz="1600" dirty="0"/>
              <a:t> la </a:t>
            </a:r>
            <a:r>
              <a:rPr lang="en-US" sz="1600" dirty="0" err="1"/>
              <a:t>unión</a:t>
            </a:r>
            <a:r>
              <a:rPr lang="en-US" sz="1600" dirty="0"/>
              <a:t> de </a:t>
            </a:r>
            <a:r>
              <a:rPr lang="en-US" sz="1600" dirty="0" err="1"/>
              <a:t>años</a:t>
            </a:r>
            <a:r>
              <a:rPr lang="en-US" sz="1600" dirty="0"/>
              <a:t> de </a:t>
            </a:r>
            <a:r>
              <a:rPr lang="en-US" sz="1600" dirty="0" err="1"/>
              <a:t>experiencia</a:t>
            </a:r>
            <a:r>
              <a:rPr lang="en-US" sz="1600" dirty="0"/>
              <a:t> en </a:t>
            </a:r>
            <a:r>
              <a:rPr lang="en-US" sz="1600" dirty="0" err="1"/>
              <a:t>las</a:t>
            </a:r>
            <a:r>
              <a:rPr lang="en-US" sz="1600" dirty="0"/>
              <a:t> </a:t>
            </a:r>
            <a:r>
              <a:rPr lang="en-US" sz="1600" dirty="0" err="1"/>
              <a:t>comunicaciones</a:t>
            </a:r>
            <a:r>
              <a:rPr lang="en-US" sz="1600" dirty="0"/>
              <a:t> </a:t>
            </a:r>
            <a:r>
              <a:rPr lang="en-US" sz="1600" dirty="0" err="1"/>
              <a:t>móviles</a:t>
            </a:r>
            <a:r>
              <a:rPr lang="en-US" sz="1600" dirty="0"/>
              <a:t> y un gran </a:t>
            </a:r>
            <a:r>
              <a:rPr lang="en-US" sz="1600" dirty="0" err="1"/>
              <a:t>compromiso</a:t>
            </a:r>
            <a:r>
              <a:rPr lang="en-US" sz="1600" dirty="0"/>
              <a:t> con la </a:t>
            </a:r>
            <a:r>
              <a:rPr lang="en-US" sz="1600" dirty="0" err="1"/>
              <a:t>investigación</a:t>
            </a:r>
            <a:r>
              <a:rPr lang="en-US" sz="1600" dirty="0"/>
              <a:t> para el </a:t>
            </a:r>
            <a:r>
              <a:rPr lang="en-US" sz="1600" dirty="0" err="1"/>
              <a:t>desarrollo</a:t>
            </a:r>
            <a:r>
              <a:rPr lang="en-US" sz="1600" dirty="0"/>
              <a:t> de </a:t>
            </a:r>
            <a:r>
              <a:rPr lang="en-US" sz="1600" dirty="0" err="1"/>
              <a:t>productos</a:t>
            </a:r>
            <a:r>
              <a:rPr lang="en-US" sz="1600" dirty="0"/>
              <a:t> simples, </a:t>
            </a:r>
            <a:r>
              <a:rPr lang="en-US" sz="1600" dirty="0" err="1"/>
              <a:t>accesibles</a:t>
            </a:r>
            <a:r>
              <a:rPr lang="en-US" sz="1600" dirty="0"/>
              <a:t> y con </a:t>
            </a:r>
            <a:r>
              <a:rPr lang="en-US" sz="1600" dirty="0" err="1"/>
              <a:t>una</a:t>
            </a:r>
            <a:r>
              <a:rPr lang="en-US" sz="1600" dirty="0"/>
              <a:t> </a:t>
            </a:r>
            <a:r>
              <a:rPr lang="en-US" sz="1600" dirty="0" err="1"/>
              <a:t>funcionalidad</a:t>
            </a:r>
            <a:r>
              <a:rPr lang="en-US" sz="1600" dirty="0"/>
              <a:t> </a:t>
            </a:r>
            <a:r>
              <a:rPr lang="en-US" sz="1600" dirty="0" err="1"/>
              <a:t>revolucionaria</a:t>
            </a:r>
            <a:r>
              <a:rPr lang="en-US" sz="1600" dirty="0"/>
              <a:t>.</a:t>
            </a:r>
            <a:endParaRPr lang="en-US" sz="1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1186" y="1279553"/>
            <a:ext cx="22860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3871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down)">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6" grpId="0" animBg="1"/>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8200" y="438487"/>
            <a:ext cx="2846231" cy="461665"/>
          </a:xfrm>
          <a:prstGeom prst="rect">
            <a:avLst/>
          </a:prstGeom>
          <a:solidFill>
            <a:schemeClr val="accent2"/>
          </a:solidFill>
          <a:ln>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400" b="1" dirty="0">
                <a:solidFill>
                  <a:schemeClr val="bg1"/>
                </a:solidFill>
              </a:rPr>
              <a:t>Temporizadores</a:t>
            </a:r>
          </a:p>
        </p:txBody>
      </p:sp>
      <p:sp>
        <p:nvSpPr>
          <p:cNvPr id="4" name="TextBox 3"/>
          <p:cNvSpPr txBox="1"/>
          <p:nvPr/>
        </p:nvSpPr>
        <p:spPr>
          <a:xfrm>
            <a:off x="838200" y="1032911"/>
            <a:ext cx="1904817" cy="400110"/>
          </a:xfrm>
          <a:prstGeom prst="rect">
            <a:avLst/>
          </a:prstGeom>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000" b="1" dirty="0"/>
              <a:t>Especificaciones</a:t>
            </a:r>
          </a:p>
        </p:txBody>
      </p:sp>
      <p:sp>
        <p:nvSpPr>
          <p:cNvPr id="5" name="TextBox 4"/>
          <p:cNvSpPr txBox="1"/>
          <p:nvPr/>
        </p:nvSpPr>
        <p:spPr>
          <a:xfrm>
            <a:off x="839195" y="1473215"/>
            <a:ext cx="6875250" cy="3539430"/>
          </a:xfrm>
          <a:prstGeom prst="rect">
            <a:avLst/>
          </a:prstGeom>
          <a:noFill/>
        </p:spPr>
        <p:txBody>
          <a:bodyPr wrap="square" rtlCol="0">
            <a:spAutoFit/>
          </a:bodyPr>
          <a:lstStyle/>
          <a:p>
            <a:pPr marL="285750" indent="-285750">
              <a:buFont typeface="Arial" panose="020B0604020202020204" pitchFamily="34" charset="0"/>
              <a:buChar char="•"/>
            </a:pPr>
            <a:r>
              <a:rPr lang="es-ES" sz="1600" dirty="0"/>
              <a:t>Botón de prueba para el arranque</a:t>
            </a:r>
          </a:p>
          <a:p>
            <a:pPr marL="285750" indent="-285750">
              <a:buFont typeface="Arial" panose="020B0604020202020204" pitchFamily="34" charset="0"/>
              <a:buChar char="•"/>
            </a:pPr>
            <a:r>
              <a:rPr lang="es-ES" sz="1600" dirty="0"/>
              <a:t>Batería en tiempo </a:t>
            </a:r>
            <a:r>
              <a:rPr lang="es-ES" sz="1600" dirty="0" smtClean="0"/>
              <a:t>real, respaldada en un reloj con</a:t>
            </a:r>
            <a:r>
              <a:rPr lang="es-ES" sz="1600" dirty="0" smtClean="0"/>
              <a:t> </a:t>
            </a:r>
            <a:r>
              <a:rPr lang="es-ES" sz="1600" dirty="0" smtClean="0"/>
              <a:t>calendario </a:t>
            </a:r>
            <a:r>
              <a:rPr lang="es-ES" sz="1600" dirty="0"/>
              <a:t>para programar tiempos de operación</a:t>
            </a:r>
          </a:p>
          <a:p>
            <a:pPr marL="285750" indent="-285750">
              <a:buFont typeface="Arial" panose="020B0604020202020204" pitchFamily="34" charset="0"/>
              <a:buChar char="•"/>
            </a:pPr>
            <a:r>
              <a:rPr lang="es-ES" sz="1600" dirty="0" smtClean="0"/>
              <a:t>Permite monitorear </a:t>
            </a:r>
            <a:r>
              <a:rPr lang="es-ES" sz="1600" dirty="0"/>
              <a:t>el </a:t>
            </a:r>
            <a:r>
              <a:rPr lang="es-ES" sz="1600" dirty="0" smtClean="0"/>
              <a:t>uso durante el </a:t>
            </a:r>
            <a:r>
              <a:rPr lang="es-ES" sz="1600" dirty="0"/>
              <a:t>mes actual y </a:t>
            </a:r>
            <a:r>
              <a:rPr lang="es-ES" sz="1600" dirty="0" smtClean="0"/>
              <a:t>el anterior, cuando </a:t>
            </a:r>
            <a:r>
              <a:rPr lang="es-ES" sz="1600" dirty="0"/>
              <a:t>se programa por </a:t>
            </a:r>
            <a:r>
              <a:rPr lang="es-ES" sz="1600" dirty="0" smtClean="0"/>
              <a:t>Cuartos </a:t>
            </a:r>
            <a:r>
              <a:rPr lang="es-ES" sz="1600" dirty="0"/>
              <a:t>de </a:t>
            </a:r>
            <a:r>
              <a:rPr lang="es-ES" sz="1600" dirty="0" smtClean="0"/>
              <a:t>galones/día</a:t>
            </a:r>
            <a:r>
              <a:rPr lang="es-ES" sz="1600" dirty="0"/>
              <a:t>, o control de lotes.</a:t>
            </a:r>
          </a:p>
          <a:p>
            <a:pPr marL="285750" indent="-285750">
              <a:buFont typeface="Arial" panose="020B0604020202020204" pitchFamily="34" charset="0"/>
              <a:buChar char="•"/>
            </a:pPr>
            <a:r>
              <a:rPr lang="es-ES" sz="1600" dirty="0" smtClean="0"/>
              <a:t>Su c</a:t>
            </a:r>
            <a:r>
              <a:rPr lang="es-ES" sz="1600" dirty="0" smtClean="0"/>
              <a:t>ubierta sellada </a:t>
            </a:r>
            <a:r>
              <a:rPr lang="es-ES" sz="1600" dirty="0"/>
              <a:t>en metal es un standard para el Control Avanzado de </a:t>
            </a:r>
            <a:r>
              <a:rPr lang="es-ES" sz="1600" dirty="0" smtClean="0"/>
              <a:t>la Bomba</a:t>
            </a:r>
            <a:endParaRPr lang="es-ES" sz="1600" dirty="0"/>
          </a:p>
          <a:p>
            <a:pPr marL="285750" indent="-285750">
              <a:buFont typeface="Arial" panose="020B0604020202020204" pitchFamily="34" charset="0"/>
              <a:buChar char="•"/>
            </a:pPr>
            <a:r>
              <a:rPr lang="es-ES" sz="1600" dirty="0"/>
              <a:t>Configuración para bomba Woodpecker, HBT1 y HBT2 y Bombas neumáticas ECP</a:t>
            </a:r>
          </a:p>
          <a:p>
            <a:pPr marL="285750" indent="-285750">
              <a:buFont typeface="Arial" panose="020B0604020202020204" pitchFamily="34" charset="0"/>
              <a:buChar char="•"/>
            </a:pPr>
            <a:r>
              <a:rPr lang="es-ES" sz="1600" dirty="0"/>
              <a:t>Función de Operación Térmica reseteable o con Fusible Estándar</a:t>
            </a:r>
          </a:p>
          <a:p>
            <a:pPr marL="285750" indent="-285750">
              <a:buFont typeface="Arial" panose="020B0604020202020204" pitchFamily="34" charset="0"/>
              <a:buChar char="•"/>
            </a:pPr>
            <a:r>
              <a:rPr lang="es-ES" sz="1600" dirty="0"/>
              <a:t>Configuración de Limite de Corriente en el Menú de Servicio</a:t>
            </a:r>
          </a:p>
          <a:p>
            <a:pPr marL="285750" indent="-285750">
              <a:buFont typeface="Arial" panose="020B0604020202020204" pitchFamily="34" charset="0"/>
              <a:buChar char="•"/>
            </a:pPr>
            <a:r>
              <a:rPr lang="es-ES" sz="1600" dirty="0" smtClean="0"/>
              <a:t>Cuenta con un circuito </a:t>
            </a:r>
            <a:r>
              <a:rPr lang="es-ES" sz="1600" dirty="0"/>
              <a:t>más eficiente </a:t>
            </a:r>
            <a:r>
              <a:rPr lang="es-ES" sz="1600" dirty="0" smtClean="0"/>
              <a:t>(u</a:t>
            </a:r>
            <a:r>
              <a:rPr lang="es-ES" sz="1600" dirty="0" smtClean="0"/>
              <a:t>sa </a:t>
            </a:r>
            <a:r>
              <a:rPr lang="es-ES" sz="1600" dirty="0"/>
              <a:t>menos </a:t>
            </a:r>
            <a:r>
              <a:rPr lang="es-ES" sz="1600" dirty="0" smtClean="0"/>
              <a:t>batería)</a:t>
            </a:r>
            <a:endParaRPr lang="es-ES" sz="1600" dirty="0"/>
          </a:p>
          <a:p>
            <a:pPr marL="285750" indent="-285750">
              <a:buFont typeface="Arial" panose="020B0604020202020204" pitchFamily="34" charset="0"/>
              <a:buChar char="•"/>
            </a:pPr>
            <a:r>
              <a:rPr lang="es-ES" sz="1600" dirty="0" smtClean="0"/>
              <a:t>Su puerto </a:t>
            </a:r>
            <a:r>
              <a:rPr lang="es-ES" sz="1600" dirty="0"/>
              <a:t>de Comunicación permite actualizaciones de software y conexión a módulos externos.</a:t>
            </a:r>
          </a:p>
        </p:txBody>
      </p:sp>
      <p:sp>
        <p:nvSpPr>
          <p:cNvPr id="6" name="TextBox 5"/>
          <p:cNvSpPr txBox="1"/>
          <p:nvPr/>
        </p:nvSpPr>
        <p:spPr>
          <a:xfrm>
            <a:off x="780086" y="4939377"/>
            <a:ext cx="1423788" cy="400110"/>
          </a:xfrm>
          <a:prstGeom prst="rect">
            <a:avLst/>
          </a:prstGeom>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000" b="1" dirty="0"/>
              <a:t>Descripcion</a:t>
            </a:r>
          </a:p>
        </p:txBody>
      </p:sp>
      <p:sp>
        <p:nvSpPr>
          <p:cNvPr id="7" name="TextBox 6"/>
          <p:cNvSpPr txBox="1"/>
          <p:nvPr/>
        </p:nvSpPr>
        <p:spPr>
          <a:xfrm>
            <a:off x="780086" y="5389093"/>
            <a:ext cx="10450291" cy="738664"/>
          </a:xfrm>
          <a:prstGeom prst="rect">
            <a:avLst/>
          </a:prstGeom>
          <a:noFill/>
        </p:spPr>
        <p:txBody>
          <a:bodyPr wrap="square" rtlCol="0">
            <a:spAutoFit/>
          </a:bodyPr>
          <a:lstStyle/>
          <a:p>
            <a:r>
              <a:rPr lang="es-ES" sz="1400" dirty="0"/>
              <a:t>Los controladores de bomba TXAM operan como temporizadores ON/OFF, temporizadores de Ciclos por Minuto, de Cuarto de </a:t>
            </a:r>
            <a:r>
              <a:rPr lang="es-ES" sz="1400" dirty="0" smtClean="0"/>
              <a:t>Galón/Día</a:t>
            </a:r>
            <a:r>
              <a:rPr lang="es-ES" sz="1400" dirty="0"/>
              <a:t>,  de velocidad variable y conteo continuo. Nuestros controladores de bomba también permiten </a:t>
            </a:r>
            <a:r>
              <a:rPr lang="es-ES" sz="1400" dirty="0" smtClean="0"/>
              <a:t>tener una </a:t>
            </a:r>
            <a:r>
              <a:rPr lang="es-ES" sz="1400" dirty="0" smtClean="0"/>
              <a:t>conexión </a:t>
            </a:r>
            <a:r>
              <a:rPr lang="es-ES" sz="1400" dirty="0"/>
              <a:t>a Prueba de Temperatura </a:t>
            </a:r>
            <a:r>
              <a:rPr lang="es-ES" sz="1400" dirty="0" smtClean="0"/>
              <a:t>para la </a:t>
            </a:r>
            <a:r>
              <a:rPr lang="es-ES" sz="1400" dirty="0"/>
              <a:t>Inyección de </a:t>
            </a:r>
            <a:r>
              <a:rPr lang="es-ES" sz="1400" dirty="0" smtClean="0"/>
              <a:t>Metanol, </a:t>
            </a:r>
            <a:r>
              <a:rPr lang="es-ES" sz="1400" dirty="0"/>
              <a:t>así como conexión a otros módulos externos.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4445" y="1232966"/>
            <a:ext cx="3979974" cy="3477885"/>
          </a:xfrm>
          <a:prstGeom prst="rect">
            <a:avLst/>
          </a:prstGeom>
        </p:spPr>
      </p:pic>
    </p:spTree>
    <p:extLst>
      <p:ext uri="{BB962C8B-B14F-4D97-AF65-F5344CB8AC3E}">
        <p14:creationId xmlns:p14="http://schemas.microsoft.com/office/powerpoint/2010/main" val="3887976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down)">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animBg="1"/>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34420" y="273002"/>
            <a:ext cx="6123160" cy="400110"/>
          </a:xfrm>
          <a:prstGeom prst="rect">
            <a:avLst/>
          </a:prstGeom>
          <a:solidFill>
            <a:schemeClr val="accent2"/>
          </a:solidFill>
          <a:ln>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b="1" dirty="0" smtClean="0">
                <a:solidFill>
                  <a:schemeClr val="bg1"/>
                </a:solidFill>
              </a:rPr>
              <a:t>PIEZAS </a:t>
            </a:r>
            <a:r>
              <a:rPr lang="en-US" sz="2000" b="1" dirty="0">
                <a:solidFill>
                  <a:schemeClr val="bg1"/>
                </a:solidFill>
              </a:rPr>
              <a:t>Y ACCESORIOS</a:t>
            </a:r>
            <a:endParaRPr lang="en-US" sz="2000" dirty="0">
              <a:solidFill>
                <a:schemeClr val="bg1"/>
              </a:solidFill>
            </a:endParaRPr>
          </a:p>
        </p:txBody>
      </p:sp>
      <p:sp>
        <p:nvSpPr>
          <p:cNvPr id="5" name="TextBox 4"/>
          <p:cNvSpPr txBox="1"/>
          <p:nvPr/>
        </p:nvSpPr>
        <p:spPr>
          <a:xfrm>
            <a:off x="665218" y="1014788"/>
            <a:ext cx="5346144" cy="369332"/>
          </a:xfrm>
          <a:prstGeom prst="rect">
            <a:avLst/>
          </a:prstGeom>
          <a:noFill/>
        </p:spPr>
        <p:txBody>
          <a:bodyPr wrap="none" rtlCol="0">
            <a:spAutoFit/>
          </a:bodyPr>
          <a:lstStyle/>
          <a:p>
            <a:r>
              <a:rPr lang="en-US" b="1" u="sng" dirty="0" err="1">
                <a:solidFill>
                  <a:srgbClr val="4E5694"/>
                </a:solidFill>
              </a:rPr>
              <a:t>Tuberías</a:t>
            </a:r>
            <a:r>
              <a:rPr lang="en-US" b="1" u="sng" dirty="0">
                <a:solidFill>
                  <a:srgbClr val="4E5694"/>
                </a:solidFill>
              </a:rPr>
              <a:t> y </a:t>
            </a:r>
            <a:r>
              <a:rPr lang="en-US" b="1" u="sng" dirty="0" err="1">
                <a:solidFill>
                  <a:srgbClr val="4E5694"/>
                </a:solidFill>
              </a:rPr>
              <a:t>conexiones</a:t>
            </a:r>
            <a:r>
              <a:rPr lang="en-US" b="1" u="sng" dirty="0">
                <a:solidFill>
                  <a:srgbClr val="4E5694"/>
                </a:solidFill>
              </a:rPr>
              <a:t> de </a:t>
            </a:r>
            <a:r>
              <a:rPr lang="en-US" b="1" u="sng" dirty="0" err="1">
                <a:solidFill>
                  <a:srgbClr val="4E5694"/>
                </a:solidFill>
              </a:rPr>
              <a:t>tuberías</a:t>
            </a:r>
            <a:r>
              <a:rPr lang="en-US" b="1" u="sng" dirty="0">
                <a:solidFill>
                  <a:srgbClr val="4E5694"/>
                </a:solidFill>
              </a:rPr>
              <a:t> de </a:t>
            </a:r>
            <a:r>
              <a:rPr lang="en-US" b="1" u="sng" dirty="0" err="1">
                <a:solidFill>
                  <a:srgbClr val="4E5694"/>
                </a:solidFill>
              </a:rPr>
              <a:t>acero</a:t>
            </a:r>
            <a:r>
              <a:rPr lang="en-US" b="1" u="sng" dirty="0">
                <a:solidFill>
                  <a:srgbClr val="4E5694"/>
                </a:solidFill>
              </a:rPr>
              <a:t> </a:t>
            </a:r>
            <a:r>
              <a:rPr lang="en-US" b="1" u="sng" dirty="0" err="1">
                <a:solidFill>
                  <a:srgbClr val="4E5694"/>
                </a:solidFill>
              </a:rPr>
              <a:t>inoxidable</a:t>
            </a:r>
            <a:endParaRPr lang="en-US" u="sng" dirty="0">
              <a:solidFill>
                <a:srgbClr val="4E5694"/>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4373" y="3962965"/>
            <a:ext cx="1919348" cy="1798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0481" y="1891625"/>
            <a:ext cx="1716699" cy="1562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651" y="1646944"/>
            <a:ext cx="3976124" cy="188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57580" y="1480799"/>
            <a:ext cx="2436454" cy="235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9790" y="1859689"/>
            <a:ext cx="1693405" cy="3873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47878" y="3576280"/>
            <a:ext cx="1937983" cy="171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28380" y="3238979"/>
            <a:ext cx="1548989" cy="1113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17251239">
            <a:off x="2515119" y="3953547"/>
            <a:ext cx="2853399" cy="165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0"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94281" y="4958830"/>
            <a:ext cx="3321590" cy="1548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0231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126"/>
                                        </p:tgtEl>
                                        <p:attrNameLst>
                                          <p:attrName>style.visibility</p:attrName>
                                        </p:attrNameLst>
                                      </p:cBhvr>
                                      <p:to>
                                        <p:strVal val="visible"/>
                                      </p:to>
                                    </p:set>
                                    <p:animEffect transition="in" filter="wipe(down)">
                                      <p:cBhvr>
                                        <p:cTn id="17" dur="500"/>
                                        <p:tgtEl>
                                          <p:spTgt spid="5126"/>
                                        </p:tgtEl>
                                      </p:cBhvr>
                                    </p:animEffect>
                                  </p:childTnLst>
                                </p:cTn>
                              </p:par>
                              <p:par>
                                <p:cTn id="18" presetID="22" presetClass="entr" presetSubtype="4" fill="hold" nodeType="withEffect">
                                  <p:stCondLst>
                                    <p:cond delay="0"/>
                                  </p:stCondLst>
                                  <p:childTnLst>
                                    <p:set>
                                      <p:cBhvr>
                                        <p:cTn id="19" dur="1" fill="hold">
                                          <p:stCondLst>
                                            <p:cond delay="0"/>
                                          </p:stCondLst>
                                        </p:cTn>
                                        <p:tgtEl>
                                          <p:spTgt spid="5123"/>
                                        </p:tgtEl>
                                        <p:attrNameLst>
                                          <p:attrName>style.visibility</p:attrName>
                                        </p:attrNameLst>
                                      </p:cBhvr>
                                      <p:to>
                                        <p:strVal val="visible"/>
                                      </p:to>
                                    </p:set>
                                    <p:animEffect transition="in" filter="wipe(down)">
                                      <p:cBhvr>
                                        <p:cTn id="20" dur="500"/>
                                        <p:tgtEl>
                                          <p:spTgt spid="5123"/>
                                        </p:tgtEl>
                                      </p:cBhvr>
                                    </p:animEffect>
                                  </p:childTnLst>
                                </p:cTn>
                              </p:par>
                              <p:par>
                                <p:cTn id="21" presetID="22" presetClass="entr" presetSubtype="4" fill="hold" nodeType="withEffect">
                                  <p:stCondLst>
                                    <p:cond delay="0"/>
                                  </p:stCondLst>
                                  <p:childTnLst>
                                    <p:set>
                                      <p:cBhvr>
                                        <p:cTn id="22" dur="1" fill="hold">
                                          <p:stCondLst>
                                            <p:cond delay="0"/>
                                          </p:stCondLst>
                                        </p:cTn>
                                        <p:tgtEl>
                                          <p:spTgt spid="5124"/>
                                        </p:tgtEl>
                                        <p:attrNameLst>
                                          <p:attrName>style.visibility</p:attrName>
                                        </p:attrNameLst>
                                      </p:cBhvr>
                                      <p:to>
                                        <p:strVal val="visible"/>
                                      </p:to>
                                    </p:set>
                                    <p:animEffect transition="in" filter="wipe(down)">
                                      <p:cBhvr>
                                        <p:cTn id="23" dur="500"/>
                                        <p:tgtEl>
                                          <p:spTgt spid="5124"/>
                                        </p:tgtEl>
                                      </p:cBhvr>
                                    </p:animEffect>
                                  </p:childTnLst>
                                </p:cTn>
                              </p:par>
                              <p:par>
                                <p:cTn id="24" presetID="22" presetClass="entr" presetSubtype="4" fill="hold" nodeType="withEffect">
                                  <p:stCondLst>
                                    <p:cond delay="0"/>
                                  </p:stCondLst>
                                  <p:childTnLst>
                                    <p:set>
                                      <p:cBhvr>
                                        <p:cTn id="25" dur="1" fill="hold">
                                          <p:stCondLst>
                                            <p:cond delay="0"/>
                                          </p:stCondLst>
                                        </p:cTn>
                                        <p:tgtEl>
                                          <p:spTgt spid="5129"/>
                                        </p:tgtEl>
                                        <p:attrNameLst>
                                          <p:attrName>style.visibility</p:attrName>
                                        </p:attrNameLst>
                                      </p:cBhvr>
                                      <p:to>
                                        <p:strVal val="visible"/>
                                      </p:to>
                                    </p:set>
                                    <p:animEffect transition="in" filter="wipe(down)">
                                      <p:cBhvr>
                                        <p:cTn id="26" dur="500"/>
                                        <p:tgtEl>
                                          <p:spTgt spid="5129"/>
                                        </p:tgtEl>
                                      </p:cBhvr>
                                    </p:animEffect>
                                  </p:childTnLst>
                                </p:cTn>
                              </p:par>
                              <p:par>
                                <p:cTn id="27" presetID="22" presetClass="entr" presetSubtype="4" fill="hold" nodeType="withEffect">
                                  <p:stCondLst>
                                    <p:cond delay="0"/>
                                  </p:stCondLst>
                                  <p:childTnLst>
                                    <p:set>
                                      <p:cBhvr>
                                        <p:cTn id="28" dur="1" fill="hold">
                                          <p:stCondLst>
                                            <p:cond delay="0"/>
                                          </p:stCondLst>
                                        </p:cTn>
                                        <p:tgtEl>
                                          <p:spTgt spid="5127"/>
                                        </p:tgtEl>
                                        <p:attrNameLst>
                                          <p:attrName>style.visibility</p:attrName>
                                        </p:attrNameLst>
                                      </p:cBhvr>
                                      <p:to>
                                        <p:strVal val="visible"/>
                                      </p:to>
                                    </p:set>
                                    <p:animEffect transition="in" filter="wipe(down)">
                                      <p:cBhvr>
                                        <p:cTn id="29" dur="500"/>
                                        <p:tgtEl>
                                          <p:spTgt spid="5127"/>
                                        </p:tgtEl>
                                      </p:cBhvr>
                                    </p:animEffect>
                                  </p:childTnLst>
                                </p:cTn>
                              </p:par>
                              <p:par>
                                <p:cTn id="30" presetID="22" presetClass="entr" presetSubtype="4" fill="hold" nodeType="withEffect">
                                  <p:stCondLst>
                                    <p:cond delay="0"/>
                                  </p:stCondLst>
                                  <p:childTnLst>
                                    <p:set>
                                      <p:cBhvr>
                                        <p:cTn id="31" dur="1" fill="hold">
                                          <p:stCondLst>
                                            <p:cond delay="0"/>
                                          </p:stCondLst>
                                        </p:cTn>
                                        <p:tgtEl>
                                          <p:spTgt spid="5128"/>
                                        </p:tgtEl>
                                        <p:attrNameLst>
                                          <p:attrName>style.visibility</p:attrName>
                                        </p:attrNameLst>
                                      </p:cBhvr>
                                      <p:to>
                                        <p:strVal val="visible"/>
                                      </p:to>
                                    </p:set>
                                    <p:animEffect transition="in" filter="wipe(down)">
                                      <p:cBhvr>
                                        <p:cTn id="32" dur="500"/>
                                        <p:tgtEl>
                                          <p:spTgt spid="5128"/>
                                        </p:tgtEl>
                                      </p:cBhvr>
                                    </p:animEffect>
                                  </p:childTnLst>
                                </p:cTn>
                              </p:par>
                              <p:par>
                                <p:cTn id="33" presetID="22" presetClass="entr" presetSubtype="4" fill="hold" nodeType="withEffect">
                                  <p:stCondLst>
                                    <p:cond delay="0"/>
                                  </p:stCondLst>
                                  <p:childTnLst>
                                    <p:set>
                                      <p:cBhvr>
                                        <p:cTn id="34" dur="1" fill="hold">
                                          <p:stCondLst>
                                            <p:cond delay="0"/>
                                          </p:stCondLst>
                                        </p:cTn>
                                        <p:tgtEl>
                                          <p:spTgt spid="5130"/>
                                        </p:tgtEl>
                                        <p:attrNameLst>
                                          <p:attrName>style.visibility</p:attrName>
                                        </p:attrNameLst>
                                      </p:cBhvr>
                                      <p:to>
                                        <p:strVal val="visible"/>
                                      </p:to>
                                    </p:set>
                                    <p:animEffect transition="in" filter="wipe(down)">
                                      <p:cBhvr>
                                        <p:cTn id="35" dur="500"/>
                                        <p:tgtEl>
                                          <p:spTgt spid="5130"/>
                                        </p:tgtEl>
                                      </p:cBhvr>
                                    </p:animEffect>
                                  </p:childTnLst>
                                </p:cTn>
                              </p:par>
                              <p:par>
                                <p:cTn id="36" presetID="22" presetClass="entr" presetSubtype="4" fill="hold" nodeType="withEffect">
                                  <p:stCondLst>
                                    <p:cond delay="0"/>
                                  </p:stCondLst>
                                  <p:childTnLst>
                                    <p:set>
                                      <p:cBhvr>
                                        <p:cTn id="37" dur="1" fill="hold">
                                          <p:stCondLst>
                                            <p:cond delay="0"/>
                                          </p:stCondLst>
                                        </p:cTn>
                                        <p:tgtEl>
                                          <p:spTgt spid="5122"/>
                                        </p:tgtEl>
                                        <p:attrNameLst>
                                          <p:attrName>style.visibility</p:attrName>
                                        </p:attrNameLst>
                                      </p:cBhvr>
                                      <p:to>
                                        <p:strVal val="visible"/>
                                      </p:to>
                                    </p:set>
                                    <p:animEffect transition="in" filter="wipe(down)">
                                      <p:cBhvr>
                                        <p:cTn id="38" dur="500"/>
                                        <p:tgtEl>
                                          <p:spTgt spid="5122"/>
                                        </p:tgtEl>
                                      </p:cBhvr>
                                    </p:animEffect>
                                  </p:childTnLst>
                                </p:cTn>
                              </p:par>
                              <p:par>
                                <p:cTn id="39" presetID="22" presetClass="entr" presetSubtype="4" fill="hold" nodeType="withEffect">
                                  <p:stCondLst>
                                    <p:cond delay="0"/>
                                  </p:stCondLst>
                                  <p:childTnLst>
                                    <p:set>
                                      <p:cBhvr>
                                        <p:cTn id="40" dur="1" fill="hold">
                                          <p:stCondLst>
                                            <p:cond delay="0"/>
                                          </p:stCondLst>
                                        </p:cTn>
                                        <p:tgtEl>
                                          <p:spTgt spid="5125"/>
                                        </p:tgtEl>
                                        <p:attrNameLst>
                                          <p:attrName>style.visibility</p:attrName>
                                        </p:attrNameLst>
                                      </p:cBhvr>
                                      <p:to>
                                        <p:strVal val="visible"/>
                                      </p:to>
                                    </p:set>
                                    <p:animEffect transition="in" filter="wipe(down)">
                                      <p:cBhvr>
                                        <p:cTn id="41" dur="500"/>
                                        <p:tgtEl>
                                          <p:spTgt spid="5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34420" y="524886"/>
            <a:ext cx="6123160" cy="400110"/>
          </a:xfrm>
          <a:prstGeom prst="rect">
            <a:avLst/>
          </a:prstGeom>
          <a:solidFill>
            <a:schemeClr val="accent2"/>
          </a:solidFill>
          <a:ln>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b="1" dirty="0" err="1">
                <a:solidFill>
                  <a:schemeClr val="bg1"/>
                </a:solidFill>
              </a:rPr>
              <a:t>Válvulas</a:t>
            </a:r>
            <a:endParaRPr lang="en-US" sz="2000" dirty="0">
              <a:solidFill>
                <a:schemeClr val="bg1"/>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5176" y="4128504"/>
            <a:ext cx="2762722" cy="2287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3111" y="1768353"/>
            <a:ext cx="1649176" cy="186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9869" y="1424149"/>
            <a:ext cx="1819291" cy="2205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4798" y="1675458"/>
            <a:ext cx="1871220" cy="2362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4360" y="4038406"/>
            <a:ext cx="3060005" cy="2032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2854" y="4302802"/>
            <a:ext cx="1451566" cy="19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980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149"/>
                                        </p:tgtEl>
                                        <p:attrNameLst>
                                          <p:attrName>style.visibility</p:attrName>
                                        </p:attrNameLst>
                                      </p:cBhvr>
                                      <p:to>
                                        <p:strVal val="visible"/>
                                      </p:to>
                                    </p:set>
                                    <p:animEffect transition="in" filter="wipe(down)">
                                      <p:cBhvr>
                                        <p:cTn id="12" dur="500"/>
                                        <p:tgtEl>
                                          <p:spTgt spid="6149"/>
                                        </p:tgtEl>
                                      </p:cBhvr>
                                    </p:animEffect>
                                  </p:childTnLst>
                                </p:cTn>
                              </p:par>
                              <p:par>
                                <p:cTn id="13" presetID="22" presetClass="entr" presetSubtype="4" fill="hold" nodeType="withEffect">
                                  <p:stCondLst>
                                    <p:cond delay="0"/>
                                  </p:stCondLst>
                                  <p:childTnLst>
                                    <p:set>
                                      <p:cBhvr>
                                        <p:cTn id="14" dur="1" fill="hold">
                                          <p:stCondLst>
                                            <p:cond delay="0"/>
                                          </p:stCondLst>
                                        </p:cTn>
                                        <p:tgtEl>
                                          <p:spTgt spid="6148"/>
                                        </p:tgtEl>
                                        <p:attrNameLst>
                                          <p:attrName>style.visibility</p:attrName>
                                        </p:attrNameLst>
                                      </p:cBhvr>
                                      <p:to>
                                        <p:strVal val="visible"/>
                                      </p:to>
                                    </p:set>
                                    <p:animEffect transition="in" filter="wipe(down)">
                                      <p:cBhvr>
                                        <p:cTn id="15" dur="500"/>
                                        <p:tgtEl>
                                          <p:spTgt spid="6148"/>
                                        </p:tgtEl>
                                      </p:cBhvr>
                                    </p:animEffect>
                                  </p:childTnLst>
                                </p:cTn>
                              </p:par>
                              <p:par>
                                <p:cTn id="16" presetID="22" presetClass="entr" presetSubtype="4" fill="hold" nodeType="withEffect">
                                  <p:stCondLst>
                                    <p:cond delay="0"/>
                                  </p:stCondLst>
                                  <p:childTnLst>
                                    <p:set>
                                      <p:cBhvr>
                                        <p:cTn id="17" dur="1" fill="hold">
                                          <p:stCondLst>
                                            <p:cond delay="0"/>
                                          </p:stCondLst>
                                        </p:cTn>
                                        <p:tgtEl>
                                          <p:spTgt spid="6147"/>
                                        </p:tgtEl>
                                        <p:attrNameLst>
                                          <p:attrName>style.visibility</p:attrName>
                                        </p:attrNameLst>
                                      </p:cBhvr>
                                      <p:to>
                                        <p:strVal val="visible"/>
                                      </p:to>
                                    </p:set>
                                    <p:animEffect transition="in" filter="wipe(down)">
                                      <p:cBhvr>
                                        <p:cTn id="18" dur="500"/>
                                        <p:tgtEl>
                                          <p:spTgt spid="6147"/>
                                        </p:tgtEl>
                                      </p:cBhvr>
                                    </p:animEffect>
                                  </p:childTnLst>
                                </p:cTn>
                              </p:par>
                              <p:par>
                                <p:cTn id="19" presetID="22" presetClass="entr" presetSubtype="4" fill="hold" nodeType="withEffect">
                                  <p:stCondLst>
                                    <p:cond delay="0"/>
                                  </p:stCondLst>
                                  <p:childTnLst>
                                    <p:set>
                                      <p:cBhvr>
                                        <p:cTn id="20" dur="1" fill="hold">
                                          <p:stCondLst>
                                            <p:cond delay="0"/>
                                          </p:stCondLst>
                                        </p:cTn>
                                        <p:tgtEl>
                                          <p:spTgt spid="6146"/>
                                        </p:tgtEl>
                                        <p:attrNameLst>
                                          <p:attrName>style.visibility</p:attrName>
                                        </p:attrNameLst>
                                      </p:cBhvr>
                                      <p:to>
                                        <p:strVal val="visible"/>
                                      </p:to>
                                    </p:set>
                                    <p:animEffect transition="in" filter="wipe(down)">
                                      <p:cBhvr>
                                        <p:cTn id="21" dur="500"/>
                                        <p:tgtEl>
                                          <p:spTgt spid="6146"/>
                                        </p:tgtEl>
                                      </p:cBhvr>
                                    </p:animEffect>
                                  </p:childTnLst>
                                </p:cTn>
                              </p:par>
                              <p:par>
                                <p:cTn id="22" presetID="22" presetClass="entr" presetSubtype="4" fill="hold" nodeType="withEffect">
                                  <p:stCondLst>
                                    <p:cond delay="0"/>
                                  </p:stCondLst>
                                  <p:childTnLst>
                                    <p:set>
                                      <p:cBhvr>
                                        <p:cTn id="23" dur="1" fill="hold">
                                          <p:stCondLst>
                                            <p:cond delay="0"/>
                                          </p:stCondLst>
                                        </p:cTn>
                                        <p:tgtEl>
                                          <p:spTgt spid="6150"/>
                                        </p:tgtEl>
                                        <p:attrNameLst>
                                          <p:attrName>style.visibility</p:attrName>
                                        </p:attrNameLst>
                                      </p:cBhvr>
                                      <p:to>
                                        <p:strVal val="visible"/>
                                      </p:to>
                                    </p:set>
                                    <p:animEffect transition="in" filter="wipe(down)">
                                      <p:cBhvr>
                                        <p:cTn id="24" dur="500"/>
                                        <p:tgtEl>
                                          <p:spTgt spid="6150"/>
                                        </p:tgtEl>
                                      </p:cBhvr>
                                    </p:animEffect>
                                  </p:childTnLst>
                                </p:cTn>
                              </p:par>
                              <p:par>
                                <p:cTn id="25" presetID="22" presetClass="entr" presetSubtype="4" fill="hold" nodeType="withEffect">
                                  <p:stCondLst>
                                    <p:cond delay="0"/>
                                  </p:stCondLst>
                                  <p:childTnLst>
                                    <p:set>
                                      <p:cBhvr>
                                        <p:cTn id="26" dur="1" fill="hold">
                                          <p:stCondLst>
                                            <p:cond delay="0"/>
                                          </p:stCondLst>
                                        </p:cTn>
                                        <p:tgtEl>
                                          <p:spTgt spid="6151"/>
                                        </p:tgtEl>
                                        <p:attrNameLst>
                                          <p:attrName>style.visibility</p:attrName>
                                        </p:attrNameLst>
                                      </p:cBhvr>
                                      <p:to>
                                        <p:strVal val="visible"/>
                                      </p:to>
                                    </p:set>
                                    <p:animEffect transition="in" filter="wipe(down)">
                                      <p:cBhvr>
                                        <p:cTn id="27" dur="500"/>
                                        <p:tgtEl>
                                          <p:spTgt spid="6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34420" y="524886"/>
            <a:ext cx="6123160" cy="400110"/>
          </a:xfrm>
          <a:prstGeom prst="rect">
            <a:avLst/>
          </a:prstGeom>
          <a:solidFill>
            <a:schemeClr val="accent2"/>
          </a:solidFill>
          <a:ln>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b="1" dirty="0" err="1">
                <a:solidFill>
                  <a:schemeClr val="bg1"/>
                </a:solidFill>
              </a:rPr>
              <a:t>Casquillos</a:t>
            </a:r>
            <a:r>
              <a:rPr lang="en-US" sz="2000" b="1" dirty="0">
                <a:solidFill>
                  <a:schemeClr val="bg1"/>
                </a:solidFill>
              </a:rPr>
              <a:t> y </a:t>
            </a:r>
            <a:r>
              <a:rPr lang="en-US" sz="2000" b="1" dirty="0" err="1">
                <a:solidFill>
                  <a:schemeClr val="bg1"/>
                </a:solidFill>
              </a:rPr>
              <a:t>tuercas</a:t>
            </a:r>
            <a:endParaRPr lang="en-US" sz="2000" dirty="0">
              <a:solidFill>
                <a:schemeClr val="bg1"/>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7887" y="4198260"/>
            <a:ext cx="1472583" cy="1472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9125" y="1848664"/>
            <a:ext cx="796910" cy="1602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6002" y="4158115"/>
            <a:ext cx="1169998" cy="1498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66177" y="3936927"/>
            <a:ext cx="1982805" cy="1940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82422" y="2044964"/>
            <a:ext cx="1342904" cy="1406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74179" y="1798681"/>
            <a:ext cx="2795315" cy="226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9441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175"/>
                                        </p:tgtEl>
                                        <p:attrNameLst>
                                          <p:attrName>style.visibility</p:attrName>
                                        </p:attrNameLst>
                                      </p:cBhvr>
                                      <p:to>
                                        <p:strVal val="visible"/>
                                      </p:to>
                                    </p:set>
                                    <p:animEffect transition="in" filter="wipe(down)">
                                      <p:cBhvr>
                                        <p:cTn id="12" dur="500"/>
                                        <p:tgtEl>
                                          <p:spTgt spid="7175"/>
                                        </p:tgtEl>
                                      </p:cBhvr>
                                    </p:animEffect>
                                  </p:childTnLst>
                                </p:cTn>
                              </p:par>
                              <p:par>
                                <p:cTn id="13" presetID="22" presetClass="entr" presetSubtype="4" fill="hold" nodeType="withEffect">
                                  <p:stCondLst>
                                    <p:cond delay="0"/>
                                  </p:stCondLst>
                                  <p:childTnLst>
                                    <p:set>
                                      <p:cBhvr>
                                        <p:cTn id="14" dur="1" fill="hold">
                                          <p:stCondLst>
                                            <p:cond delay="0"/>
                                          </p:stCondLst>
                                        </p:cTn>
                                        <p:tgtEl>
                                          <p:spTgt spid="7170"/>
                                        </p:tgtEl>
                                        <p:attrNameLst>
                                          <p:attrName>style.visibility</p:attrName>
                                        </p:attrNameLst>
                                      </p:cBhvr>
                                      <p:to>
                                        <p:strVal val="visible"/>
                                      </p:to>
                                    </p:set>
                                    <p:animEffect transition="in" filter="wipe(down)">
                                      <p:cBhvr>
                                        <p:cTn id="15" dur="500"/>
                                        <p:tgtEl>
                                          <p:spTgt spid="7170"/>
                                        </p:tgtEl>
                                      </p:cBhvr>
                                    </p:animEffect>
                                  </p:childTnLst>
                                </p:cTn>
                              </p:par>
                              <p:par>
                                <p:cTn id="16" presetID="22" presetClass="entr" presetSubtype="4" fill="hold" nodeType="withEffect">
                                  <p:stCondLst>
                                    <p:cond delay="0"/>
                                  </p:stCondLst>
                                  <p:childTnLst>
                                    <p:set>
                                      <p:cBhvr>
                                        <p:cTn id="17" dur="1" fill="hold">
                                          <p:stCondLst>
                                            <p:cond delay="0"/>
                                          </p:stCondLst>
                                        </p:cTn>
                                        <p:tgtEl>
                                          <p:spTgt spid="7172"/>
                                        </p:tgtEl>
                                        <p:attrNameLst>
                                          <p:attrName>style.visibility</p:attrName>
                                        </p:attrNameLst>
                                      </p:cBhvr>
                                      <p:to>
                                        <p:strVal val="visible"/>
                                      </p:to>
                                    </p:set>
                                    <p:animEffect transition="in" filter="wipe(down)">
                                      <p:cBhvr>
                                        <p:cTn id="18" dur="500"/>
                                        <p:tgtEl>
                                          <p:spTgt spid="7172"/>
                                        </p:tgtEl>
                                      </p:cBhvr>
                                    </p:animEffect>
                                  </p:childTnLst>
                                </p:cTn>
                              </p:par>
                              <p:par>
                                <p:cTn id="19" presetID="22" presetClass="entr" presetSubtype="4" fill="hold" nodeType="withEffect">
                                  <p:stCondLst>
                                    <p:cond delay="0"/>
                                  </p:stCondLst>
                                  <p:childTnLst>
                                    <p:set>
                                      <p:cBhvr>
                                        <p:cTn id="20" dur="1" fill="hold">
                                          <p:stCondLst>
                                            <p:cond delay="0"/>
                                          </p:stCondLst>
                                        </p:cTn>
                                        <p:tgtEl>
                                          <p:spTgt spid="7174"/>
                                        </p:tgtEl>
                                        <p:attrNameLst>
                                          <p:attrName>style.visibility</p:attrName>
                                        </p:attrNameLst>
                                      </p:cBhvr>
                                      <p:to>
                                        <p:strVal val="visible"/>
                                      </p:to>
                                    </p:set>
                                    <p:animEffect transition="in" filter="wipe(down)">
                                      <p:cBhvr>
                                        <p:cTn id="21" dur="500"/>
                                        <p:tgtEl>
                                          <p:spTgt spid="7174"/>
                                        </p:tgtEl>
                                      </p:cBhvr>
                                    </p:animEffect>
                                  </p:childTnLst>
                                </p:cTn>
                              </p:par>
                              <p:par>
                                <p:cTn id="22" presetID="22" presetClass="entr" presetSubtype="4" fill="hold" nodeType="withEffect">
                                  <p:stCondLst>
                                    <p:cond delay="0"/>
                                  </p:stCondLst>
                                  <p:childTnLst>
                                    <p:set>
                                      <p:cBhvr>
                                        <p:cTn id="23" dur="1" fill="hold">
                                          <p:stCondLst>
                                            <p:cond delay="0"/>
                                          </p:stCondLst>
                                        </p:cTn>
                                        <p:tgtEl>
                                          <p:spTgt spid="7171"/>
                                        </p:tgtEl>
                                        <p:attrNameLst>
                                          <p:attrName>style.visibility</p:attrName>
                                        </p:attrNameLst>
                                      </p:cBhvr>
                                      <p:to>
                                        <p:strVal val="visible"/>
                                      </p:to>
                                    </p:set>
                                    <p:animEffect transition="in" filter="wipe(down)">
                                      <p:cBhvr>
                                        <p:cTn id="24" dur="500"/>
                                        <p:tgtEl>
                                          <p:spTgt spid="7171"/>
                                        </p:tgtEl>
                                      </p:cBhvr>
                                    </p:animEffect>
                                  </p:childTnLst>
                                </p:cTn>
                              </p:par>
                              <p:par>
                                <p:cTn id="25" presetID="22" presetClass="entr" presetSubtype="4" fill="hold" nodeType="withEffect">
                                  <p:stCondLst>
                                    <p:cond delay="0"/>
                                  </p:stCondLst>
                                  <p:childTnLst>
                                    <p:set>
                                      <p:cBhvr>
                                        <p:cTn id="26" dur="1" fill="hold">
                                          <p:stCondLst>
                                            <p:cond delay="0"/>
                                          </p:stCondLst>
                                        </p:cTn>
                                        <p:tgtEl>
                                          <p:spTgt spid="7173"/>
                                        </p:tgtEl>
                                        <p:attrNameLst>
                                          <p:attrName>style.visibility</p:attrName>
                                        </p:attrNameLst>
                                      </p:cBhvr>
                                      <p:to>
                                        <p:strVal val="visible"/>
                                      </p:to>
                                    </p:set>
                                    <p:animEffect transition="in" filter="wipe(down)">
                                      <p:cBhvr>
                                        <p:cTn id="27" dur="500"/>
                                        <p:tgtEl>
                                          <p:spTgt spid="7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56951" y="437882"/>
            <a:ext cx="9878096" cy="830997"/>
          </a:xfrm>
          <a:prstGeom prst="rect">
            <a:avLst/>
          </a:prstGeom>
          <a:noFill/>
        </p:spPr>
        <p:txBody>
          <a:bodyPr wrap="square" rtlCol="0">
            <a:spAutoFit/>
          </a:bodyPr>
          <a:lstStyle/>
          <a:p>
            <a:pPr algn="ctr"/>
            <a:r>
              <a:rPr lang="en-US" sz="2400" b="1" dirty="0">
                <a:solidFill>
                  <a:srgbClr val="4E5694"/>
                </a:solidFill>
              </a:rPr>
              <a:t>BOMBAS TXAM ES </a:t>
            </a:r>
            <a:r>
              <a:rPr lang="en-US" sz="2400" b="1" dirty="0" smtClean="0">
                <a:solidFill>
                  <a:srgbClr val="4E5694"/>
                </a:solidFill>
              </a:rPr>
              <a:t>LA EMPRESA PRIVADA DE </a:t>
            </a:r>
            <a:r>
              <a:rPr lang="en-US" sz="2400" b="1" dirty="0">
                <a:solidFill>
                  <a:srgbClr val="4E5694"/>
                </a:solidFill>
              </a:rPr>
              <a:t>BOMBAS SOLARES MAS GRANDE </a:t>
            </a:r>
            <a:r>
              <a:rPr lang="en-US" sz="2400" b="1" dirty="0" smtClean="0">
                <a:solidFill>
                  <a:srgbClr val="4E5694"/>
                </a:solidFill>
              </a:rPr>
              <a:t>DE</a:t>
            </a:r>
            <a:r>
              <a:rPr lang="en-US" sz="2400" b="1" dirty="0" smtClean="0">
                <a:solidFill>
                  <a:srgbClr val="4E5694"/>
                </a:solidFill>
              </a:rPr>
              <a:t> NORTEAMÉRICA </a:t>
            </a:r>
            <a:r>
              <a:rPr lang="en-US" sz="2400" b="1" dirty="0">
                <a:solidFill>
                  <a:srgbClr val="4E5694"/>
                </a:solidFill>
              </a:rPr>
              <a:t>DESDE 1986.</a:t>
            </a:r>
          </a:p>
        </p:txBody>
      </p:sp>
      <p:sp>
        <p:nvSpPr>
          <p:cNvPr id="3" name="TextBox 2"/>
          <p:cNvSpPr txBox="1"/>
          <p:nvPr/>
        </p:nvSpPr>
        <p:spPr>
          <a:xfrm>
            <a:off x="270933" y="1565093"/>
            <a:ext cx="11675534" cy="440889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s-ES" sz="1700" dirty="0" smtClean="0"/>
              <a:t>Hemos </a:t>
            </a:r>
            <a:r>
              <a:rPr lang="es-ES" sz="1700" dirty="0" smtClean="0"/>
              <a:t>innovado el diseño </a:t>
            </a:r>
            <a:r>
              <a:rPr lang="es-ES" sz="1700" dirty="0" smtClean="0"/>
              <a:t>y </a:t>
            </a:r>
            <a:r>
              <a:rPr lang="es-ES" sz="1700" dirty="0" smtClean="0"/>
              <a:t>fabricación de las bombas </a:t>
            </a:r>
            <a:r>
              <a:rPr lang="es-ES" sz="1700" dirty="0" smtClean="0"/>
              <a:t>de </a:t>
            </a:r>
            <a:r>
              <a:rPr lang="es-ES" sz="1700" dirty="0" smtClean="0"/>
              <a:t>inyección química más </a:t>
            </a:r>
            <a:r>
              <a:rPr lang="es-ES" sz="1700" b="1" dirty="0" smtClean="0"/>
              <a:t>resistentes y confiables </a:t>
            </a:r>
            <a:r>
              <a:rPr lang="es-ES" sz="1700" dirty="0" smtClean="0"/>
              <a:t>de la industria</a:t>
            </a:r>
            <a:r>
              <a:rPr lang="en-US" sz="1700" dirty="0" smtClean="0"/>
              <a:t>. </a:t>
            </a:r>
          </a:p>
          <a:p>
            <a:pPr>
              <a:lnSpc>
                <a:spcPct val="150000"/>
              </a:lnSpc>
            </a:pPr>
            <a:r>
              <a:rPr lang="es-ES" sz="1700" dirty="0" smtClean="0"/>
              <a:t>  			¡Siempre con </a:t>
            </a:r>
            <a:r>
              <a:rPr lang="es-ES" sz="1700" dirty="0" smtClean="0"/>
              <a:t>un </a:t>
            </a:r>
            <a:r>
              <a:rPr lang="es-ES" sz="1700" dirty="0" smtClean="0"/>
              <a:t>ojo visionario hacia el </a:t>
            </a:r>
            <a:r>
              <a:rPr lang="es-ES" sz="1700" dirty="0" smtClean="0"/>
              <a:t>futuro!</a:t>
            </a:r>
            <a:endParaRPr lang="es-ES" sz="1700" dirty="0" smtClean="0"/>
          </a:p>
          <a:p>
            <a:pPr marL="285750" indent="-285750">
              <a:lnSpc>
                <a:spcPct val="150000"/>
              </a:lnSpc>
              <a:buFont typeface="Arial" panose="020B0604020202020204" pitchFamily="34" charset="0"/>
              <a:buChar char="•"/>
            </a:pPr>
            <a:r>
              <a:rPr lang="es-ES" sz="1700" dirty="0" smtClean="0"/>
              <a:t>TXAM ha diseñado </a:t>
            </a:r>
            <a:r>
              <a:rPr lang="es-ES" sz="1700" dirty="0" smtClean="0"/>
              <a:t>y probado en campo un </a:t>
            </a:r>
            <a:r>
              <a:rPr lang="es-ES" sz="1700" dirty="0" smtClean="0"/>
              <a:t>sistema inigualable de </a:t>
            </a:r>
            <a:r>
              <a:rPr lang="es-ES" sz="1700" dirty="0" smtClean="0"/>
              <a:t>bombeo para la industria de </a:t>
            </a:r>
            <a:r>
              <a:rPr lang="es-ES" sz="1700" dirty="0" smtClean="0"/>
              <a:t>inyección química</a:t>
            </a:r>
            <a:r>
              <a:rPr lang="es-ES" sz="1700" dirty="0" smtClean="0"/>
              <a:t>.</a:t>
            </a:r>
            <a:r>
              <a:rPr lang="en-US" sz="1700" dirty="0" smtClean="0"/>
              <a:t> </a:t>
            </a:r>
          </a:p>
          <a:p>
            <a:pPr marL="285750" indent="-285750">
              <a:lnSpc>
                <a:spcPct val="150000"/>
              </a:lnSpc>
              <a:buFont typeface="Arial" panose="020B0604020202020204" pitchFamily="34" charset="0"/>
              <a:buChar char="•"/>
            </a:pPr>
            <a:r>
              <a:rPr lang="es-ES" sz="1700" dirty="0" smtClean="0"/>
              <a:t>El sistema de control de la bomba </a:t>
            </a:r>
            <a:r>
              <a:rPr lang="es-ES" sz="1700" dirty="0" smtClean="0"/>
              <a:t>puede instalarse con </a:t>
            </a:r>
            <a:r>
              <a:rPr lang="es-ES" sz="1700" dirty="0" smtClean="0"/>
              <a:t>cualquier fuente de </a:t>
            </a:r>
            <a:r>
              <a:rPr lang="es-ES" sz="1700" dirty="0" smtClean="0"/>
              <a:t>energía, solar o neumática, </a:t>
            </a:r>
            <a:r>
              <a:rPr lang="es-ES" sz="1700" dirty="0" smtClean="0"/>
              <a:t>para incrementar la </a:t>
            </a:r>
            <a:r>
              <a:rPr lang="es-ES" sz="1700" dirty="0" smtClean="0"/>
              <a:t>eficiencia del </a:t>
            </a:r>
            <a:r>
              <a:rPr lang="es-ES" sz="1700" dirty="0" smtClean="0"/>
              <a:t>bombeo de </a:t>
            </a:r>
            <a:r>
              <a:rPr lang="es-ES" sz="1700" dirty="0" smtClean="0"/>
              <a:t>químicos</a:t>
            </a:r>
            <a:r>
              <a:rPr lang="es-ES" sz="1700" dirty="0" smtClean="0"/>
              <a:t>.</a:t>
            </a:r>
          </a:p>
          <a:p>
            <a:pPr marL="285750" indent="-285750">
              <a:lnSpc>
                <a:spcPct val="150000"/>
              </a:lnSpc>
              <a:buFont typeface="Arial" panose="020B0604020202020204" pitchFamily="34" charset="0"/>
              <a:buChar char="•"/>
            </a:pPr>
            <a:r>
              <a:rPr lang="es-ES" sz="1700" dirty="0" smtClean="0"/>
              <a:t>¡Y eso no es todo! El controlador </a:t>
            </a:r>
            <a:r>
              <a:rPr lang="es-ES" sz="1700" dirty="0" smtClean="0"/>
              <a:t>de </a:t>
            </a:r>
            <a:r>
              <a:rPr lang="es-ES" sz="1700" dirty="0" smtClean="0"/>
              <a:t>nuestras</a:t>
            </a:r>
            <a:r>
              <a:rPr lang="es-ES" sz="1700" dirty="0" smtClean="0"/>
              <a:t> bombas </a:t>
            </a:r>
            <a:r>
              <a:rPr lang="es-ES" sz="1700" dirty="0" smtClean="0"/>
              <a:t>puede </a:t>
            </a:r>
            <a:r>
              <a:rPr lang="es-ES" sz="1700" dirty="0" smtClean="0"/>
              <a:t>integrarse a </a:t>
            </a:r>
            <a:r>
              <a:rPr lang="es-ES" sz="1700" dirty="0" smtClean="0"/>
              <a:t>la </a:t>
            </a:r>
            <a:r>
              <a:rPr lang="es-ES" sz="1700" dirty="0" smtClean="0"/>
              <a:t>mayoría </a:t>
            </a:r>
            <a:r>
              <a:rPr lang="es-ES" sz="1700" dirty="0" smtClean="0"/>
              <a:t>de los dispositivos que utilizan conexiones 4-20ma, rs-232, o </a:t>
            </a:r>
            <a:r>
              <a:rPr lang="es-ES" sz="1700" dirty="0" smtClean="0"/>
              <a:t>rs-485 y puede también instalarse fácilmente </a:t>
            </a:r>
            <a:r>
              <a:rPr lang="es-ES" sz="1700" dirty="0" smtClean="0"/>
              <a:t>con los </a:t>
            </a:r>
            <a:r>
              <a:rPr lang="es-ES" sz="1700" dirty="0" smtClean="0"/>
              <a:t>equipos ya existentes (como SCADA o PLC).</a:t>
            </a:r>
            <a:endParaRPr lang="es-ES" sz="1700" dirty="0" smtClean="0"/>
          </a:p>
          <a:p>
            <a:pPr marL="285750" indent="-285750">
              <a:lnSpc>
                <a:spcPct val="150000"/>
              </a:lnSpc>
              <a:buFont typeface="Arial" panose="020B0604020202020204" pitchFamily="34" charset="0"/>
              <a:buChar char="•"/>
            </a:pPr>
            <a:r>
              <a:rPr lang="es-ES" sz="1700" dirty="0" smtClean="0"/>
              <a:t>Las bombas solares </a:t>
            </a:r>
            <a:r>
              <a:rPr lang="es-ES" sz="1700" dirty="0" smtClean="0"/>
              <a:t>TXAM </a:t>
            </a:r>
            <a:r>
              <a:rPr lang="es-ES" sz="1700" dirty="0" smtClean="0"/>
              <a:t>producen las </a:t>
            </a:r>
            <a:r>
              <a:rPr lang="es-ES" sz="1700" dirty="0" smtClean="0"/>
              <a:t>presiones y los volúmenes más </a:t>
            </a:r>
            <a:r>
              <a:rPr lang="es-ES" sz="1700" dirty="0" smtClean="0"/>
              <a:t>altos con el menor consumo de </a:t>
            </a:r>
            <a:r>
              <a:rPr lang="es-ES" sz="1700" dirty="0" smtClean="0"/>
              <a:t>energía. </a:t>
            </a:r>
          </a:p>
          <a:p>
            <a:pPr algn="ctr">
              <a:lnSpc>
                <a:spcPct val="150000"/>
              </a:lnSpc>
            </a:pPr>
            <a:endParaRPr lang="es-ES" sz="1700" b="1" dirty="0" smtClean="0"/>
          </a:p>
          <a:p>
            <a:pPr algn="ctr">
              <a:lnSpc>
                <a:spcPct val="150000"/>
              </a:lnSpc>
            </a:pPr>
            <a:r>
              <a:rPr lang="es-ES" sz="1700" b="1" dirty="0" smtClean="0"/>
              <a:t>En aplicaciones </a:t>
            </a:r>
            <a:r>
              <a:rPr lang="es-ES" sz="1700" b="1" dirty="0" smtClean="0"/>
              <a:t>donde otras bombas fallan, </a:t>
            </a:r>
            <a:r>
              <a:rPr lang="es-ES" sz="1700" b="1" dirty="0" smtClean="0"/>
              <a:t>¡TXAM prospera</a:t>
            </a:r>
            <a:r>
              <a:rPr lang="es-ES" sz="1700" b="1" dirty="0" smtClean="0"/>
              <a:t>!</a:t>
            </a:r>
            <a:r>
              <a:rPr lang="en-US" sz="1700" b="1" dirty="0" smtClean="0"/>
              <a:t> </a:t>
            </a:r>
          </a:p>
          <a:p>
            <a:pPr algn="ctr">
              <a:lnSpc>
                <a:spcPct val="150000"/>
              </a:lnSpc>
            </a:pPr>
            <a:r>
              <a:rPr lang="es-ES" sz="1700" dirty="0" smtClean="0"/>
              <a:t>¡Ofrecemos siempre la </a:t>
            </a:r>
            <a:r>
              <a:rPr lang="es-ES" sz="1700" dirty="0" smtClean="0"/>
              <a:t>bomba </a:t>
            </a:r>
            <a:r>
              <a:rPr lang="es-ES" sz="1700" dirty="0" smtClean="0"/>
              <a:t>y el </a:t>
            </a:r>
            <a:r>
              <a:rPr lang="es-ES" sz="1700" dirty="0" smtClean="0"/>
              <a:t>sistema adecuado, diseñado </a:t>
            </a:r>
            <a:r>
              <a:rPr lang="es-ES" sz="1700" dirty="0" smtClean="0"/>
              <a:t>y probado para superar a la competencia!</a:t>
            </a:r>
            <a:r>
              <a:rPr lang="en-US" sz="1700" dirty="0" smtClean="0"/>
              <a:t> </a:t>
            </a:r>
            <a:endParaRPr lang="en-US" sz="1700" dirty="0"/>
          </a:p>
        </p:txBody>
      </p:sp>
    </p:spTree>
    <p:extLst>
      <p:ext uri="{BB962C8B-B14F-4D97-AF65-F5344CB8AC3E}">
        <p14:creationId xmlns:p14="http://schemas.microsoft.com/office/powerpoint/2010/main" val="180535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1166" y="701440"/>
            <a:ext cx="6096000" cy="2144177"/>
          </a:xfrm>
          <a:prstGeom prst="rect">
            <a:avLst/>
          </a:prstGeom>
        </p:spPr>
        <p:txBody>
          <a:bodyPr>
            <a:spAutoFit/>
          </a:bodyPr>
          <a:lstStyle/>
          <a:p>
            <a:pPr marL="163830" marR="0">
              <a:lnSpc>
                <a:spcPts val="1300"/>
              </a:lnSpc>
              <a:spcBef>
                <a:spcPts val="740"/>
              </a:spcBef>
              <a:spcAft>
                <a:spcPts val="0"/>
              </a:spcAft>
            </a:pPr>
            <a:r>
              <a:rPr lang="en-US" sz="2000" b="1" dirty="0" err="1" smtClean="0">
                <a:solidFill>
                  <a:srgbClr val="231F20"/>
                </a:solidFill>
                <a:latin typeface="Calibri (Body)"/>
                <a:ea typeface="Arial Black" panose="020B0A04020102020204" pitchFamily="34" charset="0"/>
                <a:cs typeface="Arial Black" panose="020B0A04020102020204" pitchFamily="34" charset="0"/>
              </a:rPr>
              <a:t>Filtros</a:t>
            </a:r>
            <a:r>
              <a:rPr lang="en-US" sz="2000" b="1" spc="-110" dirty="0" smtClean="0">
                <a:solidFill>
                  <a:srgbClr val="231F20"/>
                </a:solidFill>
                <a:latin typeface="Calibri (Body)"/>
                <a:ea typeface="Arial Black" panose="020B0A04020102020204" pitchFamily="34" charset="0"/>
                <a:cs typeface="Arial Black" panose="020B0A04020102020204" pitchFamily="34" charset="0"/>
              </a:rPr>
              <a:t> </a:t>
            </a:r>
            <a:r>
              <a:rPr lang="en-US" sz="2000" b="1" dirty="0" err="1" smtClean="0">
                <a:solidFill>
                  <a:srgbClr val="231F20"/>
                </a:solidFill>
                <a:latin typeface="Calibri (Body)"/>
                <a:ea typeface="Arial Black" panose="020B0A04020102020204" pitchFamily="34" charset="0"/>
                <a:cs typeface="Arial Black" panose="020B0A04020102020204" pitchFamily="34" charset="0"/>
              </a:rPr>
              <a:t>en</a:t>
            </a:r>
            <a:r>
              <a:rPr lang="en-US" sz="2000" b="1" spc="-110" dirty="0" smtClean="0">
                <a:solidFill>
                  <a:srgbClr val="231F20"/>
                </a:solidFill>
                <a:latin typeface="Calibri (Body)"/>
                <a:ea typeface="Arial Black" panose="020B0A04020102020204" pitchFamily="34" charset="0"/>
                <a:cs typeface="Arial Black" panose="020B0A04020102020204" pitchFamily="34" charset="0"/>
              </a:rPr>
              <a:t> </a:t>
            </a:r>
            <a:r>
              <a:rPr lang="en-US" sz="2000" b="1" dirty="0" smtClean="0">
                <a:solidFill>
                  <a:srgbClr val="231F20"/>
                </a:solidFill>
                <a:latin typeface="Calibri (Body)"/>
                <a:ea typeface="Arial Black" panose="020B0A04020102020204" pitchFamily="34" charset="0"/>
                <a:cs typeface="Arial Black" panose="020B0A04020102020204" pitchFamily="34" charset="0"/>
              </a:rPr>
              <a:t>forma</a:t>
            </a:r>
            <a:r>
              <a:rPr lang="en-US" sz="2000" b="1" spc="-110" dirty="0" smtClean="0">
                <a:solidFill>
                  <a:srgbClr val="231F20"/>
                </a:solidFill>
                <a:latin typeface="Calibri (Body)"/>
                <a:ea typeface="Arial Black" panose="020B0A04020102020204" pitchFamily="34" charset="0"/>
                <a:cs typeface="Arial Black" panose="020B0A04020102020204" pitchFamily="34" charset="0"/>
              </a:rPr>
              <a:t> </a:t>
            </a:r>
            <a:r>
              <a:rPr lang="en-US" sz="2000" b="1" dirty="0" smtClean="0">
                <a:solidFill>
                  <a:srgbClr val="231F20"/>
                </a:solidFill>
                <a:latin typeface="Calibri (Body)"/>
                <a:ea typeface="Arial Black" panose="020B0A04020102020204" pitchFamily="34" charset="0"/>
                <a:cs typeface="Arial Black" panose="020B0A04020102020204" pitchFamily="34" charset="0"/>
              </a:rPr>
              <a:t>de</a:t>
            </a:r>
            <a:r>
              <a:rPr lang="en-US" sz="2000" b="1" spc="-110" dirty="0" smtClean="0">
                <a:solidFill>
                  <a:srgbClr val="231F20"/>
                </a:solidFill>
                <a:latin typeface="Calibri (Body)"/>
                <a:ea typeface="Arial Black" panose="020B0A04020102020204" pitchFamily="34" charset="0"/>
                <a:cs typeface="Arial Black" panose="020B0A04020102020204" pitchFamily="34" charset="0"/>
              </a:rPr>
              <a:t> </a:t>
            </a:r>
            <a:r>
              <a:rPr lang="en-US" sz="2000" b="1" dirty="0" smtClean="0">
                <a:solidFill>
                  <a:srgbClr val="231F20"/>
                </a:solidFill>
                <a:latin typeface="Calibri (Body)"/>
                <a:ea typeface="Arial Black" panose="020B0A04020102020204" pitchFamily="34" charset="0"/>
                <a:cs typeface="Arial Black" panose="020B0A04020102020204" pitchFamily="34" charset="0"/>
              </a:rPr>
              <a:t>«Y»</a:t>
            </a:r>
            <a:r>
              <a:rPr lang="en-US" sz="2000" b="1" spc="-110" dirty="0" smtClean="0">
                <a:solidFill>
                  <a:srgbClr val="231F20"/>
                </a:solidFill>
                <a:latin typeface="Calibri (Body)"/>
                <a:ea typeface="Arial Black" panose="020B0A04020102020204" pitchFamily="34" charset="0"/>
                <a:cs typeface="Arial Black" panose="020B0A04020102020204" pitchFamily="34" charset="0"/>
              </a:rPr>
              <a:t> </a:t>
            </a:r>
            <a:r>
              <a:rPr lang="en-US" sz="2000" b="1" dirty="0" smtClean="0">
                <a:solidFill>
                  <a:srgbClr val="231F20"/>
                </a:solidFill>
                <a:latin typeface="Calibri (Body)"/>
                <a:ea typeface="Arial Black" panose="020B0A04020102020204" pitchFamily="34" charset="0"/>
                <a:cs typeface="Arial Black" panose="020B0A04020102020204" pitchFamily="34" charset="0"/>
              </a:rPr>
              <a:t>de</a:t>
            </a:r>
            <a:r>
              <a:rPr lang="en-US" sz="2000" b="1" spc="-110" dirty="0" smtClean="0">
                <a:solidFill>
                  <a:srgbClr val="231F20"/>
                </a:solidFill>
                <a:latin typeface="Calibri (Body)"/>
                <a:ea typeface="Arial Black" panose="020B0A04020102020204" pitchFamily="34" charset="0"/>
                <a:cs typeface="Arial Black" panose="020B0A04020102020204" pitchFamily="34" charset="0"/>
              </a:rPr>
              <a:t> </a:t>
            </a:r>
            <a:r>
              <a:rPr lang="en-US" sz="2000" b="1" dirty="0" err="1" smtClean="0">
                <a:solidFill>
                  <a:srgbClr val="231F20"/>
                </a:solidFill>
                <a:latin typeface="Calibri (Body)"/>
                <a:ea typeface="Arial Black" panose="020B0A04020102020204" pitchFamily="34" charset="0"/>
                <a:cs typeface="Arial Black" panose="020B0A04020102020204" pitchFamily="34" charset="0"/>
              </a:rPr>
              <a:t>acero</a:t>
            </a:r>
            <a:r>
              <a:rPr lang="en-US" sz="2000" b="1" spc="-110" dirty="0" smtClean="0">
                <a:solidFill>
                  <a:srgbClr val="231F20"/>
                </a:solidFill>
                <a:latin typeface="Calibri (Body)"/>
                <a:ea typeface="Arial Black" panose="020B0A04020102020204" pitchFamily="34" charset="0"/>
                <a:cs typeface="Arial Black" panose="020B0A04020102020204" pitchFamily="34" charset="0"/>
              </a:rPr>
              <a:t> </a:t>
            </a:r>
            <a:r>
              <a:rPr lang="en-US" sz="2000" b="1" dirty="0" err="1" smtClean="0">
                <a:solidFill>
                  <a:srgbClr val="231F20"/>
                </a:solidFill>
                <a:latin typeface="Calibri (Body)"/>
                <a:ea typeface="Arial Black" panose="020B0A04020102020204" pitchFamily="34" charset="0"/>
                <a:cs typeface="Arial Black" panose="020B0A04020102020204" pitchFamily="34" charset="0"/>
              </a:rPr>
              <a:t>inoxidable</a:t>
            </a:r>
            <a:endParaRPr lang="en-US" sz="2000" b="1" dirty="0" smtClean="0">
              <a:solidFill>
                <a:srgbClr val="231F20"/>
              </a:solidFill>
              <a:latin typeface="Calibri (Body)"/>
              <a:ea typeface="Arial Black" panose="020B0A04020102020204" pitchFamily="34" charset="0"/>
              <a:cs typeface="Arial Black" panose="020B0A04020102020204" pitchFamily="34" charset="0"/>
            </a:endParaRPr>
          </a:p>
          <a:p>
            <a:pPr marL="163830" marR="0">
              <a:lnSpc>
                <a:spcPts val="1300"/>
              </a:lnSpc>
              <a:spcBef>
                <a:spcPts val="740"/>
              </a:spcBef>
              <a:spcAft>
                <a:spcPts val="0"/>
              </a:spcAft>
            </a:pPr>
            <a:endParaRPr lang="en-US" dirty="0" smtClean="0">
              <a:latin typeface="Calibri (Body)"/>
              <a:ea typeface="Arial Black" panose="020B0A04020102020204" pitchFamily="34" charset="0"/>
              <a:cs typeface="Arial Black" panose="020B0A04020102020204" pitchFamily="34" charset="0"/>
            </a:endParaRPr>
          </a:p>
          <a:p>
            <a:pPr marL="335280" marR="0" indent="-171450">
              <a:lnSpc>
                <a:spcPct val="150000"/>
              </a:lnSpc>
              <a:spcBef>
                <a:spcPts val="0"/>
              </a:spcBef>
              <a:spcAft>
                <a:spcPts val="0"/>
              </a:spcAft>
              <a:buFont typeface="Arial" panose="020B0604020202020204" pitchFamily="34" charset="0"/>
              <a:buChar char="•"/>
            </a:pPr>
            <a:r>
              <a:rPr lang="en-US" sz="1400" dirty="0" smtClean="0">
                <a:solidFill>
                  <a:srgbClr val="231F20"/>
                </a:solidFill>
                <a:latin typeface="Calibri (Body)"/>
                <a:ea typeface="Arial Black" panose="020B0A04020102020204" pitchFamily="34" charset="0"/>
                <a:cs typeface="Arial Black" panose="020B0A04020102020204" pitchFamily="34" charset="0"/>
              </a:rPr>
              <a:t>1/4” y 3/4”</a:t>
            </a:r>
            <a:endParaRPr lang="en-US" dirty="0" smtClean="0">
              <a:latin typeface="Calibri (Body)"/>
              <a:ea typeface="Arial Black" panose="020B0A04020102020204" pitchFamily="34" charset="0"/>
              <a:cs typeface="Arial Black" panose="020B0A04020102020204" pitchFamily="34" charset="0"/>
            </a:endParaRPr>
          </a:p>
          <a:p>
            <a:pPr marL="335280" marR="0" indent="-171450">
              <a:lnSpc>
                <a:spcPct val="150000"/>
              </a:lnSpc>
              <a:spcBef>
                <a:spcPts val="0"/>
              </a:spcBef>
              <a:spcAft>
                <a:spcPts val="0"/>
              </a:spcAft>
              <a:buFont typeface="Arial" panose="020B0604020202020204" pitchFamily="34" charset="0"/>
              <a:buChar char="•"/>
            </a:pPr>
            <a:r>
              <a:rPr lang="en-US" sz="1400" dirty="0" err="1" smtClean="0">
                <a:solidFill>
                  <a:srgbClr val="231F20"/>
                </a:solidFill>
                <a:latin typeface="Calibri (Body)"/>
                <a:ea typeface="Arial Black" panose="020B0A04020102020204" pitchFamily="34" charset="0"/>
                <a:cs typeface="Arial Black" panose="020B0A04020102020204" pitchFamily="34" charset="0"/>
              </a:rPr>
              <a:t>Soporta</a:t>
            </a:r>
            <a:r>
              <a:rPr lang="en-US" sz="1400" dirty="0" smtClean="0">
                <a:solidFill>
                  <a:srgbClr val="231F20"/>
                </a:solidFill>
                <a:latin typeface="Calibri (Body)"/>
                <a:ea typeface="Arial Black" panose="020B0A04020102020204" pitchFamily="34" charset="0"/>
                <a:cs typeface="Arial Black" panose="020B0A04020102020204" pitchFamily="34" charset="0"/>
              </a:rPr>
              <a:t> hasta 300 </a:t>
            </a:r>
            <a:r>
              <a:rPr lang="en-US" sz="1400" dirty="0" smtClean="0">
                <a:solidFill>
                  <a:srgbClr val="231F20"/>
                </a:solidFill>
                <a:latin typeface="Calibri (Body)"/>
                <a:ea typeface="Arial Black" panose="020B0A04020102020204" pitchFamily="34" charset="0"/>
                <a:cs typeface="Arial Black" panose="020B0A04020102020204" pitchFamily="34" charset="0"/>
              </a:rPr>
              <a:t>psi</a:t>
            </a:r>
            <a:endParaRPr lang="en-US" dirty="0" smtClean="0">
              <a:latin typeface="Calibri (Body)"/>
              <a:ea typeface="Arial Black" panose="020B0A04020102020204" pitchFamily="34" charset="0"/>
              <a:cs typeface="Arial Black" panose="020B0A04020102020204" pitchFamily="34" charset="0"/>
            </a:endParaRPr>
          </a:p>
          <a:p>
            <a:pPr marL="335280" marR="74295" indent="-171450">
              <a:lnSpc>
                <a:spcPct val="150000"/>
              </a:lnSpc>
              <a:spcBef>
                <a:spcPts val="60"/>
              </a:spcBef>
              <a:spcAft>
                <a:spcPts val="0"/>
              </a:spcAft>
              <a:buFont typeface="Arial" panose="020B0604020202020204" pitchFamily="34" charset="0"/>
              <a:buChar char="•"/>
            </a:pPr>
            <a:r>
              <a:rPr lang="en-US" sz="1400" dirty="0" err="1" smtClean="0">
                <a:solidFill>
                  <a:srgbClr val="231F20"/>
                </a:solidFill>
                <a:latin typeface="Calibri (Body)"/>
                <a:ea typeface="Arial Black" panose="020B0A04020102020204" pitchFamily="34" charset="0"/>
                <a:cs typeface="Arial Black" panose="020B0A04020102020204" pitchFamily="34" charset="0"/>
              </a:rPr>
              <a:t>Ayuda</a:t>
            </a:r>
            <a:r>
              <a:rPr lang="en-US" sz="1400" spc="-160" dirty="0" smtClean="0">
                <a:solidFill>
                  <a:srgbClr val="231F20"/>
                </a:solidFill>
                <a:latin typeface="Calibri (Body)"/>
                <a:ea typeface="Arial Black" panose="020B0A04020102020204" pitchFamily="34" charset="0"/>
                <a:cs typeface="Arial Black" panose="020B0A04020102020204" pitchFamily="34" charset="0"/>
              </a:rPr>
              <a:t> </a:t>
            </a:r>
            <a:r>
              <a:rPr lang="en-US" sz="1400" dirty="0" smtClean="0">
                <a:solidFill>
                  <a:srgbClr val="231F20"/>
                </a:solidFill>
                <a:latin typeface="Calibri (Body)"/>
                <a:ea typeface="Arial Black" panose="020B0A04020102020204" pitchFamily="34" charset="0"/>
                <a:cs typeface="Arial Black" panose="020B0A04020102020204" pitchFamily="34" charset="0"/>
              </a:rPr>
              <a:t>a</a:t>
            </a:r>
            <a:r>
              <a:rPr lang="en-US" sz="1400" spc="-155" dirty="0" smtClean="0">
                <a:solidFill>
                  <a:srgbClr val="231F20"/>
                </a:solidFill>
                <a:latin typeface="Calibri (Body)"/>
                <a:ea typeface="Arial Black" panose="020B0A04020102020204" pitchFamily="34" charset="0"/>
                <a:cs typeface="Arial Black" panose="020B0A04020102020204" pitchFamily="34" charset="0"/>
              </a:rPr>
              <a:t> </a:t>
            </a:r>
            <a:r>
              <a:rPr lang="en-US" sz="1400" dirty="0" err="1" smtClean="0">
                <a:solidFill>
                  <a:srgbClr val="231F20"/>
                </a:solidFill>
                <a:latin typeface="Calibri (Body)"/>
                <a:ea typeface="Arial Black" panose="020B0A04020102020204" pitchFamily="34" charset="0"/>
                <a:cs typeface="Arial Black" panose="020B0A04020102020204" pitchFamily="34" charset="0"/>
              </a:rPr>
              <a:t>aumentar</a:t>
            </a:r>
            <a:r>
              <a:rPr lang="en-US" sz="1400" spc="-160" dirty="0" smtClean="0">
                <a:solidFill>
                  <a:srgbClr val="231F20"/>
                </a:solidFill>
                <a:latin typeface="Calibri (Body)"/>
                <a:ea typeface="Arial Black" panose="020B0A04020102020204" pitchFamily="34" charset="0"/>
                <a:cs typeface="Arial Black" panose="020B0A04020102020204" pitchFamily="34" charset="0"/>
              </a:rPr>
              <a:t> </a:t>
            </a:r>
            <a:r>
              <a:rPr lang="en-US" sz="1400" dirty="0" smtClean="0">
                <a:solidFill>
                  <a:srgbClr val="231F20"/>
                </a:solidFill>
                <a:latin typeface="Calibri (Body)"/>
                <a:ea typeface="Arial Black" panose="020B0A04020102020204" pitchFamily="34" charset="0"/>
                <a:cs typeface="Arial Black" panose="020B0A04020102020204" pitchFamily="34" charset="0"/>
              </a:rPr>
              <a:t>la</a:t>
            </a:r>
            <a:r>
              <a:rPr lang="en-US" sz="1400" spc="-155" dirty="0" smtClean="0">
                <a:solidFill>
                  <a:srgbClr val="231F20"/>
                </a:solidFill>
                <a:latin typeface="Calibri (Body)"/>
                <a:ea typeface="Arial Black" panose="020B0A04020102020204" pitchFamily="34" charset="0"/>
                <a:cs typeface="Arial Black" panose="020B0A04020102020204" pitchFamily="34" charset="0"/>
              </a:rPr>
              <a:t> </a:t>
            </a:r>
            <a:r>
              <a:rPr lang="en-US" sz="1400" dirty="0" err="1" smtClean="0">
                <a:solidFill>
                  <a:srgbClr val="231F20"/>
                </a:solidFill>
                <a:latin typeface="Calibri (Body)"/>
                <a:ea typeface="Arial Black" panose="020B0A04020102020204" pitchFamily="34" charset="0"/>
                <a:cs typeface="Arial Black" panose="020B0A04020102020204" pitchFamily="34" charset="0"/>
              </a:rPr>
              <a:t>vida</a:t>
            </a:r>
            <a:r>
              <a:rPr lang="en-US" sz="1400" spc="-160" dirty="0" smtClean="0">
                <a:solidFill>
                  <a:srgbClr val="231F20"/>
                </a:solidFill>
                <a:latin typeface="Calibri (Body)"/>
                <a:ea typeface="Arial Black" panose="020B0A04020102020204" pitchFamily="34" charset="0"/>
                <a:cs typeface="Arial Black" panose="020B0A04020102020204" pitchFamily="34" charset="0"/>
              </a:rPr>
              <a:t> </a:t>
            </a:r>
            <a:r>
              <a:rPr lang="en-US" sz="1400" dirty="0" err="1" smtClean="0">
                <a:solidFill>
                  <a:srgbClr val="231F20"/>
                </a:solidFill>
                <a:latin typeface="Calibri (Body)"/>
                <a:ea typeface="Arial Black" panose="020B0A04020102020204" pitchFamily="34" charset="0"/>
                <a:cs typeface="Arial Black" panose="020B0A04020102020204" pitchFamily="34" charset="0"/>
              </a:rPr>
              <a:t>útil</a:t>
            </a:r>
            <a:r>
              <a:rPr lang="en-US" sz="1400" spc="-155" dirty="0" smtClean="0">
                <a:solidFill>
                  <a:srgbClr val="231F20"/>
                </a:solidFill>
                <a:latin typeface="Calibri (Body)"/>
                <a:ea typeface="Arial Black" panose="020B0A04020102020204" pitchFamily="34" charset="0"/>
                <a:cs typeface="Arial Black" panose="020B0A04020102020204" pitchFamily="34" charset="0"/>
              </a:rPr>
              <a:t> </a:t>
            </a:r>
            <a:r>
              <a:rPr lang="en-US" sz="1400" dirty="0" smtClean="0">
                <a:solidFill>
                  <a:srgbClr val="231F20"/>
                </a:solidFill>
                <a:latin typeface="Calibri (Body)"/>
                <a:ea typeface="Arial Black" panose="020B0A04020102020204" pitchFamily="34" charset="0"/>
                <a:cs typeface="Arial Black" panose="020B0A04020102020204" pitchFamily="34" charset="0"/>
              </a:rPr>
              <a:t>del</a:t>
            </a:r>
            <a:r>
              <a:rPr lang="en-US" sz="1400" spc="-160" dirty="0" smtClean="0">
                <a:solidFill>
                  <a:srgbClr val="231F20"/>
                </a:solidFill>
                <a:latin typeface="Calibri (Body)"/>
                <a:ea typeface="Arial Black" panose="020B0A04020102020204" pitchFamily="34" charset="0"/>
                <a:cs typeface="Arial Black" panose="020B0A04020102020204" pitchFamily="34" charset="0"/>
              </a:rPr>
              <a:t> </a:t>
            </a:r>
            <a:r>
              <a:rPr lang="en-US" sz="1400" dirty="0" err="1" smtClean="0">
                <a:solidFill>
                  <a:srgbClr val="231F20"/>
                </a:solidFill>
                <a:latin typeface="Calibri (Body)"/>
                <a:ea typeface="Arial Black" panose="020B0A04020102020204" pitchFamily="34" charset="0"/>
                <a:cs typeface="Arial Black" panose="020B0A04020102020204" pitchFamily="34" charset="0"/>
              </a:rPr>
              <a:t>empaque</a:t>
            </a:r>
            <a:r>
              <a:rPr lang="en-US" sz="1400" spc="-155" dirty="0" smtClean="0">
                <a:solidFill>
                  <a:srgbClr val="231F20"/>
                </a:solidFill>
                <a:latin typeface="Calibri (Body)"/>
                <a:ea typeface="Arial Black" panose="020B0A04020102020204" pitchFamily="34" charset="0"/>
                <a:cs typeface="Arial Black" panose="020B0A04020102020204" pitchFamily="34" charset="0"/>
              </a:rPr>
              <a:t> </a:t>
            </a:r>
            <a:r>
              <a:rPr lang="en-US" sz="1400" dirty="0" smtClean="0">
                <a:solidFill>
                  <a:srgbClr val="231F20"/>
                </a:solidFill>
                <a:latin typeface="Calibri (Body)"/>
                <a:ea typeface="Arial Black" panose="020B0A04020102020204" pitchFamily="34" charset="0"/>
                <a:cs typeface="Arial Black" panose="020B0A04020102020204" pitchFamily="34" charset="0"/>
              </a:rPr>
              <a:t>de</a:t>
            </a:r>
            <a:r>
              <a:rPr lang="en-US" sz="1400" spc="-160" dirty="0" smtClean="0">
                <a:solidFill>
                  <a:srgbClr val="231F20"/>
                </a:solidFill>
                <a:latin typeface="Calibri (Body)"/>
                <a:ea typeface="Arial Black" panose="020B0A04020102020204" pitchFamily="34" charset="0"/>
                <a:cs typeface="Arial Black" panose="020B0A04020102020204" pitchFamily="34" charset="0"/>
              </a:rPr>
              <a:t> </a:t>
            </a:r>
            <a:r>
              <a:rPr lang="en-US" sz="1400" dirty="0" smtClean="0">
                <a:solidFill>
                  <a:srgbClr val="231F20"/>
                </a:solidFill>
                <a:latin typeface="Calibri (Body)"/>
                <a:ea typeface="Arial Black" panose="020B0A04020102020204" pitchFamily="34" charset="0"/>
                <a:cs typeface="Arial Black" panose="020B0A04020102020204" pitchFamily="34" charset="0"/>
              </a:rPr>
              <a:t>los </a:t>
            </a:r>
            <a:r>
              <a:rPr lang="en-US" sz="1400" dirty="0" err="1" smtClean="0">
                <a:solidFill>
                  <a:srgbClr val="231F20"/>
                </a:solidFill>
                <a:latin typeface="Calibri (Body)"/>
                <a:ea typeface="Arial Black" panose="020B0A04020102020204" pitchFamily="34" charset="0"/>
                <a:cs typeface="Arial Black" panose="020B0A04020102020204" pitchFamily="34" charset="0"/>
              </a:rPr>
              <a:t>émbolos</a:t>
            </a:r>
            <a:r>
              <a:rPr lang="en-US" sz="1400" spc="-205" dirty="0" smtClean="0">
                <a:solidFill>
                  <a:srgbClr val="231F20"/>
                </a:solidFill>
                <a:latin typeface="Calibri (Body)"/>
                <a:ea typeface="Arial Black" panose="020B0A04020102020204" pitchFamily="34" charset="0"/>
                <a:cs typeface="Arial Black" panose="020B0A04020102020204" pitchFamily="34" charset="0"/>
              </a:rPr>
              <a:t> </a:t>
            </a:r>
            <a:r>
              <a:rPr lang="en-US" sz="1400" dirty="0" smtClean="0">
                <a:solidFill>
                  <a:srgbClr val="231F20"/>
                </a:solidFill>
                <a:latin typeface="Calibri (Body)"/>
                <a:ea typeface="Arial Black" panose="020B0A04020102020204" pitchFamily="34" charset="0"/>
                <a:cs typeface="Arial Black" panose="020B0A04020102020204" pitchFamily="34" charset="0"/>
              </a:rPr>
              <a:t>y</a:t>
            </a:r>
            <a:r>
              <a:rPr lang="en-US" sz="1400" spc="-205" dirty="0" smtClean="0">
                <a:solidFill>
                  <a:srgbClr val="231F20"/>
                </a:solidFill>
                <a:latin typeface="Calibri (Body)"/>
                <a:ea typeface="Arial Black" panose="020B0A04020102020204" pitchFamily="34" charset="0"/>
                <a:cs typeface="Arial Black" panose="020B0A04020102020204" pitchFamily="34" charset="0"/>
              </a:rPr>
              <a:t> </a:t>
            </a:r>
            <a:r>
              <a:rPr lang="en-US" sz="1400" dirty="0" smtClean="0">
                <a:solidFill>
                  <a:srgbClr val="231F20"/>
                </a:solidFill>
                <a:latin typeface="Calibri (Body)"/>
                <a:ea typeface="Arial Black" panose="020B0A04020102020204" pitchFamily="34" charset="0"/>
                <a:cs typeface="Arial Black" panose="020B0A04020102020204" pitchFamily="34" charset="0"/>
              </a:rPr>
              <a:t>del</a:t>
            </a:r>
            <a:r>
              <a:rPr lang="en-US" sz="1400" spc="-205" dirty="0" smtClean="0">
                <a:solidFill>
                  <a:srgbClr val="231F20"/>
                </a:solidFill>
                <a:latin typeface="Calibri (Body)"/>
                <a:ea typeface="Arial Black" panose="020B0A04020102020204" pitchFamily="34" charset="0"/>
                <a:cs typeface="Arial Black" panose="020B0A04020102020204" pitchFamily="34" charset="0"/>
              </a:rPr>
              <a:t> </a:t>
            </a:r>
            <a:r>
              <a:rPr lang="en-US" sz="1400" dirty="0" err="1" smtClean="0">
                <a:solidFill>
                  <a:srgbClr val="231F20"/>
                </a:solidFill>
                <a:latin typeface="Calibri (Body)"/>
                <a:ea typeface="Arial Black" panose="020B0A04020102020204" pitchFamily="34" charset="0"/>
                <a:cs typeface="Arial Black" panose="020B0A04020102020204" pitchFamily="34" charset="0"/>
              </a:rPr>
              <a:t>sistema</a:t>
            </a:r>
            <a:r>
              <a:rPr lang="en-US" sz="1400" spc="-205" dirty="0" smtClean="0">
                <a:solidFill>
                  <a:srgbClr val="231F20"/>
                </a:solidFill>
                <a:latin typeface="Calibri (Body)"/>
                <a:ea typeface="Arial Black" panose="020B0A04020102020204" pitchFamily="34" charset="0"/>
                <a:cs typeface="Arial Black" panose="020B0A04020102020204" pitchFamily="34" charset="0"/>
              </a:rPr>
              <a:t> </a:t>
            </a:r>
            <a:r>
              <a:rPr lang="en-US" sz="1400" dirty="0" smtClean="0">
                <a:solidFill>
                  <a:srgbClr val="231F20"/>
                </a:solidFill>
                <a:latin typeface="Calibri (Body)"/>
                <a:ea typeface="Arial Black" panose="020B0A04020102020204" pitchFamily="34" charset="0"/>
                <a:cs typeface="Arial Black" panose="020B0A04020102020204" pitchFamily="34" charset="0"/>
              </a:rPr>
              <a:t>al</a:t>
            </a:r>
            <a:r>
              <a:rPr lang="en-US" sz="1400" spc="-205" dirty="0" smtClean="0">
                <a:solidFill>
                  <a:srgbClr val="231F20"/>
                </a:solidFill>
                <a:latin typeface="Calibri (Body)"/>
                <a:ea typeface="Arial Black" panose="020B0A04020102020204" pitchFamily="34" charset="0"/>
                <a:cs typeface="Arial Black" panose="020B0A04020102020204" pitchFamily="34" charset="0"/>
              </a:rPr>
              <a:t> </a:t>
            </a:r>
            <a:r>
              <a:rPr lang="en-US" sz="1400" dirty="0" err="1" smtClean="0">
                <a:solidFill>
                  <a:srgbClr val="231F20"/>
                </a:solidFill>
                <a:latin typeface="Calibri (Body)"/>
                <a:ea typeface="Arial Black" panose="020B0A04020102020204" pitchFamily="34" charset="0"/>
                <a:cs typeface="Arial Black" panose="020B0A04020102020204" pitchFamily="34" charset="0"/>
              </a:rPr>
              <a:t>evitar</a:t>
            </a:r>
            <a:r>
              <a:rPr lang="en-US" sz="1400" dirty="0" smtClean="0">
                <a:solidFill>
                  <a:srgbClr val="231F20"/>
                </a:solidFill>
                <a:latin typeface="Calibri (Body)"/>
                <a:ea typeface="Arial Black" panose="020B0A04020102020204" pitchFamily="34" charset="0"/>
                <a:cs typeface="Arial Black" panose="020B0A04020102020204" pitchFamily="34" charset="0"/>
              </a:rPr>
              <a:t> </a:t>
            </a:r>
            <a:r>
              <a:rPr lang="en-US" sz="1400" dirty="0" err="1" smtClean="0">
                <a:solidFill>
                  <a:srgbClr val="231F20"/>
                </a:solidFill>
                <a:latin typeface="Calibri (Body)"/>
                <a:ea typeface="Arial Black" panose="020B0A04020102020204" pitchFamily="34" charset="0"/>
                <a:cs typeface="Arial Black" panose="020B0A04020102020204" pitchFamily="34" charset="0"/>
              </a:rPr>
              <a:t>que</a:t>
            </a:r>
            <a:r>
              <a:rPr lang="en-US" sz="1400" spc="-120" dirty="0" smtClean="0">
                <a:solidFill>
                  <a:srgbClr val="231F20"/>
                </a:solidFill>
                <a:latin typeface="Calibri (Body)"/>
                <a:ea typeface="Arial Black" panose="020B0A04020102020204" pitchFamily="34" charset="0"/>
                <a:cs typeface="Arial Black" panose="020B0A04020102020204" pitchFamily="34" charset="0"/>
              </a:rPr>
              <a:t> </a:t>
            </a:r>
            <a:r>
              <a:rPr lang="en-US" sz="1400" spc="-120" dirty="0" err="1" smtClean="0">
                <a:solidFill>
                  <a:srgbClr val="231F20"/>
                </a:solidFill>
                <a:latin typeface="Calibri (Body)"/>
                <a:ea typeface="Arial Black" panose="020B0A04020102020204" pitchFamily="34" charset="0"/>
                <a:cs typeface="Arial Black" panose="020B0A04020102020204" pitchFamily="34" charset="0"/>
              </a:rPr>
              <a:t>resíduos</a:t>
            </a:r>
            <a:r>
              <a:rPr lang="en-US" sz="1400" spc="-120" dirty="0" smtClean="0">
                <a:solidFill>
                  <a:srgbClr val="231F20"/>
                </a:solidFill>
                <a:latin typeface="Calibri (Body)"/>
                <a:ea typeface="Arial Black" panose="020B0A04020102020204" pitchFamily="34" charset="0"/>
                <a:cs typeface="Arial Black" panose="020B0A04020102020204" pitchFamily="34" charset="0"/>
              </a:rPr>
              <a:t> o </a:t>
            </a:r>
            <a:r>
              <a:rPr lang="en-US" sz="1400" dirty="0" err="1" smtClean="0">
                <a:solidFill>
                  <a:srgbClr val="231F20"/>
                </a:solidFill>
                <a:latin typeface="Calibri (Body)"/>
                <a:ea typeface="Arial Black" panose="020B0A04020102020204" pitchFamily="34" charset="0"/>
                <a:cs typeface="Arial Black" panose="020B0A04020102020204" pitchFamily="34" charset="0"/>
              </a:rPr>
              <a:t>partículas</a:t>
            </a:r>
            <a:r>
              <a:rPr lang="en-US" sz="1400" spc="-115" dirty="0" smtClean="0">
                <a:solidFill>
                  <a:srgbClr val="231F20"/>
                </a:solidFill>
                <a:latin typeface="Calibri (Body)"/>
                <a:ea typeface="Arial Black" panose="020B0A04020102020204" pitchFamily="34" charset="0"/>
                <a:cs typeface="Arial Black" panose="020B0A04020102020204" pitchFamily="34" charset="0"/>
              </a:rPr>
              <a:t> </a:t>
            </a:r>
            <a:r>
              <a:rPr lang="en-US" sz="1400" dirty="0" err="1" smtClean="0">
                <a:solidFill>
                  <a:srgbClr val="231F20"/>
                </a:solidFill>
                <a:latin typeface="Calibri (Body)"/>
                <a:ea typeface="Arial Black" panose="020B0A04020102020204" pitchFamily="34" charset="0"/>
                <a:cs typeface="Arial Black" panose="020B0A04020102020204" pitchFamily="34" charset="0"/>
              </a:rPr>
              <a:t>dañinas</a:t>
            </a:r>
            <a:r>
              <a:rPr lang="en-US" sz="1400" spc="-115" dirty="0" smtClean="0">
                <a:solidFill>
                  <a:srgbClr val="231F20"/>
                </a:solidFill>
                <a:latin typeface="Calibri (Body)"/>
                <a:ea typeface="Arial Black" panose="020B0A04020102020204" pitchFamily="34" charset="0"/>
                <a:cs typeface="Arial Black" panose="020B0A04020102020204" pitchFamily="34" charset="0"/>
              </a:rPr>
              <a:t> </a:t>
            </a:r>
            <a:r>
              <a:rPr lang="en-US" sz="1400" dirty="0" err="1" smtClean="0">
                <a:solidFill>
                  <a:srgbClr val="231F20"/>
                </a:solidFill>
                <a:latin typeface="Calibri (Body)"/>
                <a:ea typeface="Arial Black" panose="020B0A04020102020204" pitchFamily="34" charset="0"/>
                <a:cs typeface="Arial Black" panose="020B0A04020102020204" pitchFamily="34" charset="0"/>
              </a:rPr>
              <a:t>lleguen</a:t>
            </a:r>
            <a:r>
              <a:rPr lang="en-US" sz="1400" spc="-110" dirty="0" smtClean="0">
                <a:solidFill>
                  <a:srgbClr val="231F20"/>
                </a:solidFill>
                <a:latin typeface="Calibri (Body)"/>
                <a:ea typeface="Arial Black" panose="020B0A04020102020204" pitchFamily="34" charset="0"/>
                <a:cs typeface="Arial Black" panose="020B0A04020102020204" pitchFamily="34" charset="0"/>
              </a:rPr>
              <a:t> </a:t>
            </a:r>
            <a:r>
              <a:rPr lang="en-US" sz="1400" dirty="0" smtClean="0">
                <a:solidFill>
                  <a:srgbClr val="231F20"/>
                </a:solidFill>
                <a:latin typeface="Calibri (Body)"/>
                <a:ea typeface="Arial Black" panose="020B0A04020102020204" pitchFamily="34" charset="0"/>
                <a:cs typeface="Arial Black" panose="020B0A04020102020204" pitchFamily="34" charset="0"/>
              </a:rPr>
              <a:t>al</a:t>
            </a:r>
            <a:r>
              <a:rPr lang="en-US" sz="1400" spc="-110" dirty="0" smtClean="0">
                <a:solidFill>
                  <a:srgbClr val="231F20"/>
                </a:solidFill>
                <a:latin typeface="Calibri (Body)"/>
                <a:ea typeface="Arial Black" panose="020B0A04020102020204" pitchFamily="34" charset="0"/>
                <a:cs typeface="Arial Black" panose="020B0A04020102020204" pitchFamily="34" charset="0"/>
              </a:rPr>
              <a:t> </a:t>
            </a:r>
            <a:r>
              <a:rPr lang="en-US" sz="1400" dirty="0" err="1" smtClean="0">
                <a:solidFill>
                  <a:srgbClr val="231F20"/>
                </a:solidFill>
                <a:latin typeface="Calibri (Body)"/>
                <a:ea typeface="Arial Black" panose="020B0A04020102020204" pitchFamily="34" charset="0"/>
                <a:cs typeface="Arial Black" panose="020B0A04020102020204" pitchFamily="34" charset="0"/>
              </a:rPr>
              <a:t>lado</a:t>
            </a:r>
            <a:r>
              <a:rPr lang="en-US" sz="1400" spc="-110" dirty="0" smtClean="0">
                <a:solidFill>
                  <a:srgbClr val="231F20"/>
                </a:solidFill>
                <a:latin typeface="Calibri (Body)"/>
                <a:ea typeface="Arial Black" panose="020B0A04020102020204" pitchFamily="34" charset="0"/>
                <a:cs typeface="Arial Black" panose="020B0A04020102020204" pitchFamily="34" charset="0"/>
              </a:rPr>
              <a:t> </a:t>
            </a:r>
            <a:r>
              <a:rPr lang="en-US" sz="1400" dirty="0" smtClean="0">
                <a:solidFill>
                  <a:srgbClr val="231F20"/>
                </a:solidFill>
                <a:latin typeface="Calibri (Body)"/>
                <a:ea typeface="Arial Black" panose="020B0A04020102020204" pitchFamily="34" charset="0"/>
                <a:cs typeface="Arial Black" panose="020B0A04020102020204" pitchFamily="34" charset="0"/>
              </a:rPr>
              <a:t>de</a:t>
            </a:r>
            <a:r>
              <a:rPr lang="en-US" sz="1400" spc="-110" dirty="0" smtClean="0">
                <a:solidFill>
                  <a:srgbClr val="231F20"/>
                </a:solidFill>
                <a:latin typeface="Calibri (Body)"/>
                <a:ea typeface="Arial Black" panose="020B0A04020102020204" pitchFamily="34" charset="0"/>
                <a:cs typeface="Arial Black" panose="020B0A04020102020204" pitchFamily="34" charset="0"/>
              </a:rPr>
              <a:t> </a:t>
            </a:r>
            <a:r>
              <a:rPr lang="en-US" sz="1400" dirty="0" err="1" smtClean="0">
                <a:solidFill>
                  <a:srgbClr val="231F20"/>
                </a:solidFill>
                <a:latin typeface="Calibri (Body)"/>
                <a:ea typeface="Arial Black" panose="020B0A04020102020204" pitchFamily="34" charset="0"/>
                <a:cs typeface="Arial Black" panose="020B0A04020102020204" pitchFamily="34" charset="0"/>
              </a:rPr>
              <a:t>succión</a:t>
            </a:r>
            <a:r>
              <a:rPr lang="en-US" sz="1400" dirty="0" smtClean="0">
                <a:solidFill>
                  <a:srgbClr val="231F20"/>
                </a:solidFill>
                <a:latin typeface="Calibri (Body)"/>
                <a:ea typeface="Arial Black" panose="020B0A04020102020204" pitchFamily="34" charset="0"/>
                <a:cs typeface="Arial Black" panose="020B0A04020102020204" pitchFamily="34" charset="0"/>
              </a:rPr>
              <a:t> de la</a:t>
            </a:r>
            <a:r>
              <a:rPr lang="en-US" sz="1400" spc="-185" dirty="0" smtClean="0">
                <a:solidFill>
                  <a:srgbClr val="231F20"/>
                </a:solidFill>
                <a:latin typeface="Calibri (Body)"/>
                <a:ea typeface="Arial Black" panose="020B0A04020102020204" pitchFamily="34" charset="0"/>
                <a:cs typeface="Arial Black" panose="020B0A04020102020204" pitchFamily="34" charset="0"/>
              </a:rPr>
              <a:t> </a:t>
            </a:r>
            <a:r>
              <a:rPr lang="en-US" sz="1400" dirty="0" smtClean="0">
                <a:solidFill>
                  <a:srgbClr val="231F20"/>
                </a:solidFill>
                <a:latin typeface="Calibri (Body)"/>
                <a:ea typeface="Arial Black" panose="020B0A04020102020204" pitchFamily="34" charset="0"/>
                <a:cs typeface="Arial Black" panose="020B0A04020102020204" pitchFamily="34" charset="0"/>
              </a:rPr>
              <a:t>bomba.</a:t>
            </a:r>
            <a:endParaRPr lang="en-US" dirty="0">
              <a:effectLst/>
              <a:latin typeface="Calibri (Body)"/>
              <a:ea typeface="Arial Black" panose="020B0A04020102020204" pitchFamily="34" charset="0"/>
              <a:cs typeface="Arial Black" panose="020B0A04020102020204" pitchFamily="34" charset="0"/>
            </a:endParaRPr>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22028" y="587454"/>
            <a:ext cx="2189409" cy="1806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7166" y="894972"/>
            <a:ext cx="1624778" cy="924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8752" y="1819695"/>
            <a:ext cx="1094039" cy="960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832833" y="3732628"/>
            <a:ext cx="6096000" cy="2082621"/>
          </a:xfrm>
          <a:prstGeom prst="rect">
            <a:avLst/>
          </a:prstGeom>
        </p:spPr>
        <p:txBody>
          <a:bodyPr>
            <a:spAutoFit/>
          </a:bodyPr>
          <a:lstStyle/>
          <a:p>
            <a:pPr marL="130810" marR="0">
              <a:lnSpc>
                <a:spcPts val="1300"/>
              </a:lnSpc>
              <a:spcBef>
                <a:spcPts val="5"/>
              </a:spcBef>
              <a:spcAft>
                <a:spcPts val="0"/>
              </a:spcAft>
            </a:pPr>
            <a:endParaRPr lang="en-US" sz="2000" b="1" dirty="0" smtClean="0">
              <a:solidFill>
                <a:srgbClr val="231F20"/>
              </a:solidFill>
              <a:latin typeface="Calibri (Body)"/>
              <a:ea typeface="Arial Black" panose="020B0A04020102020204" pitchFamily="34" charset="0"/>
              <a:cs typeface="Arial Black" panose="020B0A04020102020204" pitchFamily="34" charset="0"/>
            </a:endParaRPr>
          </a:p>
          <a:p>
            <a:pPr marL="130810" marR="0">
              <a:lnSpc>
                <a:spcPts val="1300"/>
              </a:lnSpc>
              <a:spcBef>
                <a:spcPts val="5"/>
              </a:spcBef>
              <a:spcAft>
                <a:spcPts val="0"/>
              </a:spcAft>
            </a:pPr>
            <a:r>
              <a:rPr lang="en-US" sz="2000" b="1" dirty="0" err="1" smtClean="0">
                <a:solidFill>
                  <a:srgbClr val="231F20"/>
                </a:solidFill>
                <a:latin typeface="Calibri (Body)"/>
                <a:ea typeface="Arial Black" panose="020B0A04020102020204" pitchFamily="34" charset="0"/>
                <a:cs typeface="Arial Black" panose="020B0A04020102020204" pitchFamily="34" charset="0"/>
              </a:rPr>
              <a:t>Filtros</a:t>
            </a:r>
            <a:r>
              <a:rPr lang="en-US" sz="2000" b="1" dirty="0" smtClean="0">
                <a:solidFill>
                  <a:srgbClr val="231F20"/>
                </a:solidFill>
                <a:latin typeface="Calibri (Body)"/>
                <a:ea typeface="Arial Black" panose="020B0A04020102020204" pitchFamily="34" charset="0"/>
                <a:cs typeface="Arial Black" panose="020B0A04020102020204" pitchFamily="34" charset="0"/>
              </a:rPr>
              <a:t> </a:t>
            </a:r>
            <a:r>
              <a:rPr lang="en-US" sz="2000" b="1" dirty="0">
                <a:solidFill>
                  <a:srgbClr val="231F20"/>
                </a:solidFill>
                <a:latin typeface="Calibri (Body)"/>
                <a:ea typeface="Arial Black" panose="020B0A04020102020204" pitchFamily="34" charset="0"/>
                <a:cs typeface="Arial Black" panose="020B0A04020102020204" pitchFamily="34" charset="0"/>
              </a:rPr>
              <a:t>de </a:t>
            </a:r>
            <a:r>
              <a:rPr lang="en-US" sz="2000" b="1" dirty="0" err="1">
                <a:solidFill>
                  <a:srgbClr val="231F20"/>
                </a:solidFill>
                <a:latin typeface="Calibri (Body)"/>
                <a:ea typeface="Arial Black" panose="020B0A04020102020204" pitchFamily="34" charset="0"/>
                <a:cs typeface="Arial Black" panose="020B0A04020102020204" pitchFamily="34" charset="0"/>
              </a:rPr>
              <a:t>alta</a:t>
            </a:r>
            <a:r>
              <a:rPr lang="en-US" sz="2000" b="1" dirty="0">
                <a:solidFill>
                  <a:srgbClr val="231F20"/>
                </a:solidFill>
                <a:latin typeface="Calibri (Body)"/>
                <a:ea typeface="Arial Black" panose="020B0A04020102020204" pitchFamily="34" charset="0"/>
                <a:cs typeface="Arial Black" panose="020B0A04020102020204" pitchFamily="34" charset="0"/>
              </a:rPr>
              <a:t> </a:t>
            </a:r>
            <a:r>
              <a:rPr lang="en-US" sz="2000" b="1" dirty="0" err="1" smtClean="0">
                <a:solidFill>
                  <a:srgbClr val="231F20"/>
                </a:solidFill>
                <a:latin typeface="Calibri (Body)"/>
                <a:ea typeface="Arial Black" panose="020B0A04020102020204" pitchFamily="34" charset="0"/>
                <a:cs typeface="Arial Black" panose="020B0A04020102020204" pitchFamily="34" charset="0"/>
              </a:rPr>
              <a:t>presión</a:t>
            </a:r>
            <a:endParaRPr lang="en-US" sz="2000" b="1" dirty="0" smtClean="0">
              <a:solidFill>
                <a:srgbClr val="231F20"/>
              </a:solidFill>
              <a:latin typeface="Calibri (Body)"/>
              <a:ea typeface="Arial Black" panose="020B0A04020102020204" pitchFamily="34" charset="0"/>
              <a:cs typeface="Arial Black" panose="020B0A04020102020204" pitchFamily="34" charset="0"/>
            </a:endParaRPr>
          </a:p>
          <a:p>
            <a:pPr marL="130810" marR="0">
              <a:lnSpc>
                <a:spcPts val="1300"/>
              </a:lnSpc>
              <a:spcBef>
                <a:spcPts val="5"/>
              </a:spcBef>
              <a:spcAft>
                <a:spcPts val="0"/>
              </a:spcAft>
            </a:pPr>
            <a:endParaRPr lang="en-US" sz="2000" dirty="0">
              <a:latin typeface="Arial Black" panose="020B0A04020102020204" pitchFamily="34" charset="0"/>
              <a:ea typeface="Arial Black" panose="020B0A04020102020204" pitchFamily="34" charset="0"/>
              <a:cs typeface="Arial Black" panose="020B0A04020102020204" pitchFamily="34" charset="0"/>
            </a:endParaRPr>
          </a:p>
          <a:p>
            <a:pPr marL="416560" marR="0" indent="-285750">
              <a:lnSpc>
                <a:spcPct val="150000"/>
              </a:lnSpc>
              <a:spcBef>
                <a:spcPts val="0"/>
              </a:spcBef>
              <a:spcAft>
                <a:spcPts val="0"/>
              </a:spcAft>
              <a:buFont typeface="Arial" panose="020B0604020202020204" pitchFamily="34" charset="0"/>
              <a:buChar char="•"/>
            </a:pPr>
            <a:r>
              <a:rPr lang="en-US" sz="1600" dirty="0" err="1" smtClean="0">
                <a:solidFill>
                  <a:srgbClr val="231F20"/>
                </a:solidFill>
                <a:latin typeface="Calibri (Body)"/>
                <a:ea typeface="Arial Black" panose="020B0A04020102020204" pitchFamily="34" charset="0"/>
                <a:cs typeface="Arial Black" panose="020B0A04020102020204" pitchFamily="34" charset="0"/>
              </a:rPr>
              <a:t>Soporta</a:t>
            </a:r>
            <a:r>
              <a:rPr lang="en-US" sz="1600" dirty="0" smtClean="0">
                <a:solidFill>
                  <a:srgbClr val="231F20"/>
                </a:solidFill>
                <a:latin typeface="Calibri (Body)"/>
                <a:ea typeface="Arial Black" panose="020B0A04020102020204" pitchFamily="34" charset="0"/>
                <a:cs typeface="Arial Black" panose="020B0A04020102020204" pitchFamily="34" charset="0"/>
              </a:rPr>
              <a:t> </a:t>
            </a:r>
            <a:r>
              <a:rPr lang="en-US" sz="1600" dirty="0">
                <a:solidFill>
                  <a:srgbClr val="231F20"/>
                </a:solidFill>
                <a:latin typeface="Calibri (Body)"/>
                <a:ea typeface="Arial Black" panose="020B0A04020102020204" pitchFamily="34" charset="0"/>
                <a:cs typeface="Arial Black" panose="020B0A04020102020204" pitchFamily="34" charset="0"/>
              </a:rPr>
              <a:t>hasta 5000 psi</a:t>
            </a:r>
            <a:endParaRPr lang="en-US" sz="2000" dirty="0">
              <a:latin typeface="Calibri (Body)"/>
              <a:ea typeface="Arial Black" panose="020B0A04020102020204" pitchFamily="34" charset="0"/>
              <a:cs typeface="Arial Black" panose="020B0A04020102020204" pitchFamily="34" charset="0"/>
            </a:endParaRPr>
          </a:p>
          <a:p>
            <a:pPr marL="416560" marR="1346200" indent="-285750">
              <a:lnSpc>
                <a:spcPct val="150000"/>
              </a:lnSpc>
              <a:spcBef>
                <a:spcPts val="60"/>
              </a:spcBef>
              <a:spcAft>
                <a:spcPts val="0"/>
              </a:spcAft>
              <a:buFont typeface="Arial" panose="020B0604020202020204" pitchFamily="34" charset="0"/>
              <a:buChar char="•"/>
            </a:pPr>
            <a:r>
              <a:rPr lang="en-US" sz="1600" dirty="0" smtClean="0">
                <a:solidFill>
                  <a:srgbClr val="231F20"/>
                </a:solidFill>
                <a:latin typeface="Calibri (Body)"/>
                <a:ea typeface="Arial Black" panose="020B0A04020102020204" pitchFamily="34" charset="0"/>
                <a:cs typeface="Arial Black" panose="020B0A04020102020204" pitchFamily="34" charset="0"/>
              </a:rPr>
              <a:t>La</a:t>
            </a:r>
            <a:r>
              <a:rPr lang="en-US" sz="1600" spc="-185" dirty="0" smtClean="0">
                <a:solidFill>
                  <a:srgbClr val="231F20"/>
                </a:solidFill>
                <a:latin typeface="Calibri (Body)"/>
                <a:ea typeface="Arial Black" panose="020B0A04020102020204" pitchFamily="34" charset="0"/>
                <a:cs typeface="Arial Black" panose="020B0A04020102020204" pitchFamily="34" charset="0"/>
              </a:rPr>
              <a:t> </a:t>
            </a:r>
            <a:r>
              <a:rPr lang="en-US" sz="1600" dirty="0" err="1">
                <a:solidFill>
                  <a:srgbClr val="231F20"/>
                </a:solidFill>
                <a:latin typeface="Calibri (Body)"/>
                <a:ea typeface="Arial Black" panose="020B0A04020102020204" pitchFamily="34" charset="0"/>
                <a:cs typeface="Arial Black" panose="020B0A04020102020204" pitchFamily="34" charset="0"/>
              </a:rPr>
              <a:t>malla</a:t>
            </a:r>
            <a:r>
              <a:rPr lang="en-US" sz="1600" spc="-185" dirty="0">
                <a:solidFill>
                  <a:srgbClr val="231F20"/>
                </a:solidFill>
                <a:latin typeface="Calibri (Body)"/>
                <a:ea typeface="Arial Black" panose="020B0A04020102020204" pitchFamily="34" charset="0"/>
                <a:cs typeface="Arial Black" panose="020B0A04020102020204" pitchFamily="34" charset="0"/>
              </a:rPr>
              <a:t> </a:t>
            </a:r>
            <a:r>
              <a:rPr lang="en-US" sz="1600" dirty="0">
                <a:solidFill>
                  <a:srgbClr val="231F20"/>
                </a:solidFill>
                <a:latin typeface="Calibri (Body)"/>
                <a:ea typeface="Arial Black" panose="020B0A04020102020204" pitchFamily="34" charset="0"/>
                <a:cs typeface="Arial Black" panose="020B0A04020102020204" pitchFamily="34" charset="0"/>
              </a:rPr>
              <a:t>de</a:t>
            </a:r>
            <a:r>
              <a:rPr lang="en-US" sz="1600" spc="-180" dirty="0">
                <a:solidFill>
                  <a:srgbClr val="231F20"/>
                </a:solidFill>
                <a:latin typeface="Calibri (Body)"/>
                <a:ea typeface="Arial Black" panose="020B0A04020102020204" pitchFamily="34" charset="0"/>
                <a:cs typeface="Arial Black" panose="020B0A04020102020204" pitchFamily="34" charset="0"/>
              </a:rPr>
              <a:t> </a:t>
            </a:r>
            <a:r>
              <a:rPr lang="en-US" sz="1600" dirty="0">
                <a:solidFill>
                  <a:srgbClr val="231F20"/>
                </a:solidFill>
                <a:latin typeface="Calibri (Body)"/>
                <a:ea typeface="Arial Black" panose="020B0A04020102020204" pitchFamily="34" charset="0"/>
                <a:cs typeface="Arial Black" panose="020B0A04020102020204" pitchFamily="34" charset="0"/>
              </a:rPr>
              <a:t>100</a:t>
            </a:r>
            <a:r>
              <a:rPr lang="en-US" sz="1600" spc="-185" dirty="0">
                <a:solidFill>
                  <a:srgbClr val="231F20"/>
                </a:solidFill>
                <a:latin typeface="Calibri (Body)"/>
                <a:ea typeface="Arial Black" panose="020B0A04020102020204" pitchFamily="34" charset="0"/>
                <a:cs typeface="Arial Black" panose="020B0A04020102020204" pitchFamily="34" charset="0"/>
              </a:rPr>
              <a:t> </a:t>
            </a:r>
            <a:r>
              <a:rPr lang="en-US" sz="1600" dirty="0" err="1">
                <a:solidFill>
                  <a:srgbClr val="231F20"/>
                </a:solidFill>
                <a:latin typeface="Calibri (Body)"/>
                <a:ea typeface="Arial Black" panose="020B0A04020102020204" pitchFamily="34" charset="0"/>
                <a:cs typeface="Arial Black" panose="020B0A04020102020204" pitchFamily="34" charset="0"/>
              </a:rPr>
              <a:t>micras</a:t>
            </a:r>
            <a:r>
              <a:rPr lang="en-US" sz="1600" spc="-185" dirty="0">
                <a:solidFill>
                  <a:srgbClr val="231F20"/>
                </a:solidFill>
                <a:latin typeface="Calibri (Body)"/>
                <a:ea typeface="Arial Black" panose="020B0A04020102020204" pitchFamily="34" charset="0"/>
                <a:cs typeface="Arial Black" panose="020B0A04020102020204" pitchFamily="34" charset="0"/>
              </a:rPr>
              <a:t> </a:t>
            </a:r>
            <a:r>
              <a:rPr lang="en-US" sz="1600" dirty="0" err="1">
                <a:solidFill>
                  <a:srgbClr val="231F20"/>
                </a:solidFill>
                <a:latin typeface="Calibri (Body)"/>
                <a:ea typeface="Arial Black" panose="020B0A04020102020204" pitchFamily="34" charset="0"/>
                <a:cs typeface="Arial Black" panose="020B0A04020102020204" pitchFamily="34" charset="0"/>
              </a:rPr>
              <a:t>ayuda</a:t>
            </a:r>
            <a:r>
              <a:rPr lang="en-US" sz="1600" spc="-180" dirty="0">
                <a:solidFill>
                  <a:srgbClr val="231F20"/>
                </a:solidFill>
                <a:latin typeface="Calibri (Body)"/>
                <a:ea typeface="Arial Black" panose="020B0A04020102020204" pitchFamily="34" charset="0"/>
                <a:cs typeface="Arial Black" panose="020B0A04020102020204" pitchFamily="34" charset="0"/>
              </a:rPr>
              <a:t> </a:t>
            </a:r>
            <a:r>
              <a:rPr lang="en-US" sz="1600" dirty="0">
                <a:solidFill>
                  <a:srgbClr val="231F20"/>
                </a:solidFill>
                <a:latin typeface="Calibri (Body)"/>
                <a:ea typeface="Arial Black" panose="020B0A04020102020204" pitchFamily="34" charset="0"/>
                <a:cs typeface="Arial Black" panose="020B0A04020102020204" pitchFamily="34" charset="0"/>
              </a:rPr>
              <a:t>a </a:t>
            </a:r>
            <a:r>
              <a:rPr lang="en-US" sz="1600" dirty="0" err="1">
                <a:solidFill>
                  <a:srgbClr val="231F20"/>
                </a:solidFill>
                <a:latin typeface="Calibri (Body)"/>
                <a:ea typeface="Arial Black" panose="020B0A04020102020204" pitchFamily="34" charset="0"/>
                <a:cs typeface="Arial Black" panose="020B0A04020102020204" pitchFamily="34" charset="0"/>
              </a:rPr>
              <a:t>evitar</a:t>
            </a:r>
            <a:r>
              <a:rPr lang="en-US" sz="1600" dirty="0">
                <a:solidFill>
                  <a:srgbClr val="231F20"/>
                </a:solidFill>
                <a:latin typeface="Calibri (Body)"/>
                <a:ea typeface="Arial Black" panose="020B0A04020102020204" pitchFamily="34" charset="0"/>
                <a:cs typeface="Arial Black" panose="020B0A04020102020204" pitchFamily="34" charset="0"/>
              </a:rPr>
              <a:t> la </a:t>
            </a:r>
            <a:r>
              <a:rPr lang="en-US" sz="1600" dirty="0" err="1">
                <a:solidFill>
                  <a:srgbClr val="231F20"/>
                </a:solidFill>
                <a:latin typeface="Calibri (Body)"/>
                <a:ea typeface="Arial Black" panose="020B0A04020102020204" pitchFamily="34" charset="0"/>
                <a:cs typeface="Arial Black" panose="020B0A04020102020204" pitchFamily="34" charset="0"/>
              </a:rPr>
              <a:t>obstrucción</a:t>
            </a:r>
            <a:r>
              <a:rPr lang="en-US" sz="1600" dirty="0">
                <a:solidFill>
                  <a:srgbClr val="231F20"/>
                </a:solidFill>
                <a:latin typeface="Calibri (Body)"/>
                <a:ea typeface="Arial Black" panose="020B0A04020102020204" pitchFamily="34" charset="0"/>
                <a:cs typeface="Arial Black" panose="020B0A04020102020204" pitchFamily="34" charset="0"/>
              </a:rPr>
              <a:t> </a:t>
            </a:r>
            <a:r>
              <a:rPr lang="en-US" sz="1600" dirty="0" err="1">
                <a:solidFill>
                  <a:srgbClr val="231F20"/>
                </a:solidFill>
                <a:latin typeface="Calibri (Body)"/>
                <a:ea typeface="Arial Black" panose="020B0A04020102020204" pitchFamily="34" charset="0"/>
                <a:cs typeface="Arial Black" panose="020B0A04020102020204" pitchFamily="34" charset="0"/>
              </a:rPr>
              <a:t>en</a:t>
            </a:r>
            <a:r>
              <a:rPr lang="en-US" sz="1600" dirty="0">
                <a:solidFill>
                  <a:srgbClr val="231F20"/>
                </a:solidFill>
                <a:latin typeface="Calibri (Body)"/>
                <a:ea typeface="Arial Black" panose="020B0A04020102020204" pitchFamily="34" charset="0"/>
                <a:cs typeface="Arial Black" panose="020B0A04020102020204" pitchFamily="34" charset="0"/>
              </a:rPr>
              <a:t> las </a:t>
            </a:r>
            <a:r>
              <a:rPr lang="en-US" sz="1600" dirty="0" err="1">
                <a:solidFill>
                  <a:srgbClr val="231F20"/>
                </a:solidFill>
                <a:latin typeface="Calibri (Body)"/>
                <a:ea typeface="Arial Black" panose="020B0A04020102020204" pitchFamily="34" charset="0"/>
                <a:cs typeface="Arial Black" panose="020B0A04020102020204" pitchFamily="34" charset="0"/>
              </a:rPr>
              <a:t>puntas</a:t>
            </a:r>
            <a:r>
              <a:rPr lang="en-US" sz="1600" spc="-125" dirty="0">
                <a:solidFill>
                  <a:srgbClr val="231F20"/>
                </a:solidFill>
                <a:latin typeface="Calibri (Body)"/>
                <a:ea typeface="Arial Black" panose="020B0A04020102020204" pitchFamily="34" charset="0"/>
                <a:cs typeface="Arial Black" panose="020B0A04020102020204" pitchFamily="34" charset="0"/>
              </a:rPr>
              <a:t> </a:t>
            </a:r>
            <a:r>
              <a:rPr lang="en-US" sz="1600" dirty="0">
                <a:solidFill>
                  <a:srgbClr val="231F20"/>
                </a:solidFill>
                <a:latin typeface="Calibri (Body)"/>
                <a:ea typeface="Arial Black" panose="020B0A04020102020204" pitchFamily="34" charset="0"/>
                <a:cs typeface="Arial Black" panose="020B0A04020102020204" pitchFamily="34" charset="0"/>
              </a:rPr>
              <a:t>del</a:t>
            </a:r>
            <a:r>
              <a:rPr lang="en-US" sz="1600" spc="-125" dirty="0">
                <a:solidFill>
                  <a:srgbClr val="231F20"/>
                </a:solidFill>
                <a:latin typeface="Calibri (Body)"/>
                <a:ea typeface="Arial Black" panose="020B0A04020102020204" pitchFamily="34" charset="0"/>
                <a:cs typeface="Arial Black" panose="020B0A04020102020204" pitchFamily="34" charset="0"/>
              </a:rPr>
              <a:t> </a:t>
            </a:r>
            <a:r>
              <a:rPr lang="en-US" sz="1600" dirty="0" err="1">
                <a:solidFill>
                  <a:srgbClr val="231F20"/>
                </a:solidFill>
                <a:latin typeface="Calibri (Body)"/>
                <a:ea typeface="Arial Black" panose="020B0A04020102020204" pitchFamily="34" charset="0"/>
                <a:cs typeface="Arial Black" panose="020B0A04020102020204" pitchFamily="34" charset="0"/>
              </a:rPr>
              <a:t>atomizador</a:t>
            </a:r>
            <a:endParaRPr lang="en-US" sz="2000" dirty="0">
              <a:latin typeface="Calibri (Body)"/>
              <a:ea typeface="Arial Black" panose="020B0A04020102020204" pitchFamily="34" charset="0"/>
              <a:cs typeface="Arial Black" panose="020B0A04020102020204" pitchFamily="34" charset="0"/>
            </a:endParaRPr>
          </a:p>
          <a:p>
            <a:pPr marL="416560" marR="0" indent="-285750">
              <a:lnSpc>
                <a:spcPct val="150000"/>
              </a:lnSpc>
              <a:spcBef>
                <a:spcPts val="0"/>
              </a:spcBef>
              <a:spcAft>
                <a:spcPts val="0"/>
              </a:spcAft>
              <a:buFont typeface="Arial" panose="020B0604020202020204" pitchFamily="34" charset="0"/>
              <a:buChar char="•"/>
            </a:pPr>
            <a:r>
              <a:rPr lang="en-US" sz="1600" dirty="0" smtClean="0">
                <a:solidFill>
                  <a:srgbClr val="231F20"/>
                </a:solidFill>
                <a:latin typeface="Calibri (Body)"/>
                <a:ea typeface="Arial Black" panose="020B0A04020102020204" pitchFamily="34" charset="0"/>
                <a:cs typeface="Arial Black" panose="020B0A04020102020204" pitchFamily="34" charset="0"/>
              </a:rPr>
              <a:t>Ideal </a:t>
            </a:r>
            <a:r>
              <a:rPr lang="en-US" sz="1600" dirty="0">
                <a:solidFill>
                  <a:srgbClr val="231F20"/>
                </a:solidFill>
                <a:latin typeface="Calibri (Body)"/>
                <a:ea typeface="Arial Black" panose="020B0A04020102020204" pitchFamily="34" charset="0"/>
                <a:cs typeface="Arial Black" panose="020B0A04020102020204" pitchFamily="34" charset="0"/>
              </a:rPr>
              <a:t>para </a:t>
            </a:r>
            <a:r>
              <a:rPr lang="en-US" sz="1600" dirty="0" err="1">
                <a:solidFill>
                  <a:srgbClr val="231F20"/>
                </a:solidFill>
                <a:latin typeface="Calibri (Body)"/>
                <a:ea typeface="Arial Black" panose="020B0A04020102020204" pitchFamily="34" charset="0"/>
                <a:cs typeface="Arial Black" panose="020B0A04020102020204" pitchFamily="34" charset="0"/>
              </a:rPr>
              <a:t>inyección</a:t>
            </a:r>
            <a:r>
              <a:rPr lang="en-US" sz="1600" dirty="0">
                <a:solidFill>
                  <a:srgbClr val="231F20"/>
                </a:solidFill>
                <a:latin typeface="Calibri (Body)"/>
                <a:ea typeface="Arial Black" panose="020B0A04020102020204" pitchFamily="34" charset="0"/>
                <a:cs typeface="Arial Black" panose="020B0A04020102020204" pitchFamily="34" charset="0"/>
              </a:rPr>
              <a:t> </a:t>
            </a:r>
            <a:r>
              <a:rPr lang="en-US" sz="1600" dirty="0" err="1">
                <a:solidFill>
                  <a:srgbClr val="231F20"/>
                </a:solidFill>
                <a:latin typeface="Calibri (Body)"/>
                <a:ea typeface="Arial Black" panose="020B0A04020102020204" pitchFamily="34" charset="0"/>
                <a:cs typeface="Arial Black" panose="020B0A04020102020204" pitchFamily="34" charset="0"/>
              </a:rPr>
              <a:t>capilar</a:t>
            </a:r>
            <a:endParaRPr lang="en-US" sz="2000" dirty="0">
              <a:effectLst/>
              <a:latin typeface="Calibri (Body)"/>
              <a:ea typeface="Arial Black" panose="020B0A04020102020204" pitchFamily="34" charset="0"/>
              <a:cs typeface="Arial Black" panose="020B0A04020102020204" pitchFamily="34" charset="0"/>
            </a:endParaRPr>
          </a:p>
        </p:txBody>
      </p:sp>
      <p:pic>
        <p:nvPicPr>
          <p:cNvPr id="81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1893" y="3766669"/>
            <a:ext cx="1720850" cy="201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4373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8195"/>
                                        </p:tgtEl>
                                        <p:attrNameLst>
                                          <p:attrName>style.visibility</p:attrName>
                                        </p:attrNameLst>
                                      </p:cBhvr>
                                      <p:to>
                                        <p:strVal val="visible"/>
                                      </p:to>
                                    </p:set>
                                    <p:animEffect transition="in" filter="wipe(down)">
                                      <p:cBhvr>
                                        <p:cTn id="10" dur="500"/>
                                        <p:tgtEl>
                                          <p:spTgt spid="8195"/>
                                        </p:tgtEl>
                                      </p:cBhvr>
                                    </p:animEffect>
                                  </p:childTnLst>
                                </p:cTn>
                              </p:par>
                              <p:par>
                                <p:cTn id="11" presetID="22" presetClass="entr" presetSubtype="4" fill="hold" nodeType="withEffect">
                                  <p:stCondLst>
                                    <p:cond delay="0"/>
                                  </p:stCondLst>
                                  <p:childTnLst>
                                    <p:set>
                                      <p:cBhvr>
                                        <p:cTn id="12" dur="1" fill="hold">
                                          <p:stCondLst>
                                            <p:cond delay="0"/>
                                          </p:stCondLst>
                                        </p:cTn>
                                        <p:tgtEl>
                                          <p:spTgt spid="8194"/>
                                        </p:tgtEl>
                                        <p:attrNameLst>
                                          <p:attrName>style.visibility</p:attrName>
                                        </p:attrNameLst>
                                      </p:cBhvr>
                                      <p:to>
                                        <p:strVal val="visible"/>
                                      </p:to>
                                    </p:set>
                                    <p:animEffect transition="in" filter="wipe(down)">
                                      <p:cBhvr>
                                        <p:cTn id="13" dur="500"/>
                                        <p:tgtEl>
                                          <p:spTgt spid="8194"/>
                                        </p:tgtEl>
                                      </p:cBhvr>
                                    </p:animEffect>
                                  </p:childTnLst>
                                </p:cTn>
                              </p:par>
                              <p:par>
                                <p:cTn id="14" presetID="22" presetClass="entr" presetSubtype="4" fill="hold" nodeType="withEffect">
                                  <p:stCondLst>
                                    <p:cond delay="0"/>
                                  </p:stCondLst>
                                  <p:childTnLst>
                                    <p:set>
                                      <p:cBhvr>
                                        <p:cTn id="15" dur="1" fill="hold">
                                          <p:stCondLst>
                                            <p:cond delay="0"/>
                                          </p:stCondLst>
                                        </p:cTn>
                                        <p:tgtEl>
                                          <p:spTgt spid="8196"/>
                                        </p:tgtEl>
                                        <p:attrNameLst>
                                          <p:attrName>style.visibility</p:attrName>
                                        </p:attrNameLst>
                                      </p:cBhvr>
                                      <p:to>
                                        <p:strVal val="visible"/>
                                      </p:to>
                                    </p:set>
                                    <p:animEffect transition="in" filter="wipe(down)">
                                      <p:cBhvr>
                                        <p:cTn id="16" dur="500"/>
                                        <p:tgtEl>
                                          <p:spTgt spid="819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down)">
                                      <p:cBhvr>
                                        <p:cTn id="21" dur="500"/>
                                        <p:tgtEl>
                                          <p:spTgt spid="3"/>
                                        </p:tgtEl>
                                      </p:cBhvr>
                                    </p:animEffect>
                                  </p:childTnLst>
                                </p:cTn>
                              </p:par>
                              <p:par>
                                <p:cTn id="22" presetID="22" presetClass="entr" presetSubtype="4" fill="hold" nodeType="withEffect">
                                  <p:stCondLst>
                                    <p:cond delay="0"/>
                                  </p:stCondLst>
                                  <p:childTnLst>
                                    <p:set>
                                      <p:cBhvr>
                                        <p:cTn id="23" dur="1" fill="hold">
                                          <p:stCondLst>
                                            <p:cond delay="0"/>
                                          </p:stCondLst>
                                        </p:cTn>
                                        <p:tgtEl>
                                          <p:spTgt spid="8197"/>
                                        </p:tgtEl>
                                        <p:attrNameLst>
                                          <p:attrName>style.visibility</p:attrName>
                                        </p:attrNameLst>
                                      </p:cBhvr>
                                      <p:to>
                                        <p:strVal val="visible"/>
                                      </p:to>
                                    </p:set>
                                    <p:animEffect transition="in" filter="wipe(down)">
                                      <p:cBhvr>
                                        <p:cTn id="24" dur="500"/>
                                        <p:tgtEl>
                                          <p:spTgt spid="8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7323" y="1922853"/>
            <a:ext cx="7769710" cy="1477328"/>
          </a:xfrm>
          <a:prstGeom prst="rect">
            <a:avLst/>
          </a:prstGeom>
          <a:noFill/>
        </p:spPr>
        <p:txBody>
          <a:bodyPr wrap="square" rtlCol="0">
            <a:spAutoFit/>
          </a:bodyPr>
          <a:lstStyle/>
          <a:p>
            <a:pPr marL="285750" indent="-285750">
              <a:buFont typeface="Arial" panose="020B0604020202020204" pitchFamily="34" charset="0"/>
              <a:buChar char="•"/>
            </a:pPr>
            <a:r>
              <a:rPr lang="en-US" dirty="0" err="1"/>
              <a:t>Cuerpo</a:t>
            </a:r>
            <a:r>
              <a:rPr lang="en-US" dirty="0"/>
              <a:t> de </a:t>
            </a:r>
            <a:r>
              <a:rPr lang="en-US" dirty="0" err="1"/>
              <a:t>inyección</a:t>
            </a:r>
            <a:r>
              <a:rPr lang="en-US" dirty="0"/>
              <a:t> </a:t>
            </a:r>
            <a:r>
              <a:rPr lang="en-US" dirty="0" err="1"/>
              <a:t>estándar</a:t>
            </a:r>
            <a:r>
              <a:rPr lang="en-US" dirty="0"/>
              <a:t> con </a:t>
            </a:r>
            <a:r>
              <a:rPr lang="en-US" dirty="0" err="1"/>
              <a:t>conexión</a:t>
            </a:r>
            <a:r>
              <a:rPr lang="en-US" dirty="0"/>
              <a:t> NPT macho de 1</a:t>
            </a:r>
            <a:r>
              <a:rPr lang="en-US" dirty="0" smtClean="0"/>
              <a:t>”</a:t>
            </a:r>
          </a:p>
          <a:p>
            <a:pPr marL="285750" indent="-285750">
              <a:buFont typeface="Arial" panose="020B0604020202020204" pitchFamily="34" charset="0"/>
              <a:buChar char="•"/>
            </a:pPr>
            <a:r>
              <a:rPr lang="en-US" dirty="0" err="1"/>
              <a:t>Tuberías</a:t>
            </a:r>
            <a:r>
              <a:rPr lang="en-US" dirty="0"/>
              <a:t> </a:t>
            </a:r>
            <a:r>
              <a:rPr lang="en-US" dirty="0" err="1"/>
              <a:t>estándares</a:t>
            </a:r>
            <a:r>
              <a:rPr lang="en-US" dirty="0"/>
              <a:t> de 3/8” de </a:t>
            </a:r>
            <a:r>
              <a:rPr lang="en-US" dirty="0" err="1"/>
              <a:t>diámetro</a:t>
            </a:r>
            <a:r>
              <a:rPr lang="en-US" dirty="0"/>
              <a:t> exterior x 0,065 de </a:t>
            </a:r>
            <a:r>
              <a:rPr lang="en-US" dirty="0" err="1" smtClean="0"/>
              <a:t>espesor</a:t>
            </a:r>
            <a:endParaRPr lang="en-US" dirty="0" smtClean="0"/>
          </a:p>
          <a:p>
            <a:pPr marL="285750" indent="-285750">
              <a:buFont typeface="Arial" panose="020B0604020202020204" pitchFamily="34" charset="0"/>
              <a:buChar char="•"/>
            </a:pPr>
            <a:r>
              <a:rPr lang="en-US" dirty="0" err="1"/>
              <a:t>Soporta</a:t>
            </a:r>
            <a:r>
              <a:rPr lang="en-US" dirty="0"/>
              <a:t> una </a:t>
            </a:r>
            <a:r>
              <a:rPr lang="en-US" dirty="0" err="1"/>
              <a:t>presión</a:t>
            </a:r>
            <a:r>
              <a:rPr lang="en-US" dirty="0"/>
              <a:t> </a:t>
            </a:r>
            <a:r>
              <a:rPr lang="en-US" dirty="0" err="1"/>
              <a:t>máxima</a:t>
            </a:r>
            <a:r>
              <a:rPr lang="en-US" dirty="0"/>
              <a:t> de </a:t>
            </a:r>
            <a:r>
              <a:rPr lang="en-US" dirty="0" err="1"/>
              <a:t>trabajo</a:t>
            </a:r>
            <a:r>
              <a:rPr lang="en-US" dirty="0"/>
              <a:t> de 1500 </a:t>
            </a:r>
            <a:r>
              <a:rPr lang="en-US" dirty="0" smtClean="0"/>
              <a:t>psi.</a:t>
            </a:r>
            <a:endParaRPr lang="en-US" dirty="0"/>
          </a:p>
          <a:p>
            <a:pPr marL="285750" indent="-285750">
              <a:buFont typeface="Arial" panose="020B0604020202020204" pitchFamily="34" charset="0"/>
              <a:buChar char="•"/>
            </a:pPr>
            <a:r>
              <a:rPr lang="en-US" dirty="0" err="1"/>
              <a:t>Póngase</a:t>
            </a:r>
            <a:r>
              <a:rPr lang="en-US" dirty="0"/>
              <a:t> en </a:t>
            </a:r>
            <a:r>
              <a:rPr lang="en-US" dirty="0" err="1"/>
              <a:t>contacto</a:t>
            </a:r>
            <a:r>
              <a:rPr lang="en-US" dirty="0"/>
              <a:t> con </a:t>
            </a:r>
            <a:r>
              <a:rPr lang="en-US" dirty="0" err="1"/>
              <a:t>su</a:t>
            </a:r>
            <a:r>
              <a:rPr lang="en-US" dirty="0"/>
              <a:t> </a:t>
            </a:r>
            <a:r>
              <a:rPr lang="en-US" dirty="0" err="1"/>
              <a:t>oficina</a:t>
            </a:r>
            <a:r>
              <a:rPr lang="en-US" dirty="0"/>
              <a:t> de campo local de TXAM para </a:t>
            </a:r>
            <a:r>
              <a:rPr lang="en-US" dirty="0" err="1"/>
              <a:t>obtener</a:t>
            </a:r>
            <a:r>
              <a:rPr lang="en-US" dirty="0"/>
              <a:t> </a:t>
            </a:r>
            <a:r>
              <a:rPr lang="en-US" dirty="0" err="1"/>
              <a:t>puntas</a:t>
            </a:r>
            <a:r>
              <a:rPr lang="en-US" dirty="0"/>
              <a:t> de </a:t>
            </a:r>
            <a:r>
              <a:rPr lang="en-US" dirty="0" err="1"/>
              <a:t>atomizador</a:t>
            </a:r>
            <a:r>
              <a:rPr lang="en-US" dirty="0"/>
              <a:t> </a:t>
            </a:r>
            <a:r>
              <a:rPr lang="en-US" dirty="0" err="1"/>
              <a:t>específicas</a:t>
            </a:r>
            <a:r>
              <a:rPr lang="en-US" dirty="0"/>
              <a:t> para la </a:t>
            </a:r>
            <a:r>
              <a:rPr lang="en-US" dirty="0" err="1"/>
              <a:t>presión</a:t>
            </a:r>
            <a:r>
              <a:rPr lang="en-US" dirty="0"/>
              <a:t> y el </a:t>
            </a:r>
            <a:r>
              <a:rPr lang="en-US" dirty="0" err="1" smtClean="0"/>
              <a:t>volúmen</a:t>
            </a:r>
            <a:r>
              <a:rPr lang="en-US" dirty="0" smtClean="0"/>
              <a:t> </a:t>
            </a:r>
            <a:r>
              <a:rPr lang="en-US" dirty="0" err="1"/>
              <a:t>que</a:t>
            </a:r>
            <a:r>
              <a:rPr lang="en-US" dirty="0"/>
              <a:t> </a:t>
            </a:r>
            <a:r>
              <a:rPr lang="en-US" dirty="0" err="1" smtClean="0"/>
              <a:t>necesite</a:t>
            </a:r>
            <a:r>
              <a:rPr lang="en-US" dirty="0" smtClean="0"/>
              <a:t>.</a:t>
            </a:r>
            <a:endParaRPr lang="en-US" dirty="0"/>
          </a:p>
        </p:txBody>
      </p:sp>
      <p:sp>
        <p:nvSpPr>
          <p:cNvPr id="3" name="TextBox 2"/>
          <p:cNvSpPr txBox="1"/>
          <p:nvPr/>
        </p:nvSpPr>
        <p:spPr>
          <a:xfrm>
            <a:off x="2734449" y="273002"/>
            <a:ext cx="6123160" cy="400110"/>
          </a:xfrm>
          <a:prstGeom prst="rect">
            <a:avLst/>
          </a:prstGeom>
          <a:solidFill>
            <a:schemeClr val="accent2"/>
          </a:solidFill>
          <a:ln>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b="1" dirty="0">
                <a:solidFill>
                  <a:schemeClr val="bg1"/>
                </a:solidFill>
              </a:rPr>
              <a:t>PIEZAS Y ACCESORIOS</a:t>
            </a:r>
            <a:endParaRPr lang="en-US" sz="2000" dirty="0">
              <a:solidFill>
                <a:schemeClr val="bg1"/>
              </a:solidFill>
            </a:endParaRPr>
          </a:p>
        </p:txBody>
      </p:sp>
      <p:sp>
        <p:nvSpPr>
          <p:cNvPr id="4" name="TextBox 3"/>
          <p:cNvSpPr txBox="1"/>
          <p:nvPr/>
        </p:nvSpPr>
        <p:spPr>
          <a:xfrm>
            <a:off x="737323" y="1513909"/>
            <a:ext cx="1904817" cy="400110"/>
          </a:xfrm>
          <a:prstGeom prst="rect">
            <a:avLst/>
          </a:prstGeom>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000" b="1" dirty="0"/>
              <a:t>Especificaciones</a:t>
            </a:r>
          </a:p>
        </p:txBody>
      </p:sp>
      <p:sp>
        <p:nvSpPr>
          <p:cNvPr id="6" name="TextBox 5"/>
          <p:cNvSpPr txBox="1"/>
          <p:nvPr/>
        </p:nvSpPr>
        <p:spPr>
          <a:xfrm>
            <a:off x="737323" y="3670479"/>
            <a:ext cx="2277290" cy="400110"/>
          </a:xfrm>
          <a:prstGeom prst="rect">
            <a:avLst/>
          </a:prstGeom>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000" b="1" u="sng" dirty="0" err="1">
                <a:solidFill>
                  <a:srgbClr val="4E5694"/>
                </a:solidFill>
              </a:rPr>
              <a:t>Medidor</a:t>
            </a:r>
            <a:r>
              <a:rPr lang="en-US" sz="2000" b="1" u="sng" dirty="0">
                <a:solidFill>
                  <a:srgbClr val="4E5694"/>
                </a:solidFill>
              </a:rPr>
              <a:t> de </a:t>
            </a:r>
            <a:r>
              <a:rPr lang="en-US" sz="2000" b="1" u="sng" dirty="0" err="1">
                <a:solidFill>
                  <a:srgbClr val="4E5694"/>
                </a:solidFill>
              </a:rPr>
              <a:t>tambor</a:t>
            </a:r>
            <a:endParaRPr lang="en-US" sz="2000" b="1" u="sng" dirty="0">
              <a:solidFill>
                <a:srgbClr val="4E5694"/>
              </a:solidFill>
            </a:endParaRPr>
          </a:p>
        </p:txBody>
      </p:sp>
      <p:sp>
        <p:nvSpPr>
          <p:cNvPr id="5" name="Rectangle 4"/>
          <p:cNvSpPr/>
          <p:nvPr/>
        </p:nvSpPr>
        <p:spPr>
          <a:xfrm>
            <a:off x="677499" y="930122"/>
            <a:ext cx="3929281" cy="369332"/>
          </a:xfrm>
          <a:prstGeom prst="rect">
            <a:avLst/>
          </a:prstGeom>
        </p:spPr>
        <p:txBody>
          <a:bodyPr wrap="none">
            <a:spAutoFit/>
          </a:bodyPr>
          <a:lstStyle/>
          <a:p>
            <a:r>
              <a:rPr lang="en-US" b="1" u="sng" dirty="0">
                <a:solidFill>
                  <a:srgbClr val="4E5694"/>
                </a:solidFill>
                <a:latin typeface="Calibri (Body)"/>
                <a:ea typeface="Arial Black" panose="020B0A04020102020204" pitchFamily="34" charset="0"/>
                <a:cs typeface="Arial Black" panose="020B0A04020102020204" pitchFamily="34" charset="0"/>
              </a:rPr>
              <a:t>Atomizadores de </a:t>
            </a:r>
            <a:r>
              <a:rPr lang="en-US" b="1" u="sng" dirty="0" err="1">
                <a:solidFill>
                  <a:srgbClr val="4E5694"/>
                </a:solidFill>
                <a:latin typeface="Calibri (Body)"/>
                <a:ea typeface="Arial Black" panose="020B0A04020102020204" pitchFamily="34" charset="0"/>
                <a:cs typeface="Arial Black" panose="020B0A04020102020204" pitchFamily="34" charset="0"/>
              </a:rPr>
              <a:t>acero</a:t>
            </a:r>
            <a:r>
              <a:rPr lang="en-US" b="1" u="sng" dirty="0">
                <a:solidFill>
                  <a:srgbClr val="4E5694"/>
                </a:solidFill>
                <a:latin typeface="Calibri (Body)"/>
                <a:ea typeface="Arial Black" panose="020B0A04020102020204" pitchFamily="34" charset="0"/>
                <a:cs typeface="Arial Black" panose="020B0A04020102020204" pitchFamily="34" charset="0"/>
              </a:rPr>
              <a:t> </a:t>
            </a:r>
            <a:r>
              <a:rPr lang="en-US" b="1" u="sng" dirty="0" err="1">
                <a:solidFill>
                  <a:srgbClr val="4E5694"/>
                </a:solidFill>
                <a:latin typeface="Calibri (Body)"/>
                <a:ea typeface="Arial Black" panose="020B0A04020102020204" pitchFamily="34" charset="0"/>
                <a:cs typeface="Arial Black" panose="020B0A04020102020204" pitchFamily="34" charset="0"/>
              </a:rPr>
              <a:t>inoxidable</a:t>
            </a:r>
            <a:endParaRPr lang="en-US" u="sng" dirty="0">
              <a:solidFill>
                <a:srgbClr val="4E5694"/>
              </a:solidFill>
              <a:latin typeface="Calibri (Body)"/>
            </a:endParaRPr>
          </a:p>
        </p:txBody>
      </p:sp>
      <p:pic>
        <p:nvPicPr>
          <p:cNvPr id="9242" name="Picture 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1988" y="930122"/>
            <a:ext cx="891257" cy="2433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43"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4686" y="4263614"/>
            <a:ext cx="454906" cy="189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44" name="Picture 2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84800" y="4198513"/>
            <a:ext cx="528550" cy="2139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a:xfrm>
            <a:off x="8651988" y="3986732"/>
            <a:ext cx="2871989" cy="2585323"/>
          </a:xfrm>
          <a:prstGeom prst="rect">
            <a:avLst/>
          </a:prstGeom>
          <a:noFill/>
        </p:spPr>
        <p:txBody>
          <a:bodyPr wrap="square" rtlCol="0">
            <a:spAutoFit/>
          </a:bodyPr>
          <a:lstStyle/>
          <a:p>
            <a:r>
              <a:rPr lang="en-US" b="1" dirty="0" err="1">
                <a:solidFill>
                  <a:srgbClr val="4E5694"/>
                </a:solidFill>
              </a:rPr>
              <a:t>Cabezal</a:t>
            </a:r>
            <a:r>
              <a:rPr lang="en-US" b="1" dirty="0">
                <a:solidFill>
                  <a:srgbClr val="4E5694"/>
                </a:solidFill>
              </a:rPr>
              <a:t> </a:t>
            </a:r>
            <a:r>
              <a:rPr lang="en-US" b="1" dirty="0" err="1">
                <a:solidFill>
                  <a:srgbClr val="4E5694"/>
                </a:solidFill>
              </a:rPr>
              <a:t>cuádruple</a:t>
            </a:r>
            <a:r>
              <a:rPr lang="en-US" b="1" dirty="0">
                <a:solidFill>
                  <a:srgbClr val="4E5694"/>
                </a:solidFill>
              </a:rPr>
              <a:t> </a:t>
            </a:r>
            <a:r>
              <a:rPr lang="en-US" b="1" dirty="0" err="1">
                <a:solidFill>
                  <a:srgbClr val="4E5694"/>
                </a:solidFill>
              </a:rPr>
              <a:t>disponible</a:t>
            </a:r>
            <a:r>
              <a:rPr lang="en-US" b="1" dirty="0">
                <a:solidFill>
                  <a:srgbClr val="4E5694"/>
                </a:solidFill>
              </a:rPr>
              <a:t>:</a:t>
            </a:r>
            <a:endParaRPr lang="en-US" dirty="0">
              <a:solidFill>
                <a:srgbClr val="4E5694"/>
              </a:solidFill>
            </a:endParaRPr>
          </a:p>
          <a:p>
            <a:r>
              <a:rPr lang="en-US" dirty="0"/>
              <a:t>•</a:t>
            </a:r>
            <a:r>
              <a:rPr lang="en-US" dirty="0" err="1"/>
              <a:t>Bomba</a:t>
            </a:r>
            <a:r>
              <a:rPr lang="en-US" dirty="0"/>
              <a:t> </a:t>
            </a:r>
            <a:r>
              <a:rPr lang="en-US" dirty="0" smtClean="0"/>
              <a:t>solar </a:t>
            </a:r>
            <a:r>
              <a:rPr lang="en-US" dirty="0"/>
              <a:t>HBT</a:t>
            </a:r>
          </a:p>
          <a:p>
            <a:r>
              <a:rPr lang="en-US" dirty="0"/>
              <a:t>•Bomba solar a prueba de </a:t>
            </a:r>
            <a:r>
              <a:rPr lang="en-US" dirty="0" err="1" smtClean="0"/>
              <a:t>explosiones</a:t>
            </a:r>
            <a:r>
              <a:rPr lang="en-US" dirty="0" smtClean="0"/>
              <a:t> </a:t>
            </a:r>
            <a:r>
              <a:rPr lang="en-US" dirty="0"/>
              <a:t>HBTEXP</a:t>
            </a:r>
          </a:p>
          <a:p>
            <a:r>
              <a:rPr lang="en-US" dirty="0"/>
              <a:t>•Bomba </a:t>
            </a:r>
            <a:r>
              <a:rPr lang="en-US" dirty="0" err="1"/>
              <a:t>eléctrica</a:t>
            </a:r>
            <a:r>
              <a:rPr lang="en-US" dirty="0"/>
              <a:t> HBT2</a:t>
            </a:r>
          </a:p>
          <a:p>
            <a:r>
              <a:rPr lang="en-US" dirty="0"/>
              <a:t>•Bomba </a:t>
            </a:r>
            <a:r>
              <a:rPr lang="en-US" dirty="0" err="1"/>
              <a:t>eléctrica</a:t>
            </a:r>
            <a:r>
              <a:rPr lang="en-US" dirty="0"/>
              <a:t> a prueba de </a:t>
            </a:r>
            <a:r>
              <a:rPr lang="en-US" dirty="0" err="1" smtClean="0"/>
              <a:t>explosiones</a:t>
            </a:r>
            <a:r>
              <a:rPr lang="en-US" dirty="0" smtClean="0"/>
              <a:t> </a:t>
            </a:r>
            <a:r>
              <a:rPr lang="en-US" dirty="0"/>
              <a:t>HBTEXP</a:t>
            </a:r>
          </a:p>
          <a:p>
            <a:endParaRPr lang="en-US" dirty="0"/>
          </a:p>
        </p:txBody>
      </p:sp>
      <p:pic>
        <p:nvPicPr>
          <p:cNvPr id="9245"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0371" y="4224959"/>
            <a:ext cx="1989137"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46" name="Picture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5970" y="4304346"/>
            <a:ext cx="2641921" cy="69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3307056" y="3802066"/>
            <a:ext cx="3050835" cy="369332"/>
          </a:xfrm>
          <a:prstGeom prst="rect">
            <a:avLst/>
          </a:prstGeom>
        </p:spPr>
        <p:txBody>
          <a:bodyPr wrap="none">
            <a:spAutoFit/>
          </a:bodyPr>
          <a:lstStyle/>
          <a:p>
            <a:pPr marL="692150" marR="0">
              <a:spcBef>
                <a:spcPts val="5"/>
              </a:spcBef>
              <a:spcAft>
                <a:spcPts val="0"/>
              </a:spcAft>
            </a:pPr>
            <a:r>
              <a:rPr lang="en-US" b="1" u="sng" dirty="0" err="1">
                <a:solidFill>
                  <a:srgbClr val="4E5694"/>
                </a:solidFill>
                <a:latin typeface="Arial" panose="020B0604020202020204" pitchFamily="34" charset="0"/>
                <a:ea typeface="Arial" panose="020B0604020202020204" pitchFamily="34" charset="0"/>
              </a:rPr>
              <a:t>Medidor</a:t>
            </a:r>
            <a:r>
              <a:rPr lang="en-US" b="1" u="sng" dirty="0">
                <a:solidFill>
                  <a:srgbClr val="4E5694"/>
                </a:solidFill>
                <a:latin typeface="Arial" panose="020B0604020202020204" pitchFamily="34" charset="0"/>
                <a:ea typeface="Arial" panose="020B0604020202020204" pitchFamily="34" charset="0"/>
              </a:rPr>
              <a:t> de </a:t>
            </a:r>
            <a:r>
              <a:rPr lang="en-US" b="1" u="sng" dirty="0" err="1">
                <a:solidFill>
                  <a:srgbClr val="4E5694"/>
                </a:solidFill>
                <a:latin typeface="Arial" panose="020B0604020202020204" pitchFamily="34" charset="0"/>
                <a:ea typeface="Arial" panose="020B0604020202020204" pitchFamily="34" charset="0"/>
              </a:rPr>
              <a:t>ventana</a:t>
            </a:r>
            <a:endParaRPr lang="en-US" b="1" u="sng" dirty="0">
              <a:solidFill>
                <a:srgbClr val="4E5694"/>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086033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9244"/>
                                        </p:tgtEl>
                                        <p:attrNameLst>
                                          <p:attrName>style.visibility</p:attrName>
                                        </p:attrNameLst>
                                      </p:cBhvr>
                                      <p:to>
                                        <p:strVal val="visible"/>
                                      </p:to>
                                    </p:set>
                                    <p:anim calcmode="lin" valueType="num">
                                      <p:cBhvr additive="base">
                                        <p:cTn id="31" dur="500" fill="hold"/>
                                        <p:tgtEl>
                                          <p:spTgt spid="9244"/>
                                        </p:tgtEl>
                                        <p:attrNameLst>
                                          <p:attrName>ppt_x</p:attrName>
                                        </p:attrNameLst>
                                      </p:cBhvr>
                                      <p:tavLst>
                                        <p:tav tm="0">
                                          <p:val>
                                            <p:strVal val="#ppt_x"/>
                                          </p:val>
                                        </p:tav>
                                        <p:tav tm="100000">
                                          <p:val>
                                            <p:strVal val="#ppt_x"/>
                                          </p:val>
                                        </p:tav>
                                      </p:tavLst>
                                    </p:anim>
                                    <p:anim calcmode="lin" valueType="num">
                                      <p:cBhvr additive="base">
                                        <p:cTn id="32" dur="500" fill="hold"/>
                                        <p:tgtEl>
                                          <p:spTgt spid="9244"/>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9243"/>
                                        </p:tgtEl>
                                        <p:attrNameLst>
                                          <p:attrName>style.visibility</p:attrName>
                                        </p:attrNameLst>
                                      </p:cBhvr>
                                      <p:to>
                                        <p:strVal val="visible"/>
                                      </p:to>
                                    </p:set>
                                    <p:anim calcmode="lin" valueType="num">
                                      <p:cBhvr additive="base">
                                        <p:cTn id="35" dur="500" fill="hold"/>
                                        <p:tgtEl>
                                          <p:spTgt spid="9243"/>
                                        </p:tgtEl>
                                        <p:attrNameLst>
                                          <p:attrName>ppt_x</p:attrName>
                                        </p:attrNameLst>
                                      </p:cBhvr>
                                      <p:tavLst>
                                        <p:tav tm="0">
                                          <p:val>
                                            <p:strVal val="#ppt_x"/>
                                          </p:val>
                                        </p:tav>
                                        <p:tav tm="100000">
                                          <p:val>
                                            <p:strVal val="#ppt_x"/>
                                          </p:val>
                                        </p:tav>
                                      </p:tavLst>
                                    </p:anim>
                                    <p:anim calcmode="lin" valueType="num">
                                      <p:cBhvr additive="base">
                                        <p:cTn id="36" dur="500" fill="hold"/>
                                        <p:tgtEl>
                                          <p:spTgt spid="9243"/>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9246"/>
                                        </p:tgtEl>
                                        <p:attrNameLst>
                                          <p:attrName>style.visibility</p:attrName>
                                        </p:attrNameLst>
                                      </p:cBhvr>
                                      <p:to>
                                        <p:strVal val="visible"/>
                                      </p:to>
                                    </p:set>
                                    <p:anim calcmode="lin" valueType="num">
                                      <p:cBhvr additive="base">
                                        <p:cTn id="45" dur="500" fill="hold"/>
                                        <p:tgtEl>
                                          <p:spTgt spid="9246"/>
                                        </p:tgtEl>
                                        <p:attrNameLst>
                                          <p:attrName>ppt_x</p:attrName>
                                        </p:attrNameLst>
                                      </p:cBhvr>
                                      <p:tavLst>
                                        <p:tav tm="0">
                                          <p:val>
                                            <p:strVal val="#ppt_x"/>
                                          </p:val>
                                        </p:tav>
                                        <p:tav tm="100000">
                                          <p:val>
                                            <p:strVal val="#ppt_x"/>
                                          </p:val>
                                        </p:tav>
                                      </p:tavLst>
                                    </p:anim>
                                    <p:anim calcmode="lin" valueType="num">
                                      <p:cBhvr additive="base">
                                        <p:cTn id="46" dur="500" fill="hold"/>
                                        <p:tgtEl>
                                          <p:spTgt spid="9246"/>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9245"/>
                                        </p:tgtEl>
                                        <p:attrNameLst>
                                          <p:attrName>style.visibility</p:attrName>
                                        </p:attrNameLst>
                                      </p:cBhvr>
                                      <p:to>
                                        <p:strVal val="visible"/>
                                      </p:to>
                                    </p:set>
                                    <p:animEffect transition="in" filter="wipe(down)">
                                      <p:cBhvr>
                                        <p:cTn id="51" dur="500"/>
                                        <p:tgtEl>
                                          <p:spTgt spid="9245"/>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wipe(down)">
                                      <p:cBhvr>
                                        <p:cTn id="5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6" grpId="0" animBg="1"/>
      <p:bldP spid="5" grpId="0"/>
      <p:bldP spid="14" grpId="0"/>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5902" y="3755694"/>
            <a:ext cx="4314422" cy="2031325"/>
          </a:xfrm>
          <a:prstGeom prst="rect">
            <a:avLst/>
          </a:prstGeom>
          <a:noFill/>
        </p:spPr>
        <p:txBody>
          <a:bodyPr wrap="square" rtlCol="0">
            <a:spAutoFit/>
          </a:bodyPr>
          <a:lstStyle/>
          <a:p>
            <a:r>
              <a:rPr lang="en-US" b="1" u="sng" dirty="0" err="1">
                <a:solidFill>
                  <a:srgbClr val="4E5694"/>
                </a:solidFill>
              </a:rPr>
              <a:t>Lavadores</a:t>
            </a:r>
            <a:r>
              <a:rPr lang="en-US" b="1" u="sng" dirty="0">
                <a:solidFill>
                  <a:srgbClr val="4E5694"/>
                </a:solidFill>
              </a:rPr>
              <a:t> de gases</a:t>
            </a:r>
          </a:p>
          <a:p>
            <a:r>
              <a:rPr lang="en-US" dirty="0"/>
              <a:t>•Para </a:t>
            </a:r>
            <a:r>
              <a:rPr lang="en-US" dirty="0" err="1"/>
              <a:t>bombas</a:t>
            </a:r>
            <a:r>
              <a:rPr lang="en-US" dirty="0"/>
              <a:t> </a:t>
            </a:r>
            <a:r>
              <a:rPr lang="en-US" dirty="0" err="1" smtClean="0"/>
              <a:t>neumáticas</a:t>
            </a:r>
            <a:r>
              <a:rPr lang="en-US" dirty="0"/>
              <a:t>.</a:t>
            </a:r>
            <a:r>
              <a:rPr lang="en-US" dirty="0" smtClean="0"/>
              <a:t> Lava</a:t>
            </a:r>
            <a:endParaRPr lang="en-US" dirty="0"/>
          </a:p>
          <a:p>
            <a:r>
              <a:rPr lang="en-US" dirty="0"/>
              <a:t>el </a:t>
            </a:r>
            <a:r>
              <a:rPr lang="en-US" dirty="0" err="1"/>
              <a:t>suministro</a:t>
            </a:r>
            <a:r>
              <a:rPr lang="en-US" dirty="0"/>
              <a:t> de gas para </a:t>
            </a:r>
            <a:r>
              <a:rPr lang="en-US" dirty="0" err="1" smtClean="0"/>
              <a:t>eliminar</a:t>
            </a:r>
            <a:r>
              <a:rPr lang="en-US" dirty="0" smtClean="0"/>
              <a:t> el </a:t>
            </a:r>
            <a:r>
              <a:rPr lang="en-US" dirty="0" err="1" smtClean="0"/>
              <a:t>gás</a:t>
            </a:r>
            <a:r>
              <a:rPr lang="en-US" dirty="0" smtClean="0"/>
              <a:t> </a:t>
            </a:r>
            <a:r>
              <a:rPr lang="en-US" dirty="0" err="1" smtClean="0"/>
              <a:t>húmedo</a:t>
            </a:r>
            <a:r>
              <a:rPr lang="en-US" dirty="0" smtClean="0"/>
              <a:t> o </a:t>
            </a:r>
            <a:r>
              <a:rPr lang="en-US" dirty="0" err="1"/>
              <a:t>partículas</a:t>
            </a:r>
            <a:r>
              <a:rPr lang="en-US" dirty="0"/>
              <a:t> no </a:t>
            </a:r>
            <a:r>
              <a:rPr lang="en-US" dirty="0" err="1"/>
              <a:t>deseadas</a:t>
            </a:r>
            <a:r>
              <a:rPr lang="en-US" dirty="0"/>
              <a:t> </a:t>
            </a:r>
            <a:r>
              <a:rPr lang="en-US" dirty="0" smtClean="0"/>
              <a:t>en </a:t>
            </a:r>
            <a:r>
              <a:rPr lang="en-US" dirty="0"/>
              <a:t>la </a:t>
            </a:r>
            <a:r>
              <a:rPr lang="en-US" dirty="0" err="1" smtClean="0"/>
              <a:t>tubería</a:t>
            </a:r>
            <a:r>
              <a:rPr lang="en-US" dirty="0" smtClean="0"/>
              <a:t>.</a:t>
            </a:r>
            <a:endParaRPr lang="en-US" dirty="0"/>
          </a:p>
          <a:p>
            <a:r>
              <a:rPr lang="en-US" dirty="0"/>
              <a:t>•</a:t>
            </a:r>
            <a:r>
              <a:rPr lang="en-US" dirty="0" err="1"/>
              <a:t>Aumenta</a:t>
            </a:r>
            <a:r>
              <a:rPr lang="en-US" dirty="0"/>
              <a:t> la </a:t>
            </a:r>
            <a:r>
              <a:rPr lang="en-US" dirty="0" err="1"/>
              <a:t>vida</a:t>
            </a:r>
            <a:r>
              <a:rPr lang="en-US" dirty="0"/>
              <a:t> </a:t>
            </a:r>
            <a:r>
              <a:rPr lang="en-US" dirty="0" err="1"/>
              <a:t>útil</a:t>
            </a:r>
            <a:r>
              <a:rPr lang="en-US" dirty="0"/>
              <a:t> de la bomba y reduce el </a:t>
            </a:r>
            <a:r>
              <a:rPr lang="en-US" dirty="0" err="1"/>
              <a:t>tiempo</a:t>
            </a:r>
            <a:r>
              <a:rPr lang="en-US" dirty="0"/>
              <a:t> de </a:t>
            </a:r>
            <a:r>
              <a:rPr lang="en-US" dirty="0" err="1"/>
              <a:t>inactividad</a:t>
            </a:r>
            <a:r>
              <a:rPr lang="en-US" dirty="0" smtClean="0"/>
              <a:t>.</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3411" y="870827"/>
            <a:ext cx="1914189" cy="2727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5962919" y="870827"/>
            <a:ext cx="2545890" cy="461665"/>
          </a:xfrm>
          <a:prstGeom prst="rect">
            <a:avLst/>
          </a:prstGeom>
        </p:spPr>
        <p:txBody>
          <a:bodyPr wrap="none">
            <a:spAutoFit/>
          </a:bodyPr>
          <a:lstStyle/>
          <a:p>
            <a:r>
              <a:rPr lang="en-US" sz="2400" b="1" u="sng" dirty="0" err="1">
                <a:solidFill>
                  <a:srgbClr val="4E5694"/>
                </a:solidFill>
                <a:latin typeface="Calibri (Body)"/>
                <a:ea typeface="Arial Black" panose="020B0A04020102020204" pitchFamily="34" charset="0"/>
                <a:cs typeface="Arial Black" panose="020B0A04020102020204" pitchFamily="34" charset="0"/>
              </a:rPr>
              <a:t>Cajas</a:t>
            </a:r>
            <a:r>
              <a:rPr lang="en-US" sz="2400" b="1" u="sng" dirty="0">
                <a:solidFill>
                  <a:srgbClr val="4E5694"/>
                </a:solidFill>
                <a:latin typeface="Calibri (Body)"/>
                <a:ea typeface="Arial Black" panose="020B0A04020102020204" pitchFamily="34" charset="0"/>
                <a:cs typeface="Arial Black" panose="020B0A04020102020204" pitchFamily="34" charset="0"/>
              </a:rPr>
              <a:t> de </a:t>
            </a:r>
            <a:r>
              <a:rPr lang="en-US" sz="2400" b="1" u="sng" dirty="0" err="1" smtClean="0">
                <a:solidFill>
                  <a:srgbClr val="4E5694"/>
                </a:solidFill>
                <a:latin typeface="Calibri (Body)"/>
                <a:ea typeface="Arial Black" panose="020B0A04020102020204" pitchFamily="34" charset="0"/>
                <a:cs typeface="Arial Black" panose="020B0A04020102020204" pitchFamily="34" charset="0"/>
              </a:rPr>
              <a:t>batería</a:t>
            </a:r>
            <a:endParaRPr lang="en-US" sz="2400" u="sng" dirty="0">
              <a:solidFill>
                <a:srgbClr val="4E5694"/>
              </a:solidFill>
              <a:latin typeface="Calibri (Body)"/>
            </a:endParaRPr>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2919" y="1979820"/>
            <a:ext cx="2513311" cy="2440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270" y="4025188"/>
            <a:ext cx="1972071" cy="1769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5212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267"/>
                                        </p:tgtEl>
                                        <p:attrNameLst>
                                          <p:attrName>style.visibility</p:attrName>
                                        </p:attrNameLst>
                                      </p:cBhvr>
                                      <p:to>
                                        <p:strVal val="visible"/>
                                      </p:to>
                                    </p:set>
                                    <p:anim calcmode="lin" valueType="num">
                                      <p:cBhvr additive="base">
                                        <p:cTn id="11" dur="500" fill="hold"/>
                                        <p:tgtEl>
                                          <p:spTgt spid="11267"/>
                                        </p:tgtEl>
                                        <p:attrNameLst>
                                          <p:attrName>ppt_x</p:attrName>
                                        </p:attrNameLst>
                                      </p:cBhvr>
                                      <p:tavLst>
                                        <p:tav tm="0">
                                          <p:val>
                                            <p:strVal val="#ppt_x"/>
                                          </p:val>
                                        </p:tav>
                                        <p:tav tm="100000">
                                          <p:val>
                                            <p:strVal val="#ppt_x"/>
                                          </p:val>
                                        </p:tav>
                                      </p:tavLst>
                                    </p:anim>
                                    <p:anim calcmode="lin" valueType="num">
                                      <p:cBhvr additive="base">
                                        <p:cTn id="12" dur="500" fill="hold"/>
                                        <p:tgtEl>
                                          <p:spTgt spid="1126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268"/>
                                        </p:tgtEl>
                                        <p:attrNameLst>
                                          <p:attrName>style.visibility</p:attrName>
                                        </p:attrNameLst>
                                      </p:cBhvr>
                                      <p:to>
                                        <p:strVal val="visible"/>
                                      </p:to>
                                    </p:set>
                                    <p:anim calcmode="lin" valueType="num">
                                      <p:cBhvr additive="base">
                                        <p:cTn id="15" dur="500" fill="hold"/>
                                        <p:tgtEl>
                                          <p:spTgt spid="11268"/>
                                        </p:tgtEl>
                                        <p:attrNameLst>
                                          <p:attrName>ppt_x</p:attrName>
                                        </p:attrNameLst>
                                      </p:cBhvr>
                                      <p:tavLst>
                                        <p:tav tm="0">
                                          <p:val>
                                            <p:strVal val="#ppt_x"/>
                                          </p:val>
                                        </p:tav>
                                        <p:tav tm="100000">
                                          <p:val>
                                            <p:strVal val="#ppt_x"/>
                                          </p:val>
                                        </p:tav>
                                      </p:tavLst>
                                    </p:anim>
                                    <p:anim calcmode="lin" valueType="num">
                                      <p:cBhvr additive="base">
                                        <p:cTn id="16" dur="500" fill="hold"/>
                                        <p:tgtEl>
                                          <p:spTgt spid="1126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1266"/>
                                        </p:tgtEl>
                                        <p:attrNameLst>
                                          <p:attrName>style.visibility</p:attrName>
                                        </p:attrNameLst>
                                      </p:cBhvr>
                                      <p:to>
                                        <p:strVal val="visible"/>
                                      </p:to>
                                    </p:set>
                                    <p:anim calcmode="lin" valueType="num">
                                      <p:cBhvr additive="base">
                                        <p:cTn id="21" dur="500" fill="hold"/>
                                        <p:tgtEl>
                                          <p:spTgt spid="11266"/>
                                        </p:tgtEl>
                                        <p:attrNameLst>
                                          <p:attrName>ppt_x</p:attrName>
                                        </p:attrNameLst>
                                      </p:cBhvr>
                                      <p:tavLst>
                                        <p:tav tm="0">
                                          <p:val>
                                            <p:strVal val="#ppt_x"/>
                                          </p:val>
                                        </p:tav>
                                        <p:tav tm="100000">
                                          <p:val>
                                            <p:strVal val="#ppt_x"/>
                                          </p:val>
                                        </p:tav>
                                      </p:tavLst>
                                    </p:anim>
                                    <p:anim calcmode="lin" valueType="num">
                                      <p:cBhvr additive="base">
                                        <p:cTn id="22" dur="500" fill="hold"/>
                                        <p:tgtEl>
                                          <p:spTgt spid="11266"/>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402153"/>
            <a:ext cx="12194253" cy="245827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4032821"/>
            <a:ext cx="6097126" cy="369332"/>
          </a:xfrm>
          <a:prstGeom prst="rect">
            <a:avLst/>
          </a:prstGeom>
          <a:solidFill>
            <a:srgbClr val="307136"/>
          </a:solidFill>
        </p:spPr>
        <p:txBody>
          <a:bodyPr wrap="square" rtlCol="0">
            <a:spAutoFit/>
          </a:bodyPr>
          <a:lstStyle/>
          <a:p>
            <a:pPr algn="ctr"/>
            <a:r>
              <a:rPr lang="es-ES" b="1" dirty="0" smtClean="0">
                <a:solidFill>
                  <a:schemeClr val="bg1"/>
                </a:solidFill>
              </a:rPr>
              <a:t>Bombas y sistemas de inyección química</a:t>
            </a:r>
            <a:endParaRPr lang="en-US" b="1" dirty="0">
              <a:solidFill>
                <a:schemeClr val="bg1"/>
              </a:solidFill>
            </a:endParaRPr>
          </a:p>
        </p:txBody>
      </p:sp>
      <p:sp>
        <p:nvSpPr>
          <p:cNvPr id="6" name="TextBox 5"/>
          <p:cNvSpPr txBox="1"/>
          <p:nvPr/>
        </p:nvSpPr>
        <p:spPr>
          <a:xfrm>
            <a:off x="5679583" y="4402153"/>
            <a:ext cx="6513543" cy="369332"/>
          </a:xfrm>
          <a:prstGeom prst="rect">
            <a:avLst/>
          </a:prstGeom>
          <a:solidFill>
            <a:srgbClr val="4E5694"/>
          </a:solidFill>
        </p:spPr>
        <p:txBody>
          <a:bodyPr wrap="square" rtlCol="0">
            <a:spAutoFit/>
          </a:bodyPr>
          <a:lstStyle/>
          <a:p>
            <a:pPr algn="ctr"/>
            <a:r>
              <a:rPr lang="es-ES" b="1" dirty="0" smtClean="0">
                <a:solidFill>
                  <a:schemeClr val="bg1"/>
                </a:solidFill>
              </a:rPr>
              <a:t>Solares • Neumáticas • Eléctricas • Dosificadoras • De balancín</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2792" y="0"/>
            <a:ext cx="7734784" cy="2992497"/>
          </a:xfrm>
          <a:prstGeom prst="rect">
            <a:avLst/>
          </a:prstGeom>
        </p:spPr>
      </p:pic>
    </p:spTree>
    <p:extLst>
      <p:ext uri="{BB962C8B-B14F-4D97-AF65-F5344CB8AC3E}">
        <p14:creationId xmlns:p14="http://schemas.microsoft.com/office/powerpoint/2010/main" val="29445488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4E5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0"/>
            <a:ext cx="12192000" cy="27818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94715" y="483320"/>
            <a:ext cx="5674728" cy="2195485"/>
          </a:xfrm>
          <a:prstGeom prst="rect">
            <a:avLst/>
          </a:prstGeom>
        </p:spPr>
      </p:pic>
      <p:sp>
        <p:nvSpPr>
          <p:cNvPr id="5" name="TextBox 4"/>
          <p:cNvSpPr txBox="1"/>
          <p:nvPr/>
        </p:nvSpPr>
        <p:spPr>
          <a:xfrm>
            <a:off x="1017430" y="3390152"/>
            <a:ext cx="4614648" cy="2308324"/>
          </a:xfrm>
          <a:prstGeom prst="rect">
            <a:avLst/>
          </a:prstGeom>
          <a:noFill/>
        </p:spPr>
        <p:txBody>
          <a:bodyPr wrap="square" rtlCol="0">
            <a:spAutoFit/>
          </a:bodyPr>
          <a:lstStyle/>
          <a:p>
            <a:r>
              <a:rPr lang="es-ES" sz="2400" dirty="0">
                <a:solidFill>
                  <a:schemeClr val="bg1"/>
                </a:solidFill>
              </a:rPr>
              <a:t>La </a:t>
            </a:r>
            <a:r>
              <a:rPr lang="es-ES" sz="2400" b="1" dirty="0">
                <a:solidFill>
                  <a:schemeClr val="bg1"/>
                </a:solidFill>
              </a:rPr>
              <a:t>Misión</a:t>
            </a:r>
            <a:r>
              <a:rPr lang="es-ES" sz="2400" dirty="0">
                <a:solidFill>
                  <a:schemeClr val="bg1"/>
                </a:solidFill>
              </a:rPr>
              <a:t> de TXAMPUMPS es continuar  trabajando con los clientes para ofrecer tecnología de punta y soluciones innovadoras que </a:t>
            </a:r>
            <a:r>
              <a:rPr lang="es-ES" sz="2400" dirty="0" smtClean="0">
                <a:solidFill>
                  <a:schemeClr val="bg1"/>
                </a:solidFill>
              </a:rPr>
              <a:t>impacten </a:t>
            </a:r>
            <a:r>
              <a:rPr lang="es-ES" sz="2400" dirty="0">
                <a:solidFill>
                  <a:schemeClr val="bg1"/>
                </a:solidFill>
              </a:rPr>
              <a:t>positivamente en sus resultados finales.</a:t>
            </a:r>
            <a:endParaRPr lang="en-US" sz="2400" dirty="0">
              <a:solidFill>
                <a:schemeClr val="bg1"/>
              </a:solidFill>
            </a:endParaRPr>
          </a:p>
        </p:txBody>
      </p:sp>
      <p:sp>
        <p:nvSpPr>
          <p:cNvPr id="6" name="TextBox 5"/>
          <p:cNvSpPr txBox="1"/>
          <p:nvPr/>
        </p:nvSpPr>
        <p:spPr>
          <a:xfrm>
            <a:off x="6604715" y="3342563"/>
            <a:ext cx="4614648" cy="2308324"/>
          </a:xfrm>
          <a:prstGeom prst="rect">
            <a:avLst/>
          </a:prstGeom>
          <a:noFill/>
        </p:spPr>
        <p:txBody>
          <a:bodyPr wrap="square" rtlCol="0">
            <a:spAutoFit/>
          </a:bodyPr>
          <a:lstStyle/>
          <a:p>
            <a:r>
              <a:rPr lang="es-ES" sz="2400" dirty="0">
                <a:solidFill>
                  <a:schemeClr val="bg1"/>
                </a:solidFill>
              </a:rPr>
              <a:t>Nuestra </a:t>
            </a:r>
            <a:r>
              <a:rPr lang="es-ES" sz="2400" b="1" dirty="0">
                <a:solidFill>
                  <a:schemeClr val="bg1"/>
                </a:solidFill>
              </a:rPr>
              <a:t>Visión</a:t>
            </a:r>
            <a:r>
              <a:rPr lang="es-ES" sz="2400" dirty="0">
                <a:solidFill>
                  <a:schemeClr val="bg1"/>
                </a:solidFill>
              </a:rPr>
              <a:t> es ser el fabricante número uno de bombas y sistemas en América del Norte, proporcionando productos de calidad y soporte técnico para un crecimiento continuo.</a:t>
            </a:r>
            <a:endParaRPr lang="en-US" sz="2400" dirty="0">
              <a:solidFill>
                <a:schemeClr val="bg1"/>
              </a:solidFill>
            </a:endParaRPr>
          </a:p>
        </p:txBody>
      </p:sp>
      <p:sp>
        <p:nvSpPr>
          <p:cNvPr id="7" name="TextBox 6"/>
          <p:cNvSpPr txBox="1"/>
          <p:nvPr/>
        </p:nvSpPr>
        <p:spPr>
          <a:xfrm>
            <a:off x="1622737" y="2611966"/>
            <a:ext cx="2343955" cy="461665"/>
          </a:xfrm>
          <a:prstGeom prst="rect">
            <a:avLst/>
          </a:prstGeom>
          <a:solidFill>
            <a:srgbClr val="307136"/>
          </a:solidFill>
          <a:ln>
            <a:solidFill>
              <a:schemeClr val="bg1"/>
            </a:solidFill>
          </a:ln>
        </p:spPr>
        <p:txBody>
          <a:bodyPr wrap="square" rtlCol="0">
            <a:spAutoFit/>
          </a:bodyPr>
          <a:lstStyle/>
          <a:p>
            <a:pPr algn="ctr"/>
            <a:r>
              <a:rPr lang="en-US" sz="2400" b="1" dirty="0" smtClean="0">
                <a:solidFill>
                  <a:schemeClr val="bg1"/>
                </a:solidFill>
              </a:rPr>
              <a:t>Mision</a:t>
            </a:r>
            <a:endParaRPr lang="en-US" sz="2400" b="1" dirty="0">
              <a:solidFill>
                <a:schemeClr val="bg1"/>
              </a:solidFill>
            </a:endParaRPr>
          </a:p>
        </p:txBody>
      </p:sp>
      <p:sp>
        <p:nvSpPr>
          <p:cNvPr id="8" name="TextBox 7"/>
          <p:cNvSpPr txBox="1"/>
          <p:nvPr/>
        </p:nvSpPr>
        <p:spPr>
          <a:xfrm>
            <a:off x="7297466" y="2611966"/>
            <a:ext cx="2343955" cy="461665"/>
          </a:xfrm>
          <a:prstGeom prst="rect">
            <a:avLst/>
          </a:prstGeom>
          <a:solidFill>
            <a:srgbClr val="307136"/>
          </a:solidFill>
          <a:ln>
            <a:solidFill>
              <a:schemeClr val="bg1"/>
            </a:solidFill>
          </a:ln>
        </p:spPr>
        <p:txBody>
          <a:bodyPr wrap="square" rtlCol="0">
            <a:spAutoFit/>
          </a:bodyPr>
          <a:lstStyle/>
          <a:p>
            <a:pPr algn="ctr"/>
            <a:r>
              <a:rPr lang="en-US" sz="2400" b="1" dirty="0">
                <a:solidFill>
                  <a:schemeClr val="bg1"/>
                </a:solidFill>
              </a:rPr>
              <a:t>Vision</a:t>
            </a:r>
          </a:p>
        </p:txBody>
      </p:sp>
      <p:sp>
        <p:nvSpPr>
          <p:cNvPr id="9" name="TextBox 8"/>
          <p:cNvSpPr txBox="1"/>
          <p:nvPr/>
        </p:nvSpPr>
        <p:spPr>
          <a:xfrm>
            <a:off x="1052989" y="6026947"/>
            <a:ext cx="10086022" cy="369332"/>
          </a:xfrm>
          <a:prstGeom prst="rect">
            <a:avLst/>
          </a:prstGeom>
          <a:noFill/>
        </p:spPr>
        <p:txBody>
          <a:bodyPr wrap="square" rtlCol="0">
            <a:spAutoFit/>
          </a:bodyPr>
          <a:lstStyle/>
          <a:p>
            <a:pPr algn="ctr"/>
            <a:r>
              <a:rPr lang="en-US" b="1" dirty="0" smtClean="0">
                <a:solidFill>
                  <a:schemeClr val="bg1"/>
                </a:solidFill>
              </a:rPr>
              <a:t>txampumps@hotmail.com							55-4601-7370</a:t>
            </a:r>
            <a:endParaRPr lang="en-US" b="1" dirty="0">
              <a:solidFill>
                <a:schemeClr val="bg1"/>
              </a:solidFill>
            </a:endParaRPr>
          </a:p>
        </p:txBody>
      </p:sp>
      <p:cxnSp>
        <p:nvCxnSpPr>
          <p:cNvPr id="11" name="Straight Connector 10"/>
          <p:cNvCxnSpPr/>
          <p:nvPr/>
        </p:nvCxnSpPr>
        <p:spPr>
          <a:xfrm>
            <a:off x="1017430" y="5885645"/>
            <a:ext cx="1048340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052989" y="6374653"/>
            <a:ext cx="10086022" cy="369332"/>
          </a:xfrm>
          <a:prstGeom prst="rect">
            <a:avLst/>
          </a:prstGeom>
          <a:noFill/>
        </p:spPr>
        <p:txBody>
          <a:bodyPr wrap="square" rtlCol="0">
            <a:spAutoFit/>
          </a:bodyPr>
          <a:lstStyle/>
          <a:p>
            <a:pPr algn="ctr"/>
            <a:r>
              <a:rPr lang="en-US" b="1" dirty="0" smtClean="0">
                <a:solidFill>
                  <a:schemeClr val="bg1"/>
                </a:solidFill>
              </a:rPr>
              <a:t>www.txampumpsmexico.com.mx</a:t>
            </a:r>
            <a:endParaRPr lang="en-US" b="1" dirty="0">
              <a:solidFill>
                <a:schemeClr val="bg1"/>
              </a:solidFill>
            </a:endParaRPr>
          </a:p>
        </p:txBody>
      </p:sp>
    </p:spTree>
    <p:extLst>
      <p:ext uri="{BB962C8B-B14F-4D97-AF65-F5344CB8AC3E}">
        <p14:creationId xmlns:p14="http://schemas.microsoft.com/office/powerpoint/2010/main" val="2143753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down)">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down)">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6" grpId="0"/>
      <p:bldP spid="7"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7157"/>
          </a:xfrm>
          <a:solidFill>
            <a:srgbClr val="4E5694"/>
          </a:solidFill>
        </p:spPr>
        <p:txBody>
          <a:bodyPr>
            <a:normAutofit/>
          </a:bodyPr>
          <a:lstStyle/>
          <a:p>
            <a:pPr algn="ctr"/>
            <a:r>
              <a:rPr lang="en-US" sz="5400" b="1" dirty="0" smtClean="0">
                <a:ln w="0"/>
                <a:solidFill>
                  <a:schemeClr val="bg1"/>
                </a:solidFill>
                <a:effectLst>
                  <a:outerShdw blurRad="38100" dist="25400" dir="5400000" algn="ctr" rotWithShape="0">
                    <a:srgbClr val="6E747A">
                      <a:alpha val="43000"/>
                    </a:srgbClr>
                  </a:outerShdw>
                </a:effectLst>
              </a:rPr>
              <a:t>Bombas</a:t>
            </a:r>
            <a:endParaRPr lang="en-US" sz="5400" b="1" dirty="0">
              <a:ln w="0"/>
              <a:solidFill>
                <a:schemeClr val="bg1"/>
              </a:solidFill>
              <a:effectLst>
                <a:outerShdw blurRad="38100" dist="25400" dir="5400000" algn="ctr" rotWithShape="0">
                  <a:srgbClr val="6E747A">
                    <a:alpha val="43000"/>
                  </a:srgbClr>
                </a:outerShdw>
              </a:effectLst>
            </a:endParaRPr>
          </a:p>
        </p:txBody>
      </p:sp>
      <p:sp>
        <p:nvSpPr>
          <p:cNvPr id="3" name="Title 1"/>
          <p:cNvSpPr txBox="1">
            <a:spLocks/>
          </p:cNvSpPr>
          <p:nvPr/>
        </p:nvSpPr>
        <p:spPr>
          <a:xfrm>
            <a:off x="838200" y="1558344"/>
            <a:ext cx="4261834" cy="616040"/>
          </a:xfrm>
          <a:prstGeom prst="rect">
            <a:avLst/>
          </a:prstGeom>
          <a:solidFill>
            <a:srgbClr val="307136"/>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smtClean="0">
                <a:ln w="0"/>
                <a:solidFill>
                  <a:schemeClr val="bg1"/>
                </a:solidFill>
                <a:effectLst>
                  <a:outerShdw blurRad="38100" dist="25400" dir="5400000" algn="ctr" rotWithShape="0">
                    <a:srgbClr val="6E747A">
                      <a:alpha val="43000"/>
                    </a:srgbClr>
                  </a:outerShdw>
                </a:effectLst>
              </a:rPr>
              <a:t>Bombas Solares</a:t>
            </a:r>
            <a:endParaRPr lang="en-US" sz="3200" b="1" dirty="0">
              <a:ln w="0"/>
              <a:solidFill>
                <a:schemeClr val="bg1"/>
              </a:solidFill>
              <a:effectLst>
                <a:outerShdw blurRad="38100" dist="25400" dir="5400000" algn="ctr" rotWithShape="0">
                  <a:srgbClr val="6E747A">
                    <a:alpha val="43000"/>
                  </a:srgbClr>
                </a:outerShdw>
              </a:effectLst>
            </a:endParaRPr>
          </a:p>
        </p:txBody>
      </p:sp>
      <p:sp>
        <p:nvSpPr>
          <p:cNvPr id="4" name="TextBox 3"/>
          <p:cNvSpPr txBox="1"/>
          <p:nvPr/>
        </p:nvSpPr>
        <p:spPr>
          <a:xfrm>
            <a:off x="4584879" y="2459864"/>
            <a:ext cx="2846231" cy="461665"/>
          </a:xfrm>
          <a:prstGeom prst="rect">
            <a:avLst/>
          </a:prstGeom>
          <a:solidFill>
            <a:schemeClr val="accent2"/>
          </a:solidFill>
          <a:ln>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400" b="1" dirty="0" smtClean="0">
                <a:solidFill>
                  <a:schemeClr val="bg1"/>
                </a:solidFill>
              </a:rPr>
              <a:t>HBT Series</a:t>
            </a:r>
            <a:endParaRPr lang="en-US" sz="2400" b="1" dirty="0">
              <a:solidFill>
                <a:schemeClr val="bg1"/>
              </a:solidFill>
            </a:endParaRPr>
          </a:p>
        </p:txBody>
      </p:sp>
      <p:sp>
        <p:nvSpPr>
          <p:cNvPr id="5" name="TextBox 4"/>
          <p:cNvSpPr txBox="1"/>
          <p:nvPr/>
        </p:nvSpPr>
        <p:spPr>
          <a:xfrm>
            <a:off x="838200" y="2928531"/>
            <a:ext cx="2543966" cy="461665"/>
          </a:xfrm>
          <a:prstGeom prst="rect">
            <a:avLst/>
          </a:prstGeom>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400" b="1" u="sng" dirty="0" smtClean="0">
                <a:solidFill>
                  <a:srgbClr val="4E5694"/>
                </a:solidFill>
              </a:rPr>
              <a:t>HBT1 Bomba Solar</a:t>
            </a:r>
            <a:endParaRPr lang="en-US" sz="2400" b="1" u="sng" dirty="0">
              <a:solidFill>
                <a:srgbClr val="4E5694"/>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58136" y="3383194"/>
            <a:ext cx="2083628" cy="2355559"/>
          </a:xfrm>
          <a:prstGeom prst="rect">
            <a:avLst/>
          </a:prstGeom>
        </p:spPr>
      </p:pic>
      <p:sp>
        <p:nvSpPr>
          <p:cNvPr id="7" name="TextBox 6"/>
          <p:cNvSpPr txBox="1"/>
          <p:nvPr/>
        </p:nvSpPr>
        <p:spPr>
          <a:xfrm>
            <a:off x="838200" y="3482275"/>
            <a:ext cx="1904817" cy="400110"/>
          </a:xfrm>
          <a:prstGeom prst="rect">
            <a:avLst/>
          </a:prstGeom>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000" b="1" dirty="0"/>
              <a:t>Especificaciones</a:t>
            </a:r>
          </a:p>
        </p:txBody>
      </p:sp>
      <p:sp>
        <p:nvSpPr>
          <p:cNvPr id="8" name="TextBox 7"/>
          <p:cNvSpPr txBox="1"/>
          <p:nvPr/>
        </p:nvSpPr>
        <p:spPr>
          <a:xfrm>
            <a:off x="780086" y="3981466"/>
            <a:ext cx="3580327" cy="2308324"/>
          </a:xfrm>
          <a:prstGeom prst="rect">
            <a:avLst/>
          </a:prstGeom>
          <a:noFill/>
        </p:spPr>
        <p:txBody>
          <a:bodyPr wrap="square" rtlCol="0">
            <a:spAutoFit/>
          </a:bodyPr>
          <a:lstStyle/>
          <a:p>
            <a:pPr marL="285750" indent="-285750">
              <a:buFont typeface="Arial" panose="020B0604020202020204" pitchFamily="34" charset="0"/>
              <a:buChar char="•"/>
            </a:pPr>
            <a:r>
              <a:rPr lang="es-ES" b="1" dirty="0"/>
              <a:t>Modelo: </a:t>
            </a:r>
            <a:r>
              <a:rPr lang="es-ES" dirty="0"/>
              <a:t>HBT1 Bomba Solar</a:t>
            </a:r>
          </a:p>
          <a:p>
            <a:pPr marL="285750" indent="-285750">
              <a:buFont typeface="Arial" panose="020B0604020202020204" pitchFamily="34" charset="0"/>
              <a:buChar char="•"/>
            </a:pPr>
            <a:r>
              <a:rPr lang="es-ES" b="1" dirty="0"/>
              <a:t>Presion Maxima: </a:t>
            </a:r>
            <a:r>
              <a:rPr lang="es-ES" dirty="0"/>
              <a:t>2,000 PSI/140 Bar</a:t>
            </a:r>
          </a:p>
          <a:p>
            <a:pPr marL="285750" indent="-285750">
              <a:buFont typeface="Arial" panose="020B0604020202020204" pitchFamily="34" charset="0"/>
              <a:buChar char="•"/>
            </a:pPr>
            <a:r>
              <a:rPr lang="es-ES" b="1" dirty="0"/>
              <a:t>Tamaño del </a:t>
            </a:r>
            <a:r>
              <a:rPr lang="es-ES" b="1" dirty="0" smtClean="0"/>
              <a:t>embolo: </a:t>
            </a:r>
            <a:r>
              <a:rPr lang="es-ES" dirty="0" smtClean="0"/>
              <a:t>3/16", 1/4”, 3/8”, </a:t>
            </a:r>
            <a:r>
              <a:rPr lang="es-ES" dirty="0"/>
              <a:t>1/2</a:t>
            </a:r>
            <a:r>
              <a:rPr lang="es-ES" dirty="0" smtClean="0"/>
              <a:t>”</a:t>
            </a:r>
            <a:endParaRPr lang="es-ES" dirty="0"/>
          </a:p>
          <a:p>
            <a:pPr marL="285750" indent="-285750">
              <a:buFont typeface="Arial" panose="020B0604020202020204" pitchFamily="34" charset="0"/>
              <a:buChar char="•"/>
            </a:pPr>
            <a:r>
              <a:rPr lang="es-ES" b="1" dirty="0"/>
              <a:t>Salida GPD/LPD</a:t>
            </a:r>
            <a:r>
              <a:rPr lang="es-ES" dirty="0"/>
              <a:t>: 100+/375+</a:t>
            </a:r>
          </a:p>
          <a:p>
            <a:pPr marL="285750" indent="-285750">
              <a:buFont typeface="Arial" panose="020B0604020202020204" pitchFamily="34" charset="0"/>
              <a:buChar char="•"/>
            </a:pPr>
            <a:r>
              <a:rPr lang="es-ES" dirty="0"/>
              <a:t>Fuente de Poder: 12 Volt DC</a:t>
            </a:r>
          </a:p>
          <a:p>
            <a:pPr marL="285750" indent="-285750">
              <a:buFont typeface="Arial" panose="020B0604020202020204" pitchFamily="34" charset="0"/>
              <a:buChar char="•"/>
            </a:pPr>
            <a:endParaRPr lang="en-US" dirty="0"/>
          </a:p>
        </p:txBody>
      </p:sp>
      <p:sp>
        <p:nvSpPr>
          <p:cNvPr id="9" name="TextBox 8"/>
          <p:cNvSpPr txBox="1"/>
          <p:nvPr/>
        </p:nvSpPr>
        <p:spPr>
          <a:xfrm>
            <a:off x="4820224" y="3395175"/>
            <a:ext cx="1423788" cy="400110"/>
          </a:xfrm>
          <a:prstGeom prst="rect">
            <a:avLst/>
          </a:prstGeom>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000" b="1" dirty="0" err="1" smtClean="0"/>
              <a:t>Descripción</a:t>
            </a:r>
            <a:endParaRPr lang="en-US" sz="2000" b="1" dirty="0"/>
          </a:p>
        </p:txBody>
      </p:sp>
      <p:sp>
        <p:nvSpPr>
          <p:cNvPr id="10" name="TextBox 9"/>
          <p:cNvSpPr txBox="1"/>
          <p:nvPr/>
        </p:nvSpPr>
        <p:spPr>
          <a:xfrm>
            <a:off x="4820224" y="3894366"/>
            <a:ext cx="4336655" cy="2308324"/>
          </a:xfrm>
          <a:prstGeom prst="rect">
            <a:avLst/>
          </a:prstGeom>
          <a:noFill/>
        </p:spPr>
        <p:txBody>
          <a:bodyPr wrap="square" rtlCol="0">
            <a:spAutoFit/>
          </a:bodyPr>
          <a:lstStyle/>
          <a:p>
            <a:pPr algn="just"/>
            <a:r>
              <a:rPr lang="es-ES" sz="1600" dirty="0"/>
              <a:t>Las bombas solares de la serie HBT  están disponibles en cabeza simple o doble para inyectar </a:t>
            </a:r>
            <a:r>
              <a:rPr lang="es-ES" sz="1600" dirty="0" smtClean="0"/>
              <a:t>un mayor volumen, o bien, </a:t>
            </a:r>
            <a:r>
              <a:rPr lang="es-ES" sz="1600" dirty="0"/>
              <a:t>dos productos químicos </a:t>
            </a:r>
            <a:r>
              <a:rPr lang="es-ES" sz="1600" dirty="0" smtClean="0"/>
              <a:t>con tasas </a:t>
            </a:r>
            <a:r>
              <a:rPr lang="es-ES" sz="1600" dirty="0"/>
              <a:t>de inyección separadas. </a:t>
            </a:r>
            <a:r>
              <a:rPr lang="es-ES" sz="1600" dirty="0" smtClean="0"/>
              <a:t>Incluyen un surtido de </a:t>
            </a:r>
            <a:r>
              <a:rPr lang="es-ES" sz="1600" dirty="0"/>
              <a:t>tamaños de </a:t>
            </a:r>
            <a:r>
              <a:rPr lang="es-ES" sz="1600" dirty="0" smtClean="0"/>
              <a:t>émbolo y su construcción </a:t>
            </a:r>
            <a:r>
              <a:rPr lang="es-ES" sz="1600" dirty="0"/>
              <a:t>con ajustes de longitud de carrera </a:t>
            </a:r>
            <a:r>
              <a:rPr lang="es-ES" sz="1600" dirty="0" smtClean="0"/>
              <a:t>permiten que al combinarse </a:t>
            </a:r>
            <a:r>
              <a:rPr lang="es-ES" sz="1600" dirty="0"/>
              <a:t>con el controlador de bomba </a:t>
            </a:r>
            <a:r>
              <a:rPr lang="es-ES" sz="1600" dirty="0" smtClean="0"/>
              <a:t>TXAM, se pueda </a:t>
            </a:r>
            <a:r>
              <a:rPr lang="es-ES" sz="1600" dirty="0"/>
              <a:t>controlar con precisión sus tasas de inyección.</a:t>
            </a:r>
            <a:endParaRPr lang="en-US" sz="1600" dirty="0"/>
          </a:p>
        </p:txBody>
      </p:sp>
    </p:spTree>
    <p:extLst>
      <p:ext uri="{BB962C8B-B14F-4D97-AF65-F5344CB8AC3E}">
        <p14:creationId xmlns:p14="http://schemas.microsoft.com/office/powerpoint/2010/main" val="4063511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down)">
                                      <p:cBhvr>
                                        <p:cTn id="31" dur="500"/>
                                        <p:tgtEl>
                                          <p:spTgt spid="10"/>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7" grpId="0" animBg="1"/>
      <p:bldP spid="8" grpId="0"/>
      <p:bldP spid="9" grpId="0" animBg="1"/>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494424"/>
            <a:ext cx="2543966" cy="461665"/>
          </a:xfrm>
          <a:prstGeom prst="rect">
            <a:avLst/>
          </a:prstGeom>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400" b="1" u="sng" dirty="0" smtClean="0">
                <a:solidFill>
                  <a:srgbClr val="4E5694"/>
                </a:solidFill>
              </a:rPr>
              <a:t>HBT2 Bomba Solar</a:t>
            </a:r>
            <a:endParaRPr lang="en-US" sz="2400" b="1" u="sng" dirty="0">
              <a:solidFill>
                <a:srgbClr val="4E5694"/>
              </a:solidFill>
            </a:endParaRPr>
          </a:p>
        </p:txBody>
      </p:sp>
      <p:sp>
        <p:nvSpPr>
          <p:cNvPr id="3" name="TextBox 2"/>
          <p:cNvSpPr txBox="1"/>
          <p:nvPr/>
        </p:nvSpPr>
        <p:spPr>
          <a:xfrm>
            <a:off x="896314" y="1179566"/>
            <a:ext cx="1904817" cy="400110"/>
          </a:xfrm>
          <a:prstGeom prst="rect">
            <a:avLst/>
          </a:prstGeom>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000" b="1" dirty="0"/>
              <a:t>Especificaciones</a:t>
            </a:r>
          </a:p>
        </p:txBody>
      </p:sp>
      <p:sp>
        <p:nvSpPr>
          <p:cNvPr id="4" name="TextBox 3"/>
          <p:cNvSpPr txBox="1"/>
          <p:nvPr/>
        </p:nvSpPr>
        <p:spPr>
          <a:xfrm>
            <a:off x="838200" y="1678757"/>
            <a:ext cx="3520981"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a:t>Modelo: </a:t>
            </a:r>
            <a:r>
              <a:rPr lang="en-US" dirty="0"/>
              <a:t>HBT2 Bomba Solar</a:t>
            </a:r>
          </a:p>
          <a:p>
            <a:pPr marL="285750" indent="-285750">
              <a:buFont typeface="Arial" panose="020B0604020202020204" pitchFamily="34" charset="0"/>
              <a:buChar char="•"/>
            </a:pPr>
            <a:r>
              <a:rPr lang="en-US" b="1" dirty="0"/>
              <a:t>Presion Maxima: </a:t>
            </a:r>
            <a:r>
              <a:rPr lang="en-US" dirty="0"/>
              <a:t>6,000 PSI/400 Bar</a:t>
            </a:r>
          </a:p>
          <a:p>
            <a:pPr marL="285750" indent="-285750">
              <a:buFont typeface="Arial" panose="020B0604020202020204" pitchFamily="34" charset="0"/>
              <a:buChar char="•"/>
            </a:pPr>
            <a:r>
              <a:rPr lang="en-US" b="1" dirty="0"/>
              <a:t>Tamaños de embolos: </a:t>
            </a:r>
            <a:r>
              <a:rPr lang="en-US" dirty="0"/>
              <a:t>3/16", 1/4”, 3/8”, 1/2”</a:t>
            </a:r>
          </a:p>
          <a:p>
            <a:pPr marL="285750" indent="-285750">
              <a:buFont typeface="Arial" panose="020B0604020202020204" pitchFamily="34" charset="0"/>
              <a:buChar char="•"/>
            </a:pPr>
            <a:r>
              <a:rPr lang="en-US" b="1" dirty="0"/>
              <a:t>Salida GPD/LPD: </a:t>
            </a:r>
            <a:r>
              <a:rPr lang="en-US" dirty="0"/>
              <a:t>200+/750+</a:t>
            </a:r>
          </a:p>
          <a:p>
            <a:pPr marL="285750" indent="-285750">
              <a:buFont typeface="Arial" panose="020B0604020202020204" pitchFamily="34" charset="0"/>
              <a:buChar char="•"/>
            </a:pPr>
            <a:r>
              <a:rPr lang="en-US" b="1" dirty="0"/>
              <a:t>Fuente de Poder: </a:t>
            </a:r>
            <a:r>
              <a:rPr lang="en-US" dirty="0"/>
              <a:t>12 Volt DC</a:t>
            </a:r>
          </a:p>
        </p:txBody>
      </p:sp>
      <p:sp>
        <p:nvSpPr>
          <p:cNvPr id="5" name="TextBox 4"/>
          <p:cNvSpPr txBox="1"/>
          <p:nvPr/>
        </p:nvSpPr>
        <p:spPr>
          <a:xfrm>
            <a:off x="780086" y="4076349"/>
            <a:ext cx="1423788" cy="400110"/>
          </a:xfrm>
          <a:prstGeom prst="rect">
            <a:avLst/>
          </a:prstGeom>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000" b="1" dirty="0" err="1" smtClean="0"/>
              <a:t>Descripción</a:t>
            </a:r>
            <a:endParaRPr lang="en-US" sz="2000" b="1" dirty="0"/>
          </a:p>
        </p:txBody>
      </p:sp>
      <p:sp>
        <p:nvSpPr>
          <p:cNvPr id="6" name="TextBox 5"/>
          <p:cNvSpPr txBox="1"/>
          <p:nvPr/>
        </p:nvSpPr>
        <p:spPr>
          <a:xfrm>
            <a:off x="780086" y="4575540"/>
            <a:ext cx="9525563" cy="1077218"/>
          </a:xfrm>
          <a:prstGeom prst="rect">
            <a:avLst/>
          </a:prstGeom>
          <a:noFill/>
        </p:spPr>
        <p:txBody>
          <a:bodyPr wrap="square" rtlCol="0">
            <a:spAutoFit/>
          </a:bodyPr>
          <a:lstStyle/>
          <a:p>
            <a:pPr algn="just"/>
            <a:r>
              <a:rPr lang="es-ES" sz="1600" dirty="0"/>
              <a:t>Las bombas solares de la serie HBT  están disponibles en cabeza simple o doble para inyectar un mayor volumen, o bien, dos productos químicos con tasas de inyección separadas. Incluyen un surtido de tamaños de émbolo y su construcción con ajustes de longitud de carrera permiten que al combinarse con el controlador de bomba TXAM, se pueda controlar con precisión sus tasas de inyección.</a:t>
            </a:r>
            <a:endParaRPr lang="en-US" sz="1600"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6712" y="956088"/>
            <a:ext cx="2849369" cy="3221235"/>
          </a:xfrm>
          <a:prstGeom prst="rect">
            <a:avLst/>
          </a:prstGeom>
        </p:spPr>
      </p:pic>
      <p:sp>
        <p:nvSpPr>
          <p:cNvPr id="8" name="TextBox 3"/>
          <p:cNvSpPr txBox="1"/>
          <p:nvPr/>
        </p:nvSpPr>
        <p:spPr>
          <a:xfrm>
            <a:off x="4584879" y="2459864"/>
            <a:ext cx="2846231" cy="461665"/>
          </a:xfrm>
          <a:prstGeom prst="rect">
            <a:avLst/>
          </a:prstGeom>
          <a:solidFill>
            <a:schemeClr val="accent2"/>
          </a:solidFill>
          <a:ln>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400" b="1" dirty="0" smtClean="0">
                <a:solidFill>
                  <a:schemeClr val="bg1"/>
                </a:solidFill>
              </a:rPr>
              <a:t>HBT Series</a:t>
            </a:r>
            <a:endParaRPr lang="en-US" sz="2400" b="1" dirty="0">
              <a:solidFill>
                <a:schemeClr val="bg1"/>
              </a:solidFill>
            </a:endParaRPr>
          </a:p>
        </p:txBody>
      </p:sp>
    </p:spTree>
    <p:extLst>
      <p:ext uri="{BB962C8B-B14F-4D97-AF65-F5344CB8AC3E}">
        <p14:creationId xmlns:p14="http://schemas.microsoft.com/office/powerpoint/2010/main" val="3573573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down)">
                                      <p:cBhvr>
                                        <p:cTn id="26" dur="500"/>
                                        <p:tgtEl>
                                          <p:spTgt spid="5"/>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down)">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animBg="1"/>
      <p:bldP spid="6" grpId="0"/>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0169" y="956088"/>
            <a:ext cx="6437403" cy="461665"/>
          </a:xfrm>
          <a:prstGeom prst="rect">
            <a:avLst/>
          </a:prstGeom>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s-ES" sz="2400" b="1" u="sng" dirty="0">
                <a:solidFill>
                  <a:srgbClr val="4E5694"/>
                </a:solidFill>
              </a:rPr>
              <a:t>HBTEXP Bombas Solares a prueba de </a:t>
            </a:r>
            <a:r>
              <a:rPr lang="es-ES" sz="2400" b="1" u="sng" dirty="0" smtClean="0">
                <a:solidFill>
                  <a:srgbClr val="4E5694"/>
                </a:solidFill>
              </a:rPr>
              <a:t>Explosiones</a:t>
            </a:r>
            <a:endParaRPr lang="es-ES" sz="2400" b="1" u="sng" dirty="0">
              <a:solidFill>
                <a:srgbClr val="4E5694"/>
              </a:solidFill>
            </a:endParaRPr>
          </a:p>
        </p:txBody>
      </p:sp>
      <p:sp>
        <p:nvSpPr>
          <p:cNvPr id="3" name="TextBox 2"/>
          <p:cNvSpPr txBox="1"/>
          <p:nvPr/>
        </p:nvSpPr>
        <p:spPr>
          <a:xfrm>
            <a:off x="838200" y="1577500"/>
            <a:ext cx="1904817" cy="400110"/>
          </a:xfrm>
          <a:prstGeom prst="rect">
            <a:avLst/>
          </a:prstGeom>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000" b="1" dirty="0"/>
              <a:t>Especificaciones</a:t>
            </a:r>
          </a:p>
        </p:txBody>
      </p:sp>
      <p:sp>
        <p:nvSpPr>
          <p:cNvPr id="4" name="TextBox 3"/>
          <p:cNvSpPr txBox="1"/>
          <p:nvPr/>
        </p:nvSpPr>
        <p:spPr>
          <a:xfrm>
            <a:off x="780086" y="2076691"/>
            <a:ext cx="5762382" cy="1477328"/>
          </a:xfrm>
          <a:prstGeom prst="rect">
            <a:avLst/>
          </a:prstGeom>
          <a:noFill/>
        </p:spPr>
        <p:txBody>
          <a:bodyPr wrap="square" rtlCol="0">
            <a:spAutoFit/>
          </a:bodyPr>
          <a:lstStyle/>
          <a:p>
            <a:pPr marL="285750" indent="-285750">
              <a:buFont typeface="Arial" panose="020B0604020202020204" pitchFamily="34" charset="0"/>
              <a:buChar char="•"/>
            </a:pPr>
            <a:r>
              <a:rPr lang="en-US" b="1" dirty="0" err="1" smtClean="0"/>
              <a:t>Modelo</a:t>
            </a:r>
            <a:r>
              <a:rPr lang="en-US" b="1" dirty="0" smtClean="0"/>
              <a:t>: </a:t>
            </a:r>
            <a:r>
              <a:rPr lang="en-US" dirty="0"/>
              <a:t>HBTEXP Explosion Proof Solar Pump</a:t>
            </a:r>
          </a:p>
          <a:p>
            <a:pPr marL="285750" indent="-285750">
              <a:buFont typeface="Arial" panose="020B0604020202020204" pitchFamily="34" charset="0"/>
              <a:buChar char="•"/>
            </a:pPr>
            <a:r>
              <a:rPr lang="en-US" b="1" dirty="0" err="1" smtClean="0"/>
              <a:t>Presión</a:t>
            </a:r>
            <a:r>
              <a:rPr lang="en-US" b="1" dirty="0" smtClean="0"/>
              <a:t> </a:t>
            </a:r>
            <a:r>
              <a:rPr lang="en-US" b="1" dirty="0" err="1" smtClean="0"/>
              <a:t>Máxima</a:t>
            </a:r>
            <a:r>
              <a:rPr lang="en-US" b="1" dirty="0" smtClean="0"/>
              <a:t>: </a:t>
            </a:r>
            <a:r>
              <a:rPr lang="en-US" dirty="0"/>
              <a:t>6,000 Psi / 400 Bar</a:t>
            </a:r>
          </a:p>
          <a:p>
            <a:pPr marL="285750" indent="-285750">
              <a:buFont typeface="Arial" panose="020B0604020202020204" pitchFamily="34" charset="0"/>
              <a:buChar char="•"/>
            </a:pPr>
            <a:r>
              <a:rPr lang="en-US" b="1" dirty="0" err="1" smtClean="0"/>
              <a:t>Tamaño</a:t>
            </a:r>
            <a:r>
              <a:rPr lang="en-US" b="1" dirty="0" err="1" smtClean="0"/>
              <a:t>s</a:t>
            </a:r>
            <a:r>
              <a:rPr lang="en-US" b="1" dirty="0" smtClean="0"/>
              <a:t> de </a:t>
            </a:r>
            <a:r>
              <a:rPr lang="en-US" b="1" dirty="0" err="1" smtClean="0"/>
              <a:t>Émbolo</a:t>
            </a:r>
            <a:r>
              <a:rPr lang="en-US" b="1" dirty="0" smtClean="0"/>
              <a:t>: </a:t>
            </a:r>
            <a:r>
              <a:rPr lang="en-US" dirty="0"/>
              <a:t>3/16 ", 1/4", 3/8 ", 1/2" </a:t>
            </a:r>
          </a:p>
          <a:p>
            <a:pPr marL="285750" indent="-285750">
              <a:buFont typeface="Arial" panose="020B0604020202020204" pitchFamily="34" charset="0"/>
              <a:buChar char="•"/>
            </a:pPr>
            <a:r>
              <a:rPr lang="en-US" b="1" dirty="0" err="1" smtClean="0"/>
              <a:t>Salida</a:t>
            </a:r>
            <a:r>
              <a:rPr lang="en-US" b="1" dirty="0" smtClean="0"/>
              <a:t> </a:t>
            </a:r>
            <a:r>
              <a:rPr lang="en-US" b="1" dirty="0"/>
              <a:t>/ </a:t>
            </a:r>
            <a:r>
              <a:rPr lang="en-US" b="1" dirty="0" smtClean="0"/>
              <a:t>LPD: </a:t>
            </a:r>
            <a:r>
              <a:rPr lang="en-US" dirty="0"/>
              <a:t>200 + / 750 +</a:t>
            </a:r>
          </a:p>
          <a:p>
            <a:pPr marL="285750" indent="-285750">
              <a:buFont typeface="Arial" panose="020B0604020202020204" pitchFamily="34" charset="0"/>
              <a:buChar char="•"/>
            </a:pPr>
            <a:r>
              <a:rPr lang="en-US" b="1" dirty="0" err="1" smtClean="0"/>
              <a:t>Fuente</a:t>
            </a:r>
            <a:r>
              <a:rPr lang="en-US" b="1" dirty="0" smtClean="0"/>
              <a:t> de </a:t>
            </a:r>
            <a:r>
              <a:rPr lang="en-US" b="1" dirty="0" err="1" smtClean="0"/>
              <a:t>poder</a:t>
            </a:r>
            <a:r>
              <a:rPr lang="en-US" b="1" dirty="0" smtClean="0"/>
              <a:t>: </a:t>
            </a:r>
            <a:r>
              <a:rPr lang="en-US" dirty="0"/>
              <a:t>12 Volt DC</a:t>
            </a:r>
          </a:p>
        </p:txBody>
      </p:sp>
      <p:sp>
        <p:nvSpPr>
          <p:cNvPr id="5" name="TextBox 4"/>
          <p:cNvSpPr txBox="1"/>
          <p:nvPr/>
        </p:nvSpPr>
        <p:spPr>
          <a:xfrm>
            <a:off x="780086" y="4076349"/>
            <a:ext cx="1423788" cy="400110"/>
          </a:xfrm>
          <a:prstGeom prst="rect">
            <a:avLst/>
          </a:prstGeom>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000" b="1" dirty="0" err="1" smtClean="0"/>
              <a:t>Descripción</a:t>
            </a:r>
            <a:endParaRPr lang="en-US" sz="2000" b="1" dirty="0"/>
          </a:p>
        </p:txBody>
      </p:sp>
      <p:sp>
        <p:nvSpPr>
          <p:cNvPr id="6" name="TextBox 5"/>
          <p:cNvSpPr txBox="1"/>
          <p:nvPr/>
        </p:nvSpPr>
        <p:spPr>
          <a:xfrm>
            <a:off x="780086" y="4575540"/>
            <a:ext cx="9525563" cy="1077218"/>
          </a:xfrm>
          <a:prstGeom prst="rect">
            <a:avLst/>
          </a:prstGeom>
          <a:noFill/>
        </p:spPr>
        <p:txBody>
          <a:bodyPr wrap="square" rtlCol="0">
            <a:spAutoFit/>
          </a:bodyPr>
          <a:lstStyle/>
          <a:p>
            <a:pPr algn="just"/>
            <a:r>
              <a:rPr lang="es-ES" sz="1600" dirty="0" smtClean="0"/>
              <a:t>Las Bombas solares HBT de la serie EXP (a prueba de explosiones) son fabricadas para áreas que requieren Bombas Certificadas como Clase 1, División 2 o para locaciones peligrosas. El Temporizador Inteligente TXAM también cuenta con Certificado Clase 1, División 2. Estas bombas pueden </a:t>
            </a:r>
            <a:r>
              <a:rPr lang="es-ES" sz="1600" dirty="0" smtClean="0"/>
              <a:t>utilizarse</a:t>
            </a:r>
            <a:r>
              <a:rPr lang="es-ES" sz="1600" dirty="0" smtClean="0"/>
              <a:t> con la mayoría de los productos químicos empleados para eliminar problemas en tuberías o en la boca </a:t>
            </a:r>
            <a:r>
              <a:rPr lang="es-ES" sz="1600" dirty="0" smtClean="0"/>
              <a:t>de pozos.</a:t>
            </a:r>
            <a:endParaRPr lang="en-US" sz="1600" dirty="0"/>
          </a:p>
        </p:txBody>
      </p:sp>
      <p:sp>
        <p:nvSpPr>
          <p:cNvPr id="7" name="TextBox 6"/>
          <p:cNvSpPr txBox="1"/>
          <p:nvPr/>
        </p:nvSpPr>
        <p:spPr>
          <a:xfrm>
            <a:off x="4365938" y="295314"/>
            <a:ext cx="2846231" cy="461665"/>
          </a:xfrm>
          <a:prstGeom prst="rect">
            <a:avLst/>
          </a:prstGeom>
          <a:solidFill>
            <a:schemeClr val="accent2"/>
          </a:solidFill>
          <a:ln>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400" b="1" dirty="0" smtClean="0">
                <a:solidFill>
                  <a:schemeClr val="bg1"/>
                </a:solidFill>
              </a:rPr>
              <a:t>EXP Series</a:t>
            </a:r>
            <a:endParaRPr lang="en-US" sz="2400" b="1" dirty="0">
              <a:solidFill>
                <a:schemeClr val="bg1"/>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1184" y="1112064"/>
            <a:ext cx="3723111" cy="3126883"/>
          </a:xfrm>
          <a:prstGeom prst="rect">
            <a:avLst/>
          </a:prstGeom>
        </p:spPr>
      </p:pic>
    </p:spTree>
    <p:extLst>
      <p:ext uri="{BB962C8B-B14F-4D97-AF65-F5344CB8AC3E}">
        <p14:creationId xmlns:p14="http://schemas.microsoft.com/office/powerpoint/2010/main" val="3602288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down)">
                                      <p:cBhvr>
                                        <p:cTn id="26" dur="500"/>
                                        <p:tgtEl>
                                          <p:spTgt spid="5"/>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down)">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animBg="1"/>
      <p:bldP spid="6" grpId="0"/>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2169" y="1122796"/>
            <a:ext cx="3136380" cy="3181026"/>
          </a:xfrm>
          <a:prstGeom prst="rect">
            <a:avLst/>
          </a:prstGeom>
        </p:spPr>
      </p:pic>
      <p:sp>
        <p:nvSpPr>
          <p:cNvPr id="2" name="TextBox 1"/>
          <p:cNvSpPr txBox="1"/>
          <p:nvPr/>
        </p:nvSpPr>
        <p:spPr>
          <a:xfrm>
            <a:off x="770169" y="956088"/>
            <a:ext cx="6917728" cy="461665"/>
          </a:xfrm>
          <a:prstGeom prst="rect">
            <a:avLst/>
          </a:prstGeom>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s-ES" sz="2400" b="1" u="sng" dirty="0">
                <a:solidFill>
                  <a:srgbClr val="4E5694"/>
                </a:solidFill>
              </a:rPr>
              <a:t>HBCEXP Bomba de </a:t>
            </a:r>
            <a:r>
              <a:rPr lang="es-ES" sz="2400" b="1" u="sng" dirty="0" smtClean="0">
                <a:solidFill>
                  <a:srgbClr val="4E5694"/>
                </a:solidFill>
              </a:rPr>
              <a:t>Circulación </a:t>
            </a:r>
            <a:r>
              <a:rPr lang="es-ES" sz="2400" b="1" u="sng" dirty="0">
                <a:solidFill>
                  <a:srgbClr val="4E5694"/>
                </a:solidFill>
              </a:rPr>
              <a:t>a prueba de </a:t>
            </a:r>
            <a:r>
              <a:rPr lang="es-ES" sz="2400" b="1" u="sng" dirty="0" smtClean="0">
                <a:solidFill>
                  <a:srgbClr val="4E5694"/>
                </a:solidFill>
              </a:rPr>
              <a:t>Explosión</a:t>
            </a:r>
            <a:endParaRPr lang="es-ES" sz="2400" b="1" u="sng" dirty="0">
              <a:solidFill>
                <a:srgbClr val="4E5694"/>
              </a:solidFill>
            </a:endParaRPr>
          </a:p>
        </p:txBody>
      </p:sp>
      <p:sp>
        <p:nvSpPr>
          <p:cNvPr id="3" name="TextBox 2"/>
          <p:cNvSpPr txBox="1"/>
          <p:nvPr/>
        </p:nvSpPr>
        <p:spPr>
          <a:xfrm>
            <a:off x="838200" y="1577500"/>
            <a:ext cx="1904817" cy="400110"/>
          </a:xfrm>
          <a:prstGeom prst="rect">
            <a:avLst/>
          </a:prstGeom>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000" b="1" dirty="0"/>
              <a:t>Especificaciones</a:t>
            </a:r>
          </a:p>
        </p:txBody>
      </p:sp>
      <p:sp>
        <p:nvSpPr>
          <p:cNvPr id="4" name="TextBox 3"/>
          <p:cNvSpPr txBox="1"/>
          <p:nvPr/>
        </p:nvSpPr>
        <p:spPr>
          <a:xfrm>
            <a:off x="780086" y="2076691"/>
            <a:ext cx="5762382" cy="1754326"/>
          </a:xfrm>
          <a:prstGeom prst="rect">
            <a:avLst/>
          </a:prstGeom>
          <a:noFill/>
        </p:spPr>
        <p:txBody>
          <a:bodyPr wrap="square" rtlCol="0">
            <a:spAutoFit/>
          </a:bodyPr>
          <a:lstStyle/>
          <a:p>
            <a:pPr marL="285750" indent="-285750">
              <a:buFont typeface="Arial" panose="020B0604020202020204" pitchFamily="34" charset="0"/>
              <a:buChar char="•"/>
            </a:pPr>
            <a:r>
              <a:rPr lang="en-US" b="1" dirty="0"/>
              <a:t>Modelo: </a:t>
            </a:r>
            <a:r>
              <a:rPr lang="en-US" dirty="0"/>
              <a:t>HBCEXP Bomba de Circulacion a prueba de Explosion</a:t>
            </a:r>
          </a:p>
          <a:p>
            <a:pPr marL="285750" indent="-285750">
              <a:buFont typeface="Arial" panose="020B0604020202020204" pitchFamily="34" charset="0"/>
              <a:buChar char="•"/>
            </a:pPr>
            <a:r>
              <a:rPr lang="en-US" b="1" dirty="0" err="1" smtClean="0"/>
              <a:t>Presión</a:t>
            </a:r>
            <a:r>
              <a:rPr lang="en-US" b="1" dirty="0" smtClean="0"/>
              <a:t> </a:t>
            </a:r>
            <a:r>
              <a:rPr lang="en-US" b="1" dirty="0" err="1" smtClean="0"/>
              <a:t>Máxima</a:t>
            </a:r>
            <a:r>
              <a:rPr lang="en-US" b="1" dirty="0"/>
              <a:t>:</a:t>
            </a:r>
            <a:r>
              <a:rPr lang="en-US" dirty="0"/>
              <a:t> 50-150 PSI/3.5-10 Bar</a:t>
            </a:r>
          </a:p>
          <a:p>
            <a:pPr marL="285750" indent="-285750">
              <a:buFont typeface="Arial" panose="020B0604020202020204" pitchFamily="34" charset="0"/>
              <a:buChar char="•"/>
            </a:pPr>
            <a:r>
              <a:rPr lang="en-US" b="1" dirty="0"/>
              <a:t>Tamaños de Embolo:</a:t>
            </a:r>
            <a:r>
              <a:rPr lang="en-US" dirty="0"/>
              <a:t> 1.5”, 2.5"</a:t>
            </a:r>
          </a:p>
          <a:p>
            <a:pPr marL="285750" indent="-285750">
              <a:buFont typeface="Arial" panose="020B0604020202020204" pitchFamily="34" charset="0"/>
              <a:buChar char="•"/>
            </a:pPr>
            <a:r>
              <a:rPr lang="en-US" b="1" dirty="0"/>
              <a:t>Salida GPH/LPH:</a:t>
            </a:r>
            <a:r>
              <a:rPr lang="en-US" dirty="0"/>
              <a:t> 190+/730+</a:t>
            </a:r>
          </a:p>
          <a:p>
            <a:pPr marL="285750" indent="-285750">
              <a:buFont typeface="Arial" panose="020B0604020202020204" pitchFamily="34" charset="0"/>
              <a:buChar char="•"/>
            </a:pPr>
            <a:r>
              <a:rPr lang="en-US" b="1" dirty="0" err="1" smtClean="0"/>
              <a:t>Fuente</a:t>
            </a:r>
            <a:r>
              <a:rPr lang="en-US" b="1" dirty="0" smtClean="0"/>
              <a:t> </a:t>
            </a:r>
            <a:r>
              <a:rPr lang="en-US" b="1" dirty="0"/>
              <a:t>de Poder:</a:t>
            </a:r>
            <a:r>
              <a:rPr lang="en-US" dirty="0"/>
              <a:t> 120 Volt DC</a:t>
            </a:r>
          </a:p>
        </p:txBody>
      </p:sp>
      <p:sp>
        <p:nvSpPr>
          <p:cNvPr id="5" name="TextBox 4"/>
          <p:cNvSpPr txBox="1"/>
          <p:nvPr/>
        </p:nvSpPr>
        <p:spPr>
          <a:xfrm>
            <a:off x="780086" y="4076349"/>
            <a:ext cx="1423788" cy="400110"/>
          </a:xfrm>
          <a:prstGeom prst="rect">
            <a:avLst/>
          </a:prstGeom>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000" b="1" dirty="0" err="1" smtClean="0"/>
              <a:t>Descripción</a:t>
            </a:r>
            <a:endParaRPr lang="en-US" sz="2000" b="1" dirty="0"/>
          </a:p>
        </p:txBody>
      </p:sp>
      <p:sp>
        <p:nvSpPr>
          <p:cNvPr id="6" name="TextBox 5"/>
          <p:cNvSpPr txBox="1"/>
          <p:nvPr/>
        </p:nvSpPr>
        <p:spPr>
          <a:xfrm>
            <a:off x="780086" y="4575540"/>
            <a:ext cx="9525563" cy="1077218"/>
          </a:xfrm>
          <a:prstGeom prst="rect">
            <a:avLst/>
          </a:prstGeom>
          <a:noFill/>
        </p:spPr>
        <p:txBody>
          <a:bodyPr wrap="square" rtlCol="0">
            <a:spAutoFit/>
          </a:bodyPr>
          <a:lstStyle/>
          <a:p>
            <a:pPr algn="just"/>
            <a:r>
              <a:rPr lang="es-ES" sz="1600" dirty="0" smtClean="0"/>
              <a:t>Las Bomba de circulación HBC </a:t>
            </a:r>
            <a:r>
              <a:rPr lang="es-ES" sz="1600" dirty="0"/>
              <a:t>están disponibles en cabeza simple o doble para inyectar un mayor volumen, o bien, dos productos químicos con tasas de inyección separadas. Incluyen un surtido de tamaños de émbolo y su construcción con ajustes de longitud de carrera permiten que al combinarse con el controlador de bomba TXAM, se pueda controlar con precisión sus tasas de inyección.</a:t>
            </a:r>
            <a:endParaRPr lang="en-US" sz="1600" dirty="0"/>
          </a:p>
        </p:txBody>
      </p:sp>
      <p:sp>
        <p:nvSpPr>
          <p:cNvPr id="7" name="TextBox 6"/>
          <p:cNvSpPr txBox="1"/>
          <p:nvPr/>
        </p:nvSpPr>
        <p:spPr>
          <a:xfrm>
            <a:off x="4365938" y="295314"/>
            <a:ext cx="2846231" cy="461665"/>
          </a:xfrm>
          <a:prstGeom prst="rect">
            <a:avLst/>
          </a:prstGeom>
          <a:solidFill>
            <a:schemeClr val="accent2"/>
          </a:solidFill>
          <a:ln>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400" b="1" dirty="0" smtClean="0">
                <a:solidFill>
                  <a:schemeClr val="bg1"/>
                </a:solidFill>
              </a:rPr>
              <a:t>EXP Series</a:t>
            </a:r>
            <a:endParaRPr lang="en-US" sz="2400" b="1" dirty="0">
              <a:solidFill>
                <a:schemeClr val="bg1"/>
              </a:solidFill>
            </a:endParaRPr>
          </a:p>
        </p:txBody>
      </p:sp>
    </p:spTree>
    <p:extLst>
      <p:ext uri="{BB962C8B-B14F-4D97-AF65-F5344CB8AC3E}">
        <p14:creationId xmlns:p14="http://schemas.microsoft.com/office/powerpoint/2010/main" val="1815957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down)">
                                      <p:cBhvr>
                                        <p:cTn id="26" dur="500"/>
                                        <p:tgtEl>
                                          <p:spTgt spid="5"/>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down)">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animBg="1"/>
      <p:bldP spid="6" grpId="0"/>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8180" y="938013"/>
            <a:ext cx="2719166" cy="3991658"/>
          </a:xfrm>
          <a:prstGeom prst="rect">
            <a:avLst/>
          </a:prstGeom>
        </p:spPr>
      </p:pic>
      <p:sp>
        <p:nvSpPr>
          <p:cNvPr id="2" name="Title 1"/>
          <p:cNvSpPr txBox="1">
            <a:spLocks/>
          </p:cNvSpPr>
          <p:nvPr/>
        </p:nvSpPr>
        <p:spPr>
          <a:xfrm>
            <a:off x="3980645" y="321973"/>
            <a:ext cx="4261834" cy="616040"/>
          </a:xfrm>
          <a:prstGeom prst="rect">
            <a:avLst/>
          </a:prstGeom>
          <a:solidFill>
            <a:srgbClr val="307136"/>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err="1" smtClean="0">
                <a:ln w="0"/>
                <a:solidFill>
                  <a:schemeClr val="bg1"/>
                </a:solidFill>
                <a:effectLst>
                  <a:outerShdw blurRad="38100" dist="25400" dir="5400000" algn="ctr" rotWithShape="0">
                    <a:srgbClr val="6E747A">
                      <a:alpha val="43000"/>
                    </a:srgbClr>
                  </a:outerShdw>
                </a:effectLst>
              </a:rPr>
              <a:t>Bombas</a:t>
            </a:r>
            <a:r>
              <a:rPr lang="en-US" sz="3200" b="1" dirty="0" smtClean="0">
                <a:ln w="0"/>
                <a:solidFill>
                  <a:schemeClr val="bg1"/>
                </a:solidFill>
                <a:effectLst>
                  <a:outerShdw blurRad="38100" dist="25400" dir="5400000" algn="ctr" rotWithShape="0">
                    <a:srgbClr val="6E747A">
                      <a:alpha val="43000"/>
                    </a:srgbClr>
                  </a:outerShdw>
                </a:effectLst>
              </a:rPr>
              <a:t> </a:t>
            </a:r>
            <a:r>
              <a:rPr lang="en-US" sz="3200" b="1" dirty="0" err="1" smtClean="0">
                <a:ln w="0"/>
                <a:solidFill>
                  <a:schemeClr val="bg1"/>
                </a:solidFill>
                <a:effectLst>
                  <a:outerShdw blurRad="38100" dist="25400" dir="5400000" algn="ctr" rotWithShape="0">
                    <a:srgbClr val="6E747A">
                      <a:alpha val="43000"/>
                    </a:srgbClr>
                  </a:outerShdw>
                </a:effectLst>
              </a:rPr>
              <a:t>Eléctricas</a:t>
            </a:r>
            <a:endParaRPr lang="en-US" sz="3200" b="1" dirty="0">
              <a:ln w="0"/>
              <a:solidFill>
                <a:schemeClr val="bg1"/>
              </a:solidFill>
              <a:effectLst>
                <a:outerShdw blurRad="38100" dist="25400" dir="5400000" algn="ctr" rotWithShape="0">
                  <a:srgbClr val="6E747A">
                    <a:alpha val="43000"/>
                  </a:srgbClr>
                </a:outerShdw>
              </a:effectLst>
            </a:endParaRPr>
          </a:p>
        </p:txBody>
      </p:sp>
      <p:sp>
        <p:nvSpPr>
          <p:cNvPr id="3" name="TextBox 2"/>
          <p:cNvSpPr txBox="1"/>
          <p:nvPr/>
        </p:nvSpPr>
        <p:spPr>
          <a:xfrm>
            <a:off x="1017430" y="1129581"/>
            <a:ext cx="2846231" cy="461665"/>
          </a:xfrm>
          <a:prstGeom prst="rect">
            <a:avLst/>
          </a:prstGeom>
          <a:solidFill>
            <a:schemeClr val="accent2"/>
          </a:solidFill>
          <a:ln>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400" b="1" dirty="0" smtClean="0">
                <a:solidFill>
                  <a:schemeClr val="bg1"/>
                </a:solidFill>
              </a:rPr>
              <a:t>HBT Series</a:t>
            </a:r>
            <a:endParaRPr lang="en-US" sz="2400" b="1" dirty="0">
              <a:solidFill>
                <a:schemeClr val="bg1"/>
              </a:solidFill>
            </a:endParaRPr>
          </a:p>
        </p:txBody>
      </p:sp>
      <p:sp>
        <p:nvSpPr>
          <p:cNvPr id="4" name="TextBox 3"/>
          <p:cNvSpPr txBox="1"/>
          <p:nvPr/>
        </p:nvSpPr>
        <p:spPr>
          <a:xfrm>
            <a:off x="784421" y="1796139"/>
            <a:ext cx="2976584" cy="461665"/>
          </a:xfrm>
          <a:prstGeom prst="rect">
            <a:avLst/>
          </a:prstGeom>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400" b="1" u="sng" dirty="0">
                <a:solidFill>
                  <a:srgbClr val="4E5694"/>
                </a:solidFill>
              </a:rPr>
              <a:t>HBT2 Bomba Electrica</a:t>
            </a:r>
          </a:p>
        </p:txBody>
      </p:sp>
      <p:sp>
        <p:nvSpPr>
          <p:cNvPr id="5" name="TextBox 4"/>
          <p:cNvSpPr txBox="1"/>
          <p:nvPr/>
        </p:nvSpPr>
        <p:spPr>
          <a:xfrm>
            <a:off x="852452" y="2417551"/>
            <a:ext cx="1904817" cy="400110"/>
          </a:xfrm>
          <a:prstGeom prst="rect">
            <a:avLst/>
          </a:prstGeom>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000" b="1" dirty="0"/>
              <a:t>Especificaciones</a:t>
            </a:r>
          </a:p>
        </p:txBody>
      </p:sp>
      <p:sp>
        <p:nvSpPr>
          <p:cNvPr id="6" name="TextBox 5"/>
          <p:cNvSpPr txBox="1"/>
          <p:nvPr/>
        </p:nvSpPr>
        <p:spPr>
          <a:xfrm>
            <a:off x="794338" y="2916742"/>
            <a:ext cx="5762382" cy="1477328"/>
          </a:xfrm>
          <a:prstGeom prst="rect">
            <a:avLst/>
          </a:prstGeom>
          <a:noFill/>
        </p:spPr>
        <p:txBody>
          <a:bodyPr wrap="square" rtlCol="0">
            <a:spAutoFit/>
          </a:bodyPr>
          <a:lstStyle/>
          <a:p>
            <a:pPr marL="285750" indent="-285750">
              <a:buFont typeface="Arial" panose="020B0604020202020204" pitchFamily="34" charset="0"/>
              <a:buChar char="•"/>
            </a:pPr>
            <a:r>
              <a:rPr lang="en-US" b="1" dirty="0"/>
              <a:t>Modelo: </a:t>
            </a:r>
            <a:r>
              <a:rPr lang="en-US" dirty="0"/>
              <a:t>HBT2 Bomba Electrica</a:t>
            </a:r>
          </a:p>
          <a:p>
            <a:pPr marL="285750" indent="-285750">
              <a:buFont typeface="Arial" panose="020B0604020202020204" pitchFamily="34" charset="0"/>
              <a:buChar char="•"/>
            </a:pPr>
            <a:r>
              <a:rPr lang="en-US" b="1" dirty="0" err="1" smtClean="0"/>
              <a:t>Presión</a:t>
            </a:r>
            <a:r>
              <a:rPr lang="en-US" b="1" dirty="0" smtClean="0"/>
              <a:t> </a:t>
            </a:r>
            <a:r>
              <a:rPr lang="en-US" b="1" dirty="0" err="1" smtClean="0"/>
              <a:t>Máxima</a:t>
            </a:r>
            <a:r>
              <a:rPr lang="en-US" b="1" dirty="0"/>
              <a:t>:</a:t>
            </a:r>
            <a:r>
              <a:rPr lang="en-US" dirty="0"/>
              <a:t> 6,000 PSI/400 Bar</a:t>
            </a:r>
          </a:p>
          <a:p>
            <a:pPr marL="285750" indent="-285750">
              <a:buFont typeface="Arial" panose="020B0604020202020204" pitchFamily="34" charset="0"/>
              <a:buChar char="•"/>
            </a:pPr>
            <a:r>
              <a:rPr lang="en-US" b="1" dirty="0"/>
              <a:t>Tamaños de Embolo:</a:t>
            </a:r>
            <a:r>
              <a:rPr lang="en-US" dirty="0"/>
              <a:t> 3/16", 1/4”, 3/8”, 1/2”</a:t>
            </a:r>
          </a:p>
          <a:p>
            <a:pPr marL="285750" indent="-285750">
              <a:buFont typeface="Arial" panose="020B0604020202020204" pitchFamily="34" charset="0"/>
              <a:buChar char="•"/>
            </a:pPr>
            <a:r>
              <a:rPr lang="en-US" b="1" dirty="0"/>
              <a:t>Salida GPD/LPD:</a:t>
            </a:r>
            <a:r>
              <a:rPr lang="en-US" dirty="0"/>
              <a:t> 200+/750+</a:t>
            </a:r>
          </a:p>
          <a:p>
            <a:pPr marL="285750" indent="-285750">
              <a:buFont typeface="Arial" panose="020B0604020202020204" pitchFamily="34" charset="0"/>
              <a:buChar char="•"/>
            </a:pPr>
            <a:r>
              <a:rPr lang="en-US" b="1" dirty="0"/>
              <a:t>Fuente de Poder:</a:t>
            </a:r>
            <a:r>
              <a:rPr lang="en-US" dirty="0"/>
              <a:t> 120 Volt AC</a:t>
            </a:r>
          </a:p>
        </p:txBody>
      </p:sp>
      <p:sp>
        <p:nvSpPr>
          <p:cNvPr id="7" name="TextBox 6"/>
          <p:cNvSpPr txBox="1"/>
          <p:nvPr/>
        </p:nvSpPr>
        <p:spPr>
          <a:xfrm>
            <a:off x="794338" y="4598964"/>
            <a:ext cx="1423788" cy="400110"/>
          </a:xfrm>
          <a:prstGeom prst="rect">
            <a:avLst/>
          </a:prstGeom>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000" b="1" dirty="0" err="1" smtClean="0"/>
              <a:t>Descripción</a:t>
            </a:r>
            <a:endParaRPr lang="en-US" sz="2000" b="1" dirty="0"/>
          </a:p>
        </p:txBody>
      </p:sp>
      <p:sp>
        <p:nvSpPr>
          <p:cNvPr id="8" name="TextBox 7"/>
          <p:cNvSpPr txBox="1"/>
          <p:nvPr/>
        </p:nvSpPr>
        <p:spPr>
          <a:xfrm>
            <a:off x="794338" y="5098155"/>
            <a:ext cx="11002710" cy="1569660"/>
          </a:xfrm>
          <a:prstGeom prst="rect">
            <a:avLst/>
          </a:prstGeom>
          <a:noFill/>
        </p:spPr>
        <p:txBody>
          <a:bodyPr wrap="square" rtlCol="0">
            <a:spAutoFit/>
          </a:bodyPr>
          <a:lstStyle/>
          <a:p>
            <a:pPr algn="just"/>
            <a:r>
              <a:rPr lang="es-ES" sz="1600" dirty="0"/>
              <a:t>La Bomba </a:t>
            </a:r>
            <a:r>
              <a:rPr lang="es-ES" sz="1600" dirty="0" smtClean="0"/>
              <a:t>Eléctrica </a:t>
            </a:r>
            <a:r>
              <a:rPr lang="es-ES" sz="1600" dirty="0"/>
              <a:t>HBT2 </a:t>
            </a:r>
            <a:r>
              <a:rPr lang="es-ES" sz="1600" dirty="0" smtClean="0"/>
              <a:t>está </a:t>
            </a:r>
            <a:r>
              <a:rPr lang="es-ES" sz="1600" dirty="0"/>
              <a:t>disponibles en cabeza simple o doble para inyectar un mayor volumen, o bien, dos productos químicos con tasas de inyección separadas. Incluyen un surtido de tamaños de émbolo y su construcción con ajustes de longitud de carrera permiten que al combinarse con el controlador de bomba TXAM, se pueda controlar con precisión sus tasas de inyección</a:t>
            </a:r>
            <a:r>
              <a:rPr lang="es-ES" sz="1600" dirty="0" smtClean="0"/>
              <a:t>.</a:t>
            </a:r>
          </a:p>
          <a:p>
            <a:pPr algn="just"/>
            <a:endParaRPr lang="en-US" sz="1600" dirty="0"/>
          </a:p>
          <a:p>
            <a:r>
              <a:rPr lang="es-ES" sz="1600" dirty="0" smtClean="0"/>
              <a:t>La Bomba </a:t>
            </a:r>
            <a:r>
              <a:rPr lang="es-ES" sz="1600" dirty="0"/>
              <a:t>HBT AC también viene con un interruptor de AC a DC para zonas con corriente alterna inestable</a:t>
            </a:r>
            <a:r>
              <a:rPr lang="es-ES" sz="1600" dirty="0" smtClean="0"/>
              <a:t>. La </a:t>
            </a:r>
            <a:r>
              <a:rPr lang="es-ES" sz="1600" dirty="0"/>
              <a:t>bomba puede convertirse </a:t>
            </a:r>
            <a:r>
              <a:rPr lang="es-ES" sz="1600" dirty="0" smtClean="0"/>
              <a:t>en una Bomba S</a:t>
            </a:r>
            <a:r>
              <a:rPr lang="es-ES" sz="1600" dirty="0" smtClean="0"/>
              <a:t>olar con sólo </a:t>
            </a:r>
            <a:r>
              <a:rPr lang="es-ES" sz="1600" dirty="0"/>
              <a:t>voltear un interruptor, garantizando </a:t>
            </a:r>
            <a:r>
              <a:rPr lang="es-ES" sz="1600" dirty="0" smtClean="0"/>
              <a:t>así una </a:t>
            </a:r>
            <a:r>
              <a:rPr lang="es-ES" sz="1600" dirty="0"/>
              <a:t>continua inyección cuando sea </a:t>
            </a:r>
            <a:r>
              <a:rPr lang="es-ES" sz="1600" dirty="0" smtClean="0"/>
              <a:t>necesario.</a:t>
            </a:r>
            <a:endParaRPr lang="es-ES" sz="1600" dirty="0"/>
          </a:p>
        </p:txBody>
      </p:sp>
    </p:spTree>
    <p:extLst>
      <p:ext uri="{BB962C8B-B14F-4D97-AF65-F5344CB8AC3E}">
        <p14:creationId xmlns:p14="http://schemas.microsoft.com/office/powerpoint/2010/main" val="1683544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down)">
                                      <p:cBhvr>
                                        <p:cTn id="31" dur="500"/>
                                        <p:tgtEl>
                                          <p:spTgt spid="7"/>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down)">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p:bldP spid="7" grpId="0" animBg="1"/>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2650" y="1009677"/>
            <a:ext cx="3594215" cy="3508929"/>
          </a:xfrm>
          <a:prstGeom prst="rect">
            <a:avLst/>
          </a:prstGeom>
        </p:spPr>
      </p:pic>
      <p:sp>
        <p:nvSpPr>
          <p:cNvPr id="2" name="TextBox 1"/>
          <p:cNvSpPr txBox="1"/>
          <p:nvPr/>
        </p:nvSpPr>
        <p:spPr>
          <a:xfrm>
            <a:off x="4672885" y="402882"/>
            <a:ext cx="2846231" cy="461665"/>
          </a:xfrm>
          <a:prstGeom prst="rect">
            <a:avLst/>
          </a:prstGeom>
          <a:solidFill>
            <a:schemeClr val="accent2"/>
          </a:solidFill>
          <a:ln>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400" b="1" dirty="0" smtClean="0">
                <a:solidFill>
                  <a:schemeClr val="bg1"/>
                </a:solidFill>
              </a:rPr>
              <a:t>HWP Series</a:t>
            </a:r>
            <a:endParaRPr lang="en-US" sz="2400" b="1" dirty="0">
              <a:solidFill>
                <a:schemeClr val="bg1"/>
              </a:solidFill>
            </a:endParaRPr>
          </a:p>
        </p:txBody>
      </p:sp>
      <p:sp>
        <p:nvSpPr>
          <p:cNvPr id="3" name="TextBox 2"/>
          <p:cNvSpPr txBox="1"/>
          <p:nvPr/>
        </p:nvSpPr>
        <p:spPr>
          <a:xfrm>
            <a:off x="784421" y="1216590"/>
            <a:ext cx="3945696" cy="461665"/>
          </a:xfrm>
          <a:prstGeom prst="rect">
            <a:avLst/>
          </a:prstGeom>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400" b="1" u="sng" dirty="0">
                <a:solidFill>
                  <a:srgbClr val="4E5694"/>
                </a:solidFill>
              </a:rPr>
              <a:t>HWP100 Bomba Woodpecker</a:t>
            </a:r>
          </a:p>
        </p:txBody>
      </p:sp>
      <p:sp>
        <p:nvSpPr>
          <p:cNvPr id="4" name="TextBox 3"/>
          <p:cNvSpPr txBox="1"/>
          <p:nvPr/>
        </p:nvSpPr>
        <p:spPr>
          <a:xfrm>
            <a:off x="852452" y="1838002"/>
            <a:ext cx="1904817" cy="400110"/>
          </a:xfrm>
          <a:prstGeom prst="rect">
            <a:avLst/>
          </a:prstGeom>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000" b="1" dirty="0"/>
              <a:t>Especificaciones</a:t>
            </a:r>
          </a:p>
        </p:txBody>
      </p:sp>
      <p:sp>
        <p:nvSpPr>
          <p:cNvPr id="5" name="TextBox 4"/>
          <p:cNvSpPr txBox="1"/>
          <p:nvPr/>
        </p:nvSpPr>
        <p:spPr>
          <a:xfrm>
            <a:off x="794338" y="2337193"/>
            <a:ext cx="5762382" cy="1477328"/>
          </a:xfrm>
          <a:prstGeom prst="rect">
            <a:avLst/>
          </a:prstGeom>
          <a:noFill/>
        </p:spPr>
        <p:txBody>
          <a:bodyPr wrap="square" rtlCol="0">
            <a:spAutoFit/>
          </a:bodyPr>
          <a:lstStyle/>
          <a:p>
            <a:pPr marL="285750" indent="-285750">
              <a:buFont typeface="Arial" panose="020B0604020202020204" pitchFamily="34" charset="0"/>
              <a:buChar char="•"/>
            </a:pPr>
            <a:r>
              <a:rPr lang="en-US" b="1" dirty="0"/>
              <a:t>Modelo:</a:t>
            </a:r>
            <a:r>
              <a:rPr lang="en-US" dirty="0"/>
              <a:t> HWP100 AC Bomba Woodpecker</a:t>
            </a:r>
          </a:p>
          <a:p>
            <a:pPr marL="285750" indent="-285750">
              <a:buFont typeface="Arial" panose="020B0604020202020204" pitchFamily="34" charset="0"/>
              <a:buChar char="•"/>
            </a:pPr>
            <a:r>
              <a:rPr lang="en-US" b="1" dirty="0" err="1" smtClean="0"/>
              <a:t>Presión</a:t>
            </a:r>
            <a:r>
              <a:rPr lang="en-US" b="1" dirty="0" smtClean="0"/>
              <a:t> </a:t>
            </a:r>
            <a:r>
              <a:rPr lang="en-US" b="1" dirty="0" err="1" smtClean="0"/>
              <a:t>Máxima</a:t>
            </a:r>
            <a:r>
              <a:rPr lang="en-US" b="1" dirty="0"/>
              <a:t>:</a:t>
            </a:r>
            <a:r>
              <a:rPr lang="en-US" dirty="0"/>
              <a:t> 1500 PSI/100 Bar</a:t>
            </a:r>
          </a:p>
          <a:p>
            <a:pPr marL="285750" indent="-285750">
              <a:buFont typeface="Arial" panose="020B0604020202020204" pitchFamily="34" charset="0"/>
              <a:buChar char="•"/>
            </a:pPr>
            <a:r>
              <a:rPr lang="en-US" b="1" dirty="0"/>
              <a:t>Tamaños de Embolo:</a:t>
            </a:r>
            <a:r>
              <a:rPr lang="en-US" dirty="0"/>
              <a:t> 1/4”, 3/8”</a:t>
            </a:r>
          </a:p>
          <a:p>
            <a:pPr marL="285750" indent="-285750">
              <a:buFont typeface="Arial" panose="020B0604020202020204" pitchFamily="34" charset="0"/>
              <a:buChar char="•"/>
            </a:pPr>
            <a:r>
              <a:rPr lang="en-US" b="1" dirty="0"/>
              <a:t>Salida GPD/LPD:</a:t>
            </a:r>
            <a:r>
              <a:rPr lang="en-US" dirty="0"/>
              <a:t> 20+/76+</a:t>
            </a:r>
          </a:p>
          <a:p>
            <a:pPr marL="285750" indent="-285750">
              <a:buFont typeface="Arial" panose="020B0604020202020204" pitchFamily="34" charset="0"/>
              <a:buChar char="•"/>
            </a:pPr>
            <a:r>
              <a:rPr lang="en-US" b="1" dirty="0"/>
              <a:t>Fuente de </a:t>
            </a:r>
            <a:r>
              <a:rPr lang="en-US" b="1" dirty="0" err="1" smtClean="0"/>
              <a:t>Poder</a:t>
            </a:r>
            <a:r>
              <a:rPr lang="en-US" b="1" dirty="0" smtClean="0"/>
              <a:t>:</a:t>
            </a:r>
            <a:r>
              <a:rPr lang="en-US" dirty="0" smtClean="0"/>
              <a:t> </a:t>
            </a:r>
            <a:r>
              <a:rPr lang="en-US" dirty="0"/>
              <a:t>120 Volt AC</a:t>
            </a:r>
          </a:p>
        </p:txBody>
      </p:sp>
      <p:sp>
        <p:nvSpPr>
          <p:cNvPr id="6" name="TextBox 5"/>
          <p:cNvSpPr txBox="1"/>
          <p:nvPr/>
        </p:nvSpPr>
        <p:spPr>
          <a:xfrm>
            <a:off x="794338" y="4019415"/>
            <a:ext cx="1423788" cy="400110"/>
          </a:xfrm>
          <a:prstGeom prst="rect">
            <a:avLst/>
          </a:prstGeom>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000" b="1" dirty="0"/>
              <a:t>Descripcion</a:t>
            </a:r>
          </a:p>
        </p:txBody>
      </p:sp>
      <p:sp>
        <p:nvSpPr>
          <p:cNvPr id="7" name="TextBox 6"/>
          <p:cNvSpPr txBox="1"/>
          <p:nvPr/>
        </p:nvSpPr>
        <p:spPr>
          <a:xfrm>
            <a:off x="794338" y="4518606"/>
            <a:ext cx="8143600" cy="830997"/>
          </a:xfrm>
          <a:prstGeom prst="rect">
            <a:avLst/>
          </a:prstGeom>
          <a:noFill/>
        </p:spPr>
        <p:txBody>
          <a:bodyPr wrap="square" rtlCol="0">
            <a:spAutoFit/>
          </a:bodyPr>
          <a:lstStyle/>
          <a:p>
            <a:r>
              <a:rPr lang="es-ES" sz="1600" dirty="0" smtClean="0"/>
              <a:t>La Bomba Solar HWP100 </a:t>
            </a:r>
            <a:r>
              <a:rPr lang="es-ES" sz="1600" dirty="0" err="1" smtClean="0"/>
              <a:t>Woodpecker</a:t>
            </a:r>
            <a:r>
              <a:rPr lang="es-ES" sz="1600" dirty="0" smtClean="0"/>
              <a:t> sólo está disponible con cabeza sencilla. Un surtido de tamaños de émbolo combinados con un controlador de bomba TXAM le permitirá tener un control más preciso sobre sus tasas de inyección.</a:t>
            </a:r>
          </a:p>
        </p:txBody>
      </p:sp>
    </p:spTree>
    <p:extLst>
      <p:ext uri="{BB962C8B-B14F-4D97-AF65-F5344CB8AC3E}">
        <p14:creationId xmlns:p14="http://schemas.microsoft.com/office/powerpoint/2010/main" val="2662547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down)">
                                      <p:cBhvr>
                                        <p:cTn id="26" dur="500"/>
                                        <p:tgtEl>
                                          <p:spTgt spid="6"/>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down)">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P spid="6" grpId="0" animBg="1"/>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563</TotalTime>
  <Words>1878</Words>
  <Application>Microsoft Office PowerPoint</Application>
  <PresentationFormat>Panorámica</PresentationFormat>
  <Paragraphs>198</Paragraphs>
  <Slides>23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23</vt:i4>
      </vt:variant>
    </vt:vector>
  </HeadingPairs>
  <TitlesOfParts>
    <vt:vector size="29" baseType="lpstr">
      <vt:lpstr>Arial</vt:lpstr>
      <vt:lpstr>Arial Black</vt:lpstr>
      <vt:lpstr>Calibri</vt:lpstr>
      <vt:lpstr>Calibri (Body)</vt:lpstr>
      <vt:lpstr>Calibri Light</vt:lpstr>
      <vt:lpstr>Office Theme</vt:lpstr>
      <vt:lpstr>Presentación de PowerPoint</vt:lpstr>
      <vt:lpstr>Presentación de PowerPoint</vt:lpstr>
      <vt:lpstr>Presentación de PowerPoint</vt:lpstr>
      <vt:lpstr>Bombas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Arslan Tahir</dc:creator>
  <cp:lastModifiedBy>Alejandro</cp:lastModifiedBy>
  <cp:revision>128</cp:revision>
  <dcterms:created xsi:type="dcterms:W3CDTF">2019-08-24T11:12:44Z</dcterms:created>
  <dcterms:modified xsi:type="dcterms:W3CDTF">2019-08-27T23:02:39Z</dcterms:modified>
</cp:coreProperties>
</file>