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6" r:id="rId3"/>
    <p:sldId id="328" r:id="rId4"/>
    <p:sldId id="307" r:id="rId5"/>
    <p:sldId id="308" r:id="rId6"/>
    <p:sldId id="310" r:id="rId7"/>
    <p:sldId id="311" r:id="rId8"/>
    <p:sldId id="265" r:id="rId9"/>
    <p:sldId id="329" r:id="rId10"/>
    <p:sldId id="330" r:id="rId11"/>
    <p:sldId id="331" r:id="rId12"/>
    <p:sldId id="332" r:id="rId13"/>
    <p:sldId id="314" r:id="rId14"/>
    <p:sldId id="333" r:id="rId15"/>
    <p:sldId id="334" r:id="rId16"/>
    <p:sldId id="335" r:id="rId17"/>
    <p:sldId id="365" r:id="rId18"/>
    <p:sldId id="336" r:id="rId19"/>
    <p:sldId id="337" r:id="rId20"/>
    <p:sldId id="31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19" r:id="rId31"/>
    <p:sldId id="320" r:id="rId32"/>
    <p:sldId id="347" r:id="rId33"/>
    <p:sldId id="348" r:id="rId34"/>
    <p:sldId id="321" r:id="rId35"/>
    <p:sldId id="353" r:id="rId36"/>
    <p:sldId id="352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22" r:id="rId46"/>
    <p:sldId id="324" r:id="rId47"/>
    <p:sldId id="325" r:id="rId48"/>
    <p:sldId id="327" r:id="rId4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30527-618D-435C-932B-0167861F6CC5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6B5C-9834-4F26-9F27-2BE007920F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53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Importancia de las fuentes de las ideas en investigación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DE3B5-2217-4A0F-B24E-4782289AEF0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94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Importancia de las fuentes de las ideas en investigación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DE3B5-2217-4A0F-B24E-4782289AEF0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17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Ejemplos de ideas interesantes en memes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DE3B5-2217-4A0F-B24E-4782289AEF0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37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2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92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4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0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9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DDD-7732-4254-8892-247617EE9CD7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Planteamiento de un problema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/>
              <a:t>UNIDAD II</a:t>
            </a:r>
          </a:p>
          <a:p>
            <a:r>
              <a:rPr lang="es-MX" b="1" dirty="0" smtClean="0"/>
              <a:t>Planteamiento de un problema de investigación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3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530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2461154"/>
            <a:ext cx="7115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9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88084"/>
            <a:ext cx="8229600" cy="1143000"/>
          </a:xfrm>
        </p:spPr>
        <p:txBody>
          <a:bodyPr/>
          <a:lstStyle/>
          <a:p>
            <a:r>
              <a:rPr lang="es-ES_tradnl" dirty="0" smtClean="0"/>
              <a:t>Elementos del planteamiento</a:t>
            </a:r>
            <a:endParaRPr lang="es-ES_tradnl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981200" y="1564342"/>
            <a:ext cx="8229600" cy="458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s-ES_tradnl" dirty="0"/>
          </a:p>
          <a:p>
            <a:r>
              <a:rPr lang="es-ES_tradnl" dirty="0"/>
              <a:t>¿Qué es lo que quiero investigar? (</a:t>
            </a:r>
            <a:r>
              <a:rPr lang="es-ES_tradnl" sz="2400" dirty="0"/>
              <a:t>Objetivo</a:t>
            </a:r>
            <a:r>
              <a:rPr lang="es-ES_tradnl" dirty="0"/>
              <a:t>)</a:t>
            </a:r>
          </a:p>
          <a:p>
            <a:r>
              <a:rPr lang="es-ES_tradnl" dirty="0"/>
              <a:t>¿Qué pregunta quiero responder? (</a:t>
            </a:r>
            <a:r>
              <a:rPr lang="es-ES_tradnl" sz="2400" dirty="0"/>
              <a:t>Pregunta de investigación</a:t>
            </a:r>
            <a:r>
              <a:rPr lang="es-ES_tradnl" dirty="0"/>
              <a:t>)</a:t>
            </a:r>
          </a:p>
          <a:p>
            <a:r>
              <a:rPr lang="es-ES_tradnl" dirty="0"/>
              <a:t>¿Por qué lo voy a investigar? ¿Por qué es importante investigarlo? (</a:t>
            </a:r>
            <a:r>
              <a:rPr lang="es-ES_tradnl" sz="2400" dirty="0"/>
              <a:t>Justificación</a:t>
            </a:r>
            <a:r>
              <a:rPr lang="es-ES_tradnl" dirty="0"/>
              <a:t>)</a:t>
            </a:r>
          </a:p>
          <a:p>
            <a:r>
              <a:rPr lang="es-ES_tradnl" dirty="0"/>
              <a:t>¿Qué tan posible es investigarlo? (</a:t>
            </a:r>
            <a:r>
              <a:rPr lang="es-ES_tradnl" sz="2400" dirty="0"/>
              <a:t>Viabilidad</a:t>
            </a:r>
            <a:r>
              <a:rPr lang="es-ES_tradnl" dirty="0"/>
              <a:t>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0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281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b="1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3" name="Flecha derecha 2"/>
          <p:cNvSpPr/>
          <p:nvPr/>
        </p:nvSpPr>
        <p:spPr>
          <a:xfrm>
            <a:off x="3234266" y="19145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6383867" y="1690688"/>
            <a:ext cx="55541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Descripción </a:t>
            </a:r>
            <a:r>
              <a:rPr lang="es-MX" b="1" dirty="0" smtClean="0"/>
              <a:t>general</a:t>
            </a:r>
            <a:r>
              <a:rPr lang="es-MX" dirty="0"/>
              <a:t> </a:t>
            </a:r>
            <a:r>
              <a:rPr lang="es-MX" dirty="0" smtClean="0"/>
              <a:t>del fenómeno que me interesó estudiar.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tema elegí?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¿Dónde se aplica? ¿Cuál es el contexto de su desarrollo?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¿Por qué elegí este tema?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632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5079998" y="2930525"/>
            <a:ext cx="1176867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Ver presentación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77" y="2780319"/>
            <a:ext cx="4118723" cy="25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Preguntas de investigación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766618"/>
          </a:xfrm>
        </p:spPr>
        <p:txBody>
          <a:bodyPr/>
          <a:lstStyle/>
          <a:p>
            <a:r>
              <a:rPr lang="es-ES_tradnl" dirty="0" smtClean="0"/>
              <a:t>Representan qué es lo que se va a investigar. 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20999" y="2466571"/>
          <a:ext cx="6096000" cy="3571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Ideas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2"/>
                        <a:buNone/>
                      </a:pPr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Preguntas de investigación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¿Funciona</a:t>
                      </a:r>
                      <a:r>
                        <a:rPr lang="es-ES_tradnl" baseline="0" dirty="0" smtClean="0"/>
                        <a:t> la psicoterapia?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Conforme</a:t>
                      </a:r>
                      <a:r>
                        <a:rPr lang="es-ES_tradnl" baseline="0" dirty="0" smtClean="0"/>
                        <a:t> avanza una psicoterapia, ¿aumentan o declinan las expresiones verbales y exploración de planes personales de los pacientes?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¿Es bueno el medicamento X?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¿Cuál de los siguientes medicamentos (A o B) es más eficaz para reducir la presión arterial de hombres entre 50 y 60 años?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b="1" dirty="0" smtClean="0"/>
              <a:t>Objetivos</a:t>
            </a:r>
          </a:p>
          <a:p>
            <a:pPr lvl="1"/>
            <a:r>
              <a:rPr lang="es-MX" b="1" dirty="0" smtClean="0"/>
              <a:t>Objetivo general</a:t>
            </a:r>
          </a:p>
          <a:p>
            <a:pPr lvl="1"/>
            <a:r>
              <a:rPr lang="es-MX" b="1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4021666" y="4081992"/>
            <a:ext cx="2175933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espero lograr con este trabajo?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Después de que la miss de TMI lea este trabajo, ¿qué es lo que espero quede completamente claro?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ESPECÍFICO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¿Cuáles son los pequeños detalles que procuraré resolver a lo largo de mi investigación?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05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b="1" dirty="0" smtClean="0"/>
              <a:t>Justificación</a:t>
            </a:r>
            <a:endParaRPr lang="es-MX" b="1" dirty="0"/>
          </a:p>
        </p:txBody>
      </p:sp>
      <p:sp>
        <p:nvSpPr>
          <p:cNvPr id="7" name="Flecha derecha 6"/>
          <p:cNvSpPr/>
          <p:nvPr/>
        </p:nvSpPr>
        <p:spPr>
          <a:xfrm>
            <a:off x="3259666" y="56229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096000" y="4811554"/>
            <a:ext cx="555413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¿Por qué es importante estudiar este tema?</a:t>
            </a:r>
          </a:p>
          <a:p>
            <a:endParaRPr lang="es-MX" b="1" dirty="0"/>
          </a:p>
          <a:p>
            <a:r>
              <a:rPr lang="es-MX" b="1" dirty="0" smtClean="0"/>
              <a:t>¿Dónde se aplica?</a:t>
            </a:r>
          </a:p>
          <a:p>
            <a:endParaRPr lang="es-MX" b="1" dirty="0"/>
          </a:p>
          <a:p>
            <a:r>
              <a:rPr lang="es-MX" b="1" dirty="0" smtClean="0"/>
              <a:t>¿Qué problemas resuelve (o puede ayudar a resolver)?</a:t>
            </a:r>
          </a:p>
        </p:txBody>
      </p:sp>
    </p:spTree>
    <p:extLst>
      <p:ext uri="{BB962C8B-B14F-4D97-AF65-F5344CB8AC3E}">
        <p14:creationId xmlns:p14="http://schemas.microsoft.com/office/powerpoint/2010/main" val="12452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4000" dirty="0" smtClean="0"/>
              <a:t>Todo lo que conocemos sobre el mundo y todo lo que nos rodea, comenzó a formarse a partir de una </a:t>
            </a:r>
            <a:r>
              <a:rPr lang="es-MX" sz="4000" b="1" dirty="0" smtClean="0"/>
              <a:t>idea</a:t>
            </a:r>
            <a:r>
              <a:rPr lang="es-MX" sz="4000" dirty="0" smtClean="0"/>
              <a:t>.</a:t>
            </a:r>
            <a:endParaRPr lang="es-MX" sz="4000" dirty="0"/>
          </a:p>
        </p:txBody>
      </p:sp>
      <p:pic>
        <p:nvPicPr>
          <p:cNvPr id="1026" name="Picture 2" descr="Resultado de imagen para germin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7" y="3740369"/>
            <a:ext cx="4804719" cy="227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240741"/>
          </a:xfrm>
        </p:spPr>
        <p:txBody>
          <a:bodyPr/>
          <a:lstStyle/>
          <a:p>
            <a:r>
              <a:rPr lang="es-ES_tradnl" dirty="0" smtClean="0"/>
              <a:t>Qué se pretende con la investigación:</a:t>
            </a:r>
          </a:p>
          <a:p>
            <a:pPr lvl="1"/>
            <a:r>
              <a:rPr lang="es-ES_tradnl" dirty="0" smtClean="0"/>
              <a:t>Contribuir a resolver un problema</a:t>
            </a:r>
          </a:p>
          <a:p>
            <a:pPr lvl="1"/>
            <a:r>
              <a:rPr lang="es-ES_tradnl" dirty="0" smtClean="0"/>
              <a:t>Aportar evidencia que respalde una teoría</a:t>
            </a:r>
          </a:p>
          <a:p>
            <a:pPr lvl="1"/>
            <a:r>
              <a:rPr lang="es-ES_tradnl" dirty="0" smtClean="0"/>
              <a:t>Obtener conocimientos</a:t>
            </a:r>
          </a:p>
          <a:p>
            <a:pPr lvl="1"/>
            <a:r>
              <a:rPr lang="es-ES_tradnl" dirty="0" smtClean="0"/>
              <a:t>Explicar un fenómeno</a:t>
            </a:r>
          </a:p>
          <a:p>
            <a:pPr lvl="1"/>
            <a:r>
              <a:rPr lang="en-US" dirty="0" smtClean="0"/>
              <a:t>…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911927" y="4605207"/>
            <a:ext cx="808820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FF0000"/>
                </a:solidFill>
              </a:rPr>
              <a:t>Los objetivos deben guiar la investigación. Es importante tenerlos presentes durante todo el proceso, aunque se pueden ajustar conforme avanza el estudio.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6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redactar un Objetivo?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Objetivo GENERAL:</a:t>
            </a:r>
          </a:p>
          <a:p>
            <a:pPr lvl="1"/>
            <a:r>
              <a:rPr lang="es-MX" dirty="0" smtClean="0"/>
              <a:t>Habla por </a:t>
            </a:r>
            <a:r>
              <a:rPr lang="es-MX" u="sng" dirty="0" smtClean="0"/>
              <a:t>la totalidad del proyecto</a:t>
            </a:r>
          </a:p>
          <a:p>
            <a:pPr lvl="1"/>
            <a:r>
              <a:rPr lang="es-MX" dirty="0" smtClean="0"/>
              <a:t>Representa la </a:t>
            </a:r>
            <a:r>
              <a:rPr lang="es-MX" b="1" dirty="0" smtClean="0"/>
              <a:t>meta general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  <a:p>
            <a:pPr lvl="2"/>
            <a:r>
              <a:rPr lang="es-MX" dirty="0" smtClean="0"/>
              <a:t>¿Cuál es el principal objetivo por el cual hice mi pregunta de investigación?</a:t>
            </a:r>
          </a:p>
          <a:p>
            <a:pPr lvl="2"/>
            <a:endParaRPr lang="es-MX" dirty="0" smtClean="0"/>
          </a:p>
          <a:p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7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redactar un Objetivo?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Objetivo GENERAL:</a:t>
            </a:r>
          </a:p>
          <a:p>
            <a:pPr lvl="1"/>
            <a:r>
              <a:rPr lang="es-MX" dirty="0" smtClean="0"/>
              <a:t>Habla por </a:t>
            </a:r>
            <a:r>
              <a:rPr lang="es-MX" u="sng" dirty="0" smtClean="0"/>
              <a:t>la totalidad del proyecto</a:t>
            </a:r>
          </a:p>
          <a:p>
            <a:pPr lvl="1"/>
            <a:r>
              <a:rPr lang="es-MX" dirty="0" smtClean="0"/>
              <a:t>Representa la </a:t>
            </a:r>
            <a:r>
              <a:rPr lang="es-MX" b="1" dirty="0" smtClean="0"/>
              <a:t>meta general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  <a:p>
            <a:pPr lvl="2"/>
            <a:r>
              <a:rPr lang="es-MX" dirty="0" smtClean="0"/>
              <a:t>¿Cuál es el principal objetivo por el cual hice mi pregunta de investigación?</a:t>
            </a:r>
          </a:p>
          <a:p>
            <a:pPr lvl="2"/>
            <a:r>
              <a:rPr lang="es-MX" dirty="0" smtClean="0"/>
              <a:t>Siempre se desprende </a:t>
            </a:r>
            <a:r>
              <a:rPr lang="es-MX" u="sng" dirty="0" smtClean="0"/>
              <a:t>directamente de la pregunta de investigación.</a:t>
            </a:r>
            <a:endParaRPr lang="es-MX" dirty="0" smtClean="0"/>
          </a:p>
          <a:p>
            <a:pPr lvl="2"/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Ejemplo:</a:t>
            </a:r>
          </a:p>
          <a:p>
            <a:pPr marL="914400" lvl="2" indent="0">
              <a:buNone/>
            </a:pPr>
            <a:r>
              <a:rPr lang="es-MX" b="1" dirty="0" smtClean="0"/>
              <a:t>Pregunta de investigación: </a:t>
            </a:r>
            <a:r>
              <a:rPr lang="es-MX" dirty="0" smtClean="0"/>
              <a:t>¿Existe alguna relación entre el estrés y el desempeño académico de los estudiantes de la preparatoria del CEJP?</a:t>
            </a:r>
          </a:p>
          <a:p>
            <a:pPr marL="914400" lvl="2" indent="0">
              <a:buNone/>
            </a:pPr>
            <a:endParaRPr lang="es-MX" b="1" dirty="0" smtClean="0"/>
          </a:p>
          <a:p>
            <a:pPr marL="914400" lvl="2" indent="0">
              <a:buNone/>
            </a:pPr>
            <a:r>
              <a:rPr lang="es-MX" b="1" dirty="0" smtClean="0"/>
              <a:t>Objetivo General:</a:t>
            </a:r>
          </a:p>
          <a:p>
            <a:pPr lvl="2"/>
            <a:endParaRPr lang="es-MX" dirty="0" smtClean="0"/>
          </a:p>
          <a:p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6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redactar un Objetivo?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Objetivos ESPECÍFICOS:</a:t>
            </a:r>
          </a:p>
          <a:p>
            <a:pPr lvl="1"/>
            <a:r>
              <a:rPr lang="es-MX" dirty="0" smtClean="0"/>
              <a:t>Se desprenden del Objetivo General del proyecto</a:t>
            </a:r>
            <a:endParaRPr lang="es-MX" u="sng" dirty="0" smtClean="0"/>
          </a:p>
          <a:p>
            <a:pPr lvl="1"/>
            <a:r>
              <a:rPr lang="es-MX" dirty="0" smtClean="0"/>
              <a:t>Atienden elementos cada vez más particulares dentro de la totalidad del tema que proponemos investigar</a:t>
            </a:r>
          </a:p>
          <a:p>
            <a:pPr lvl="1"/>
            <a:endParaRPr lang="es-MX" dirty="0"/>
          </a:p>
          <a:p>
            <a:pPr marL="914400" lvl="2" indent="0">
              <a:buNone/>
            </a:pPr>
            <a:endParaRPr lang="es-MX" b="1" dirty="0"/>
          </a:p>
          <a:p>
            <a:pPr lvl="2"/>
            <a:endParaRPr lang="es-MX" dirty="0" smtClean="0"/>
          </a:p>
          <a:p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9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redactar un Objetivo?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Objetivos ESPECÍFICOS:</a:t>
            </a:r>
          </a:p>
          <a:p>
            <a:pPr lvl="1"/>
            <a:r>
              <a:rPr lang="es-MX" dirty="0" smtClean="0"/>
              <a:t>Se desprenden del Objetivo General del proyecto</a:t>
            </a:r>
            <a:endParaRPr lang="es-MX" u="sng" dirty="0" smtClean="0"/>
          </a:p>
          <a:p>
            <a:pPr lvl="1"/>
            <a:r>
              <a:rPr lang="es-MX" dirty="0" smtClean="0"/>
              <a:t>Atienden elementos cada vez más particulares dentro de la totalidad del tema que proponemos investigar</a:t>
            </a:r>
          </a:p>
          <a:p>
            <a:pPr lvl="1"/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Ejemplo:</a:t>
            </a:r>
          </a:p>
          <a:p>
            <a:pPr marL="914400" lvl="2" indent="0">
              <a:buNone/>
            </a:pPr>
            <a:r>
              <a:rPr lang="es-MX" b="1" dirty="0" smtClean="0"/>
              <a:t>Pregunta de investigación: </a:t>
            </a:r>
            <a:r>
              <a:rPr lang="es-MX" dirty="0" smtClean="0"/>
              <a:t>¿Existe alguna relación entre el estrés y el desempeño académico de los estudiantes de la preparatoria del CEJP?</a:t>
            </a:r>
          </a:p>
          <a:p>
            <a:pPr marL="914400" lvl="2" indent="0">
              <a:buNone/>
            </a:pPr>
            <a:endParaRPr lang="es-MX" b="1" dirty="0" smtClean="0"/>
          </a:p>
          <a:p>
            <a:pPr marL="914400" lvl="2" indent="0">
              <a:buNone/>
            </a:pPr>
            <a:r>
              <a:rPr lang="es-MX" b="1" dirty="0" smtClean="0"/>
              <a:t>Objetivo General:</a:t>
            </a:r>
          </a:p>
          <a:p>
            <a:pPr marL="914400" lvl="2" indent="0">
              <a:buNone/>
            </a:pPr>
            <a:endParaRPr lang="es-MX" b="1" dirty="0"/>
          </a:p>
          <a:p>
            <a:pPr marL="914400" lvl="2" indent="0">
              <a:buNone/>
            </a:pPr>
            <a:r>
              <a:rPr lang="es-MX" b="1" dirty="0" smtClean="0"/>
              <a:t>Objetivo Específico:</a:t>
            </a:r>
          </a:p>
          <a:p>
            <a:pPr lvl="2"/>
            <a:endParaRPr lang="es-MX" dirty="0" smtClean="0"/>
          </a:p>
          <a:p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7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46" y="661458"/>
            <a:ext cx="859887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90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17" y="365125"/>
            <a:ext cx="9811270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71437"/>
            <a:ext cx="7308118" cy="65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3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La Taxonomía de Bloom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0688"/>
            <a:ext cx="12322865" cy="3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es una Justificación?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Implica </a:t>
            </a:r>
            <a:r>
              <a:rPr lang="es-MX" b="1" dirty="0" smtClean="0"/>
              <a:t>justificar</a:t>
            </a:r>
            <a:r>
              <a:rPr lang="es-MX" dirty="0" smtClean="0"/>
              <a:t> la realización del proyecto de investigación.</a:t>
            </a:r>
          </a:p>
          <a:p>
            <a:pPr lvl="1"/>
            <a:r>
              <a:rPr lang="es-MX" dirty="0" smtClean="0"/>
              <a:t>¿Por qué es importante estudiar este tema?</a:t>
            </a:r>
          </a:p>
          <a:p>
            <a:pPr lvl="1"/>
            <a:r>
              <a:rPr lang="es-MX" dirty="0" smtClean="0"/>
              <a:t>¿Qué problemas permitiría resolver a corto o largo plazo? ¿En qué contextos cobra importancia </a:t>
            </a:r>
            <a:r>
              <a:rPr lang="es-MX" smtClean="0"/>
              <a:t>este tema?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77"/>
            <a:ext cx="8229600" cy="755104"/>
          </a:xfrm>
        </p:spPr>
        <p:txBody>
          <a:bodyPr>
            <a:normAutofit/>
          </a:bodyPr>
          <a:lstStyle/>
          <a:p>
            <a:endParaRPr lang="es-ES_tradn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615" y="942199"/>
            <a:ext cx="8229600" cy="4768010"/>
          </a:xfrm>
        </p:spPr>
        <p:txBody>
          <a:bodyPr/>
          <a:lstStyle/>
          <a:p>
            <a:r>
              <a:rPr lang="es-ES_tradnl" dirty="0" smtClean="0"/>
              <a:t>¿De dónde surge una idea?</a:t>
            </a:r>
          </a:p>
          <a:p>
            <a:r>
              <a:rPr lang="es-ES_tradnl" dirty="0" smtClean="0"/>
              <a:t>¿Cómo son las primeras ideas?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2711552"/>
            <a:ext cx="5410200" cy="265950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8" r="10377"/>
          <a:stretch/>
        </p:blipFill>
        <p:spPr>
          <a:xfrm>
            <a:off x="3036401" y="4405850"/>
            <a:ext cx="1708403" cy="1179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86" y="3193751"/>
            <a:ext cx="1963817" cy="108677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771" y="2965796"/>
            <a:ext cx="1608506" cy="1420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77" y="1804037"/>
            <a:ext cx="1955165" cy="146637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76" y="1958979"/>
            <a:ext cx="1247957" cy="124795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30" y="4001075"/>
            <a:ext cx="3119802" cy="178574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35" y="1007676"/>
            <a:ext cx="10515600" cy="1325563"/>
          </a:xfrm>
        </p:spPr>
        <p:txBody>
          <a:bodyPr/>
          <a:lstStyle/>
          <a:p>
            <a:r>
              <a:rPr lang="es-ES_tradnl" dirty="0" smtClean="0"/>
              <a:t>Esferas que impactará la investigación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35" y="2641171"/>
            <a:ext cx="10515600" cy="4351338"/>
          </a:xfrm>
        </p:spPr>
        <p:txBody>
          <a:bodyPr/>
          <a:lstStyle/>
          <a:p>
            <a:pPr lvl="1"/>
            <a:r>
              <a:rPr lang="es-ES_tradnl" b="1" dirty="0" smtClean="0"/>
              <a:t>Conveniencia o utilidad</a:t>
            </a:r>
            <a:r>
              <a:rPr lang="es-ES_tradnl" dirty="0" smtClean="0"/>
              <a:t>: ¿Para qué sirve? ¿Ayuda en algo? ¿En qué?</a:t>
            </a:r>
          </a:p>
          <a:p>
            <a:pPr lvl="1"/>
            <a:r>
              <a:rPr lang="es-ES_tradnl" b="1" dirty="0" smtClean="0"/>
              <a:t>Relevancia social</a:t>
            </a:r>
            <a:r>
              <a:rPr lang="es-ES_tradnl" dirty="0" smtClean="0"/>
              <a:t>: ¿Quiénes se benefician de estos resultados?</a:t>
            </a:r>
          </a:p>
          <a:p>
            <a:pPr lvl="1"/>
            <a:r>
              <a:rPr lang="es-ES_tradnl" b="1" dirty="0" smtClean="0"/>
              <a:t>Implicaciones prácticas</a:t>
            </a:r>
            <a:r>
              <a:rPr lang="es-ES_tradnl" dirty="0" smtClean="0"/>
              <a:t>: ¿Ayuda a resolver un problema real?</a:t>
            </a:r>
          </a:p>
          <a:p>
            <a:pPr marL="457200" lvl="1" indent="0">
              <a:buNone/>
            </a:pPr>
            <a:endParaRPr lang="es-ES_tradnl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68" y="219135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s-ES_tradnl" b="1" dirty="0" smtClean="0"/>
              <a:t>Valor teórico</a:t>
            </a:r>
            <a:r>
              <a:rPr lang="es-ES_tradnl" dirty="0" smtClean="0"/>
              <a:t>: ¿Con esta investigación se llena algún vacío dentro de este tema? ¿Se puede generalizar a principios más amplios? ¿Qué se espera saber que no se supiera antes?</a:t>
            </a:r>
          </a:p>
          <a:p>
            <a:pPr lvl="1"/>
            <a:r>
              <a:rPr lang="es-ES_tradnl" b="1" dirty="0" smtClean="0"/>
              <a:t>Aportaciones a la enseñanza</a:t>
            </a:r>
            <a:r>
              <a:rPr lang="es-ES_tradnl" dirty="0" smtClean="0"/>
              <a:t>: ¿El estudio sirve para que alguien pueda aprender algo nuevo? ¿Ayuda a que algo se pueda comprender mejor?</a:t>
            </a:r>
          </a:p>
          <a:p>
            <a:pPr lvl="1"/>
            <a:r>
              <a:rPr lang="es-ES_tradnl" b="1" dirty="0" smtClean="0"/>
              <a:t>Utilidad metodológica</a:t>
            </a:r>
            <a:r>
              <a:rPr lang="es-ES_tradnl" dirty="0" smtClean="0"/>
              <a:t>: ¿La investigación puede ayudar a crear un nuevo instrumento para recolectar o analizar datos? ¿Pueden lograrse mejoras en la forma de estudiar algo?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0535" y="1007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Esferas que impactará la investigación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529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4" y="150816"/>
            <a:ext cx="11898312" cy="3999433"/>
          </a:xfrm>
          <a:prstGeom prst="rect">
            <a:avLst/>
          </a:prstGeom>
        </p:spPr>
      </p:pic>
      <p:pic>
        <p:nvPicPr>
          <p:cNvPr id="1026" name="Picture 2" descr="Resultado de imagen para mosc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14" y="4364558"/>
            <a:ext cx="3535386" cy="233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99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>Siempre</a:t>
            </a:r>
            <a:r>
              <a:rPr lang="es-ES_tradnl" dirty="0" smtClean="0"/>
              <a:t> hay que tomar en cuenta los siguientes factores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1041400" y="4461933"/>
            <a:ext cx="2455333" cy="105833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/>
              <a:t>Viabilidad</a:t>
            </a:r>
            <a:endParaRPr lang="es-MX" sz="25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8695267" y="4486980"/>
            <a:ext cx="2455333" cy="105833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/>
              <a:t>Ética</a:t>
            </a:r>
            <a:endParaRPr lang="es-MX" sz="2500" b="1" dirty="0"/>
          </a:p>
        </p:txBody>
      </p:sp>
    </p:spTree>
    <p:extLst>
      <p:ext uri="{BB962C8B-B14F-4D97-AF65-F5344CB8AC3E}">
        <p14:creationId xmlns:p14="http://schemas.microsoft.com/office/powerpoint/2010/main" val="18651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Implica tener </a:t>
            </a:r>
            <a:r>
              <a:rPr lang="es-ES_tradnl" b="1" dirty="0" smtClean="0"/>
              <a:t>siempre en cuenta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44" y="1690688"/>
            <a:ext cx="9154297" cy="4351338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Si es </a:t>
            </a:r>
            <a:r>
              <a:rPr lang="es-ES_tradnl" b="1" dirty="0" smtClean="0"/>
              <a:t>posible</a:t>
            </a:r>
            <a:r>
              <a:rPr lang="es-ES_tradnl" dirty="0" smtClean="0"/>
              <a:t> realizar la investigación en un tiempo determinado y con los recursos disponibles. Es indispensable tener acceso al lugar o contexto en donde se pretende realizar la investigación. </a:t>
            </a:r>
          </a:p>
          <a:p>
            <a:pPr algn="just"/>
            <a:endParaRPr lang="es-ES_tradnl" dirty="0"/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 fundamental pensar en las consecuencias de la investigación. </a:t>
            </a:r>
            <a:r>
              <a:rPr lang="es-ES_tradnl" dirty="0" smtClean="0">
                <a:solidFill>
                  <a:srgbClr val="FF0000"/>
                </a:solidFill>
              </a:rPr>
              <a:t>No deben dañar personas ni a otros seres vivos, ni tener efectos perjudiciales en el medio ambiente. 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9666416" y="1855522"/>
            <a:ext cx="2455333" cy="105833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/>
              <a:t>Viabilidad</a:t>
            </a:r>
            <a:endParaRPr lang="es-MX" sz="25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9666416" y="4445265"/>
            <a:ext cx="2455333" cy="105833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/>
              <a:t>Ética</a:t>
            </a:r>
            <a:endParaRPr lang="es-MX" sz="2500" b="1" dirty="0"/>
          </a:p>
        </p:txBody>
      </p:sp>
    </p:spTree>
    <p:extLst>
      <p:ext uri="{BB962C8B-B14F-4D97-AF65-F5344CB8AC3E}">
        <p14:creationId xmlns:p14="http://schemas.microsoft.com/office/powerpoint/2010/main" val="9782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  <a:p>
            <a:endParaRPr lang="es-MX" dirty="0"/>
          </a:p>
          <a:p>
            <a:r>
              <a:rPr lang="es-MX" dirty="0" smtClean="0"/>
              <a:t>¿Es </a:t>
            </a:r>
            <a:r>
              <a:rPr lang="es-MX" b="1" dirty="0" smtClean="0"/>
              <a:t>factible</a:t>
            </a:r>
            <a:r>
              <a:rPr lang="es-MX" dirty="0" smtClean="0"/>
              <a:t>?</a:t>
            </a:r>
          </a:p>
          <a:p>
            <a:endParaRPr lang="es-MX" dirty="0"/>
          </a:p>
          <a:p>
            <a:r>
              <a:rPr lang="es-MX" dirty="0" smtClean="0"/>
              <a:t>¿Es </a:t>
            </a:r>
            <a:r>
              <a:rPr lang="es-MX" b="1" dirty="0" err="1" smtClean="0"/>
              <a:t>falsable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360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74182"/>
            <a:ext cx="7324725" cy="714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3912394"/>
            <a:ext cx="66579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1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Aspectos éticos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¿Hay alguien que pueda salir directamente perjudicado con la realización de mi proyecto de investigación?</a:t>
            </a:r>
          </a:p>
          <a:p>
            <a:endParaRPr lang="es-MX" dirty="0"/>
          </a:p>
          <a:p>
            <a:r>
              <a:rPr lang="es-MX" dirty="0" smtClean="0"/>
              <a:t>¿El mundo será un lugar mejor una vez que se publiquen los resultados de mi investigación?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80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29" y="0"/>
            <a:ext cx="903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37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-1"/>
            <a:ext cx="11986460" cy="6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902940" y="690889"/>
            <a:ext cx="8058264" cy="5501621"/>
            <a:chOff x="59649" y="403412"/>
            <a:chExt cx="8945965" cy="606203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284" y="403412"/>
              <a:ext cx="2725411" cy="272541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7"/>
            <a:stretch/>
          </p:blipFill>
          <p:spPr>
            <a:xfrm>
              <a:off x="59649" y="3726164"/>
              <a:ext cx="3199306" cy="273928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329" y="3726163"/>
              <a:ext cx="2739285" cy="2739285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89" y="403412"/>
              <a:ext cx="5097074" cy="267596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000" y="3726164"/>
              <a:ext cx="2739284" cy="2739284"/>
            </a:xfrm>
            <a:prstGeom prst="rect">
              <a:avLst/>
            </a:prstGeom>
          </p:spPr>
        </p:pic>
      </p:grpSp>
      <p:sp>
        <p:nvSpPr>
          <p:cNvPr id="10" name="Rectángulo 9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6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1" y="4258"/>
            <a:ext cx="6436255" cy="68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5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20" y="0"/>
            <a:ext cx="8095319" cy="69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33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25031" cy="19933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20" y="2256895"/>
            <a:ext cx="8413881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4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3" y="2091267"/>
            <a:ext cx="8953376" cy="2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9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 derecha 8"/>
          <p:cNvSpPr/>
          <p:nvPr/>
        </p:nvSpPr>
        <p:spPr>
          <a:xfrm rot="10800000">
            <a:off x="254000" y="4738952"/>
            <a:ext cx="9144000" cy="156633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 derecha 3"/>
          <p:cNvSpPr/>
          <p:nvPr/>
        </p:nvSpPr>
        <p:spPr>
          <a:xfrm>
            <a:off x="3048000" y="2015066"/>
            <a:ext cx="9144000" cy="156633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 resumen, el </a:t>
            </a:r>
            <a:r>
              <a:rPr lang="es-MX" b="1" u="sng" dirty="0" smtClean="0"/>
              <a:t>Planteamiento del problema </a:t>
            </a:r>
            <a:r>
              <a:rPr lang="es-MX" b="1" dirty="0" smtClean="0"/>
              <a:t>incluye: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3657599" y="1498600"/>
            <a:ext cx="5063067" cy="4711171"/>
          </a:xfr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8877300" y="1858433"/>
            <a:ext cx="2209800" cy="17229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Cuidando siempre </a:t>
            </a:r>
            <a:r>
              <a:rPr lang="es-MX" b="1" dirty="0" smtClean="0"/>
              <a:t>garantizar que es una propuesta viable</a:t>
            </a:r>
            <a:endParaRPr lang="es-MX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498600" y="4643437"/>
            <a:ext cx="1981200" cy="1618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Cuidando siempre no violar ninguna </a:t>
            </a:r>
            <a:r>
              <a:rPr lang="es-MX" b="1" dirty="0" smtClean="0"/>
              <a:t>norma ética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05965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9023342" y="3115095"/>
            <a:ext cx="5651155" cy="653209"/>
          </a:xfr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 ESSENCE" panose="02000000000000000000" pitchFamily="2" charset="0"/>
              </a:rPr>
              <a:t>Ejemplo:</a:t>
            </a:r>
            <a:endParaRPr lang="es-MX" b="1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Idea</a:t>
            </a:r>
            <a:r>
              <a:rPr lang="es-MX" dirty="0" smtClean="0"/>
              <a:t>: Se menciona que jugar VG violentos provoca que las personas se vuelvan violentas  ¿Será cierto?</a:t>
            </a:r>
          </a:p>
          <a:p>
            <a:r>
              <a:rPr lang="es-MX" b="1" dirty="0" smtClean="0"/>
              <a:t>Pregunta</a:t>
            </a:r>
            <a:r>
              <a:rPr lang="es-MX" dirty="0" smtClean="0"/>
              <a:t>: ¿Jugar VG violentos provoca que la gente se vuelva violenta?</a:t>
            </a:r>
          </a:p>
          <a:p>
            <a:pPr lvl="1"/>
            <a:r>
              <a:rPr lang="es-MX" b="1" dirty="0" smtClean="0"/>
              <a:t>Acotar</a:t>
            </a:r>
            <a:r>
              <a:rPr lang="es-MX" dirty="0" smtClean="0"/>
              <a:t>: ¿Las personas que juegan VG violentos presentan más conductas violentas que otras que no los juegan?</a:t>
            </a:r>
          </a:p>
          <a:p>
            <a:r>
              <a:rPr lang="es-MX" b="1" dirty="0"/>
              <a:t>Objetivo</a:t>
            </a:r>
            <a:r>
              <a:rPr lang="es-MX" dirty="0"/>
              <a:t>: Analizar las conductas violentas de personas que suelen jugar VG violentos respecto a otros videojuegos (no violentos) o que no jueguen VG.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4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7589" y="1232042"/>
            <a:ext cx="8229600" cy="5561387"/>
          </a:xfrm>
        </p:spPr>
        <p:txBody>
          <a:bodyPr/>
          <a:lstStyle/>
          <a:p>
            <a:r>
              <a:rPr lang="es-MX" b="1" dirty="0" smtClean="0"/>
              <a:t>Justificación (social)</a:t>
            </a:r>
            <a:r>
              <a:rPr lang="es-MX" dirty="0" smtClean="0"/>
              <a:t>: Hoy en día la tecnología permite tener consolas de VG con diversas temáticas y de libre acceso pudiendo esto influir en las actitudes y conductas de los usuarios. Por tanto es importante analizar el efecto que tiene el tipo de VG sobre la conducta de las personas y así determinar clasificaciones y códigos de seguridad para los usuarios que no afecten su estabilidad emocional y/o conductual.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 rot="5400000">
            <a:off x="9023342" y="3115095"/>
            <a:ext cx="5651155" cy="653209"/>
          </a:xfr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 ESSENCE" panose="02000000000000000000" pitchFamily="2" charset="0"/>
              </a:rPr>
              <a:t>Ejemplo:</a:t>
            </a:r>
            <a:endParaRPr lang="es-MX" b="1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88292" y="1575004"/>
            <a:ext cx="8229600" cy="4525963"/>
          </a:xfrm>
        </p:spPr>
        <p:txBody>
          <a:bodyPr/>
          <a:lstStyle/>
          <a:p>
            <a:r>
              <a:rPr lang="es-MX" b="1" dirty="0" smtClean="0"/>
              <a:t>Justificación (teórica): </a:t>
            </a:r>
            <a:r>
              <a:rPr lang="es-MX" dirty="0" smtClean="0"/>
              <a:t>Siendo algo novedoso aún los VG, se han estudiado las tendencias de compra, las preferencias de los consumidores, incluso efectos en la salud como visuales o motrices, etc. pero no se han analizado suficientemente los efectos conductuales que podría conllevar jugar cierto tipo de VG.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 rot="5400000">
            <a:off x="9023342" y="3115095"/>
            <a:ext cx="5651155" cy="653209"/>
          </a:xfr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 ESSENCE" panose="02000000000000000000" pitchFamily="2" charset="0"/>
              </a:rPr>
              <a:t>Ejemplo:</a:t>
            </a:r>
            <a:endParaRPr lang="es-MX" b="1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0" y="568411"/>
            <a:ext cx="3644806" cy="552153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8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778" y="392066"/>
            <a:ext cx="8229600" cy="774233"/>
          </a:xfrm>
        </p:spPr>
        <p:txBody>
          <a:bodyPr/>
          <a:lstStyle/>
          <a:p>
            <a:r>
              <a:rPr lang="es-MX" b="1" dirty="0" smtClean="0"/>
              <a:t>Las ideas surgen gracias a…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1" y="1733881"/>
            <a:ext cx="8229600" cy="4208930"/>
          </a:xfrm>
        </p:spPr>
        <p:txBody>
          <a:bodyPr>
            <a:normAutofit/>
          </a:bodyPr>
          <a:lstStyle/>
          <a:p>
            <a:r>
              <a:rPr lang="es-MX" dirty="0"/>
              <a:t>Interés por conocer algo o saber más</a:t>
            </a:r>
          </a:p>
          <a:p>
            <a:r>
              <a:rPr lang="es-MX" dirty="0"/>
              <a:t>Curiosidad que motiva profundizar en algún tema</a:t>
            </a:r>
          </a:p>
          <a:p>
            <a:r>
              <a:rPr lang="es-MX" dirty="0"/>
              <a:t>Oportunidad de conocer algo nuevo</a:t>
            </a:r>
          </a:p>
          <a:p>
            <a:endParaRPr lang="es-MX" dirty="0"/>
          </a:p>
          <a:p>
            <a:r>
              <a:rPr lang="es-MX" b="1" dirty="0"/>
              <a:t>Necesidad</a:t>
            </a:r>
            <a:r>
              <a:rPr lang="es-MX" dirty="0"/>
              <a:t> de llenar ese “hueco” del conocimiento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9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0015"/>
            <a:ext cx="8229600" cy="1143000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01438"/>
            <a:ext cx="8229600" cy="789709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5204706" y="1575933"/>
            <a:ext cx="5160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sz="2400" dirty="0"/>
              <a:t>Intrigan, alientan y motivan al investigador en lo personal.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sz="2400" dirty="0"/>
              <a:t>No son necesariamente nuevas, pero sí novedosas.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sz="2400" dirty="0"/>
              <a:t>Pueden servir para elaborar teorías y solucionar problemas.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810749" y="2053262"/>
            <a:ext cx="3252014" cy="1962726"/>
            <a:chOff x="273967" y="3267365"/>
            <a:chExt cx="3252014" cy="1962726"/>
          </a:xfrm>
        </p:grpSpPr>
        <p:sp>
          <p:nvSpPr>
            <p:cNvPr id="6" name="TextBox 5"/>
            <p:cNvSpPr txBox="1"/>
            <p:nvPr/>
          </p:nvSpPr>
          <p:spPr>
            <a:xfrm>
              <a:off x="273967" y="4052454"/>
              <a:ext cx="2531578" cy="46166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_tradnl" sz="2400" dirty="0"/>
                <a:t>Las buenas ideas:</a:t>
              </a:r>
            </a:p>
          </p:txBody>
        </p: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2805545" y="3267365"/>
              <a:ext cx="720436" cy="1015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</p:cNvCxnSpPr>
            <p:nvPr/>
          </p:nvCxnSpPr>
          <p:spPr>
            <a:xfrm flipV="1">
              <a:off x="2805545" y="4237121"/>
              <a:ext cx="720436" cy="46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</p:cNvCxnSpPr>
            <p:nvPr/>
          </p:nvCxnSpPr>
          <p:spPr>
            <a:xfrm>
              <a:off x="2805545" y="4283287"/>
              <a:ext cx="623455" cy="9468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ángulo 10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4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81200" y="63287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s-ES_tradnl" sz="2400" b="1" dirty="0"/>
              <a:t>Si se desea formalizar una idea en investigación: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03"/>
          <a:stretch/>
        </p:blipFill>
        <p:spPr>
          <a:xfrm>
            <a:off x="1703293" y="1053825"/>
            <a:ext cx="2635624" cy="423221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65495" y="1149315"/>
            <a:ext cx="4827494" cy="31824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_tradnl" b="1" dirty="0" smtClean="0"/>
              <a:t>Debe haber compromiso</a:t>
            </a:r>
            <a:r>
              <a:rPr lang="es-ES_tradnl" dirty="0" smtClean="0"/>
              <a:t>:</a:t>
            </a:r>
          </a:p>
          <a:p>
            <a:endParaRPr lang="es-ES_tradnl" dirty="0"/>
          </a:p>
          <a:p>
            <a:r>
              <a:rPr lang="es-ES_tradnl" dirty="0" smtClean="0"/>
              <a:t>Con uno mismo como investigador</a:t>
            </a:r>
          </a:p>
          <a:p>
            <a:r>
              <a:rPr lang="es-ES_tradnl" dirty="0" smtClean="0"/>
              <a:t>Con el tema que se desea investigar</a:t>
            </a:r>
          </a:p>
          <a:p>
            <a:r>
              <a:rPr lang="es-ES_tradnl" dirty="0" smtClean="0"/>
              <a:t>Con una comunidad</a:t>
            </a: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703293" y="5493730"/>
            <a:ext cx="8229600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/>
            <a:r>
              <a:rPr lang="es-ES_tradnl" sz="2400" b="1" kern="0" dirty="0">
                <a:solidFill>
                  <a:sysClr val="windowText" lastClr="000000"/>
                </a:solidFill>
              </a:rPr>
              <a:t>Las ideas se formalizan en un planteamiento real de una problemática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59" y="2985247"/>
            <a:ext cx="2300796" cy="230079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0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/>
          <a:lstStyle/>
          <a:p>
            <a:r>
              <a:rPr lang="es-ES_tradnl" b="1" dirty="0" smtClean="0"/>
              <a:t>El planteamiento de mi proyecto de investigación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4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24000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5520267" y="4294981"/>
            <a:ext cx="355600" cy="1720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6201836" y="4133850"/>
            <a:ext cx="2599267" cy="361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6201835" y="4632589"/>
            <a:ext cx="2599267" cy="3616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6201836" y="5143367"/>
            <a:ext cx="2599267" cy="361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6201834" y="5654146"/>
            <a:ext cx="2599267" cy="361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54" y="4040716"/>
            <a:ext cx="2395513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6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1385</Words>
  <Application>Microsoft Office PowerPoint</Application>
  <PresentationFormat>Panorámica</PresentationFormat>
  <Paragraphs>229</Paragraphs>
  <Slides>48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 ESSENCE</vt:lpstr>
      <vt:lpstr>Arial</vt:lpstr>
      <vt:lpstr>Calibri</vt:lpstr>
      <vt:lpstr>Calibri Light</vt:lpstr>
      <vt:lpstr>Wingdings</vt:lpstr>
      <vt:lpstr>Tema de Office</vt:lpstr>
      <vt:lpstr>Planteamiento de un problema</vt:lpstr>
      <vt:lpstr>Presentación de PowerPoint</vt:lpstr>
      <vt:lpstr>Presentación de PowerPoint</vt:lpstr>
      <vt:lpstr>Presentación de PowerPoint</vt:lpstr>
      <vt:lpstr>Las ideas surgen gracias a…</vt:lpstr>
      <vt:lpstr>Presentación de PowerPoint</vt:lpstr>
      <vt:lpstr>Si se desea formalizar una idea en investigación:</vt:lpstr>
      <vt:lpstr>El planteamiento de mi proyecto de investigación</vt:lpstr>
      <vt:lpstr>Elección de un tema en particular</vt:lpstr>
      <vt:lpstr>Elección de un tema en particular</vt:lpstr>
      <vt:lpstr>Elección de un tema en particular</vt:lpstr>
      <vt:lpstr>Elección de un tema en particular</vt:lpstr>
      <vt:lpstr>Elementos del planteamiento</vt:lpstr>
      <vt:lpstr>¿Cómo plantear un proyecto de investigación?</vt:lpstr>
      <vt:lpstr>¿Cómo plantear un proyecto de investigación?</vt:lpstr>
      <vt:lpstr>¿Cómo plantear un proyecto de investigación?</vt:lpstr>
      <vt:lpstr>Preguntas de investigación</vt:lpstr>
      <vt:lpstr>¿Cómo plantear un proyecto de investigación?</vt:lpstr>
      <vt:lpstr>¿Cómo plantear un proyecto de investigación?</vt:lpstr>
      <vt:lpstr>Objetivos</vt:lpstr>
      <vt:lpstr>¿Cómo redactar un Objetivo?</vt:lpstr>
      <vt:lpstr>¿Cómo redactar un Objetivo?</vt:lpstr>
      <vt:lpstr>¿Cómo redactar un Objetivo?</vt:lpstr>
      <vt:lpstr>¿Cómo redactar un Objetivo?</vt:lpstr>
      <vt:lpstr>Presentación de PowerPoint</vt:lpstr>
      <vt:lpstr>Presentación de PowerPoint</vt:lpstr>
      <vt:lpstr>Presentación de PowerPoint</vt:lpstr>
      <vt:lpstr>La Taxonomía de Bloom</vt:lpstr>
      <vt:lpstr>¿Qué es una Justificación?</vt:lpstr>
      <vt:lpstr>Esferas que impactará la investigación</vt:lpstr>
      <vt:lpstr> </vt:lpstr>
      <vt:lpstr>Presentación de PowerPoint</vt:lpstr>
      <vt:lpstr>Siempre hay que tomar en cuenta los siguientes factores</vt:lpstr>
      <vt:lpstr>Implica tener siempre en cuenta</vt:lpstr>
      <vt:lpstr>Viabilidad</vt:lpstr>
      <vt:lpstr>Viabilidad</vt:lpstr>
      <vt:lpstr>Aspectos 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resumen, el Planteamiento del problema incluye:</vt:lpstr>
      <vt:lpstr>Ejemplo:</vt:lpstr>
      <vt:lpstr>Ejemplo:</vt:lpstr>
      <vt:lpstr>Ejemplo: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 de un problema</dc:title>
  <dc:creator>Alejandro</dc:creator>
  <cp:lastModifiedBy>Alejandro</cp:lastModifiedBy>
  <cp:revision>18</cp:revision>
  <dcterms:created xsi:type="dcterms:W3CDTF">2019-08-15T23:40:22Z</dcterms:created>
  <dcterms:modified xsi:type="dcterms:W3CDTF">2019-09-30T15:35:13Z</dcterms:modified>
</cp:coreProperties>
</file>