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9" autoAdjust="0"/>
    <p:restoredTop sz="92280" autoAdjust="0"/>
  </p:normalViewPr>
  <p:slideViewPr>
    <p:cSldViewPr snapToGrid="0">
      <p:cViewPr varScale="1">
        <p:scale>
          <a:sx n="65" d="100"/>
          <a:sy n="65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F384B-5B1D-4672-82D6-02E0A02CAFA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4B42B-60AE-4905-BDEE-6AFBF755AEF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3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B42B-60AE-4905-BDEE-6AFBF755A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1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0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FCCE-28CB-4545-8A33-96B0AD9511F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2407-5AFE-4CA2-8076-90AC67B6BC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4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57279"/>
              </p:ext>
            </p:extLst>
          </p:nvPr>
        </p:nvGraphicFramePr>
        <p:xfrm>
          <a:off x="296445" y="160632"/>
          <a:ext cx="11695685" cy="5910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239">
                  <a:extLst>
                    <a:ext uri="{9D8B030D-6E8A-4147-A177-3AD203B41FA5}">
                      <a16:colId xmlns="" xmlns:a16="http://schemas.microsoft.com/office/drawing/2014/main" val="2121337568"/>
                    </a:ext>
                  </a:extLst>
                </a:gridCol>
                <a:gridCol w="2084035">
                  <a:extLst>
                    <a:ext uri="{9D8B030D-6E8A-4147-A177-3AD203B41FA5}">
                      <a16:colId xmlns="" xmlns:a16="http://schemas.microsoft.com/office/drawing/2014/main" val="4121362190"/>
                    </a:ext>
                  </a:extLst>
                </a:gridCol>
                <a:gridCol w="2339137">
                  <a:extLst>
                    <a:ext uri="{9D8B030D-6E8A-4147-A177-3AD203B41FA5}">
                      <a16:colId xmlns="" xmlns:a16="http://schemas.microsoft.com/office/drawing/2014/main" val="2400485843"/>
                    </a:ext>
                  </a:extLst>
                </a:gridCol>
                <a:gridCol w="2339137">
                  <a:extLst>
                    <a:ext uri="{9D8B030D-6E8A-4147-A177-3AD203B41FA5}">
                      <a16:colId xmlns="" xmlns:a16="http://schemas.microsoft.com/office/drawing/2014/main" val="2676388893"/>
                    </a:ext>
                  </a:extLst>
                </a:gridCol>
                <a:gridCol w="2339137">
                  <a:extLst>
                    <a:ext uri="{9D8B030D-6E8A-4147-A177-3AD203B41FA5}">
                      <a16:colId xmlns="" xmlns:a16="http://schemas.microsoft.com/office/drawing/2014/main" val="2814728609"/>
                    </a:ext>
                  </a:extLst>
                </a:gridCol>
              </a:tblGrid>
              <a:tr h="580514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DOCENTES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Instrumento de evaluación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Instrumento de evaluación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Instrumento de evaluación 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Instrumento de evaluación 4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096419"/>
                  </a:ext>
                </a:extLst>
              </a:tr>
              <a:tr h="53027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Admisión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Prueba objetiva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Acreditación</a:t>
                      </a:r>
                      <a:r>
                        <a:rPr lang="es-MX" sz="1400" baseline="0" dirty="0" smtClean="0"/>
                        <a:t> del curso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24070433"/>
                  </a:ext>
                </a:extLst>
              </a:tr>
              <a:tr h="746375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Promoción vertical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Prueba objetiva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Cuestionario de actitudes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Encuesta de percepción (pares, </a:t>
                      </a:r>
                      <a:r>
                        <a:rPr lang="es-MX" sz="1400" baseline="0" dirty="0" smtClean="0"/>
                        <a:t>padres y alumnos</a:t>
                      </a:r>
                      <a:r>
                        <a:rPr lang="es-MX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36356330"/>
                  </a:ext>
                </a:extLst>
              </a:tr>
              <a:tr h="829306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Evaluación diagnóstica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Prueba objetiva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Evaluación y reflexión</a:t>
                      </a:r>
                      <a:r>
                        <a:rPr lang="es-MX" sz="1400" baseline="0" dirty="0" smtClean="0"/>
                        <a:t> del trabajo de los alumnos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Encuesta a directores y padres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Cuestionario</a:t>
                      </a:r>
                      <a:r>
                        <a:rPr lang="es-MX" sz="1400" baseline="0" dirty="0" smtClean="0"/>
                        <a:t> de h</a:t>
                      </a:r>
                      <a:r>
                        <a:rPr lang="es-MX" sz="1400" dirty="0" smtClean="0"/>
                        <a:t>abilidades</a:t>
                      </a:r>
                      <a:r>
                        <a:rPr lang="es-MX" sz="1400" baseline="0" dirty="0" smtClean="0"/>
                        <a:t> socioemocionales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88753058"/>
                  </a:ext>
                </a:extLst>
              </a:tr>
              <a:tr h="829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Promoción horizontal (opción</a:t>
                      </a:r>
                      <a:r>
                        <a:rPr lang="es-MX" sz="1400" baseline="0" dirty="0" smtClean="0"/>
                        <a:t> a)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Prueba</a:t>
                      </a:r>
                      <a:r>
                        <a:rPr lang="es-MX" sz="1400" baseline="0" dirty="0" smtClean="0"/>
                        <a:t> objetiva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Resultados</a:t>
                      </a:r>
                      <a:r>
                        <a:rPr lang="es-MX" sz="1400" baseline="0" dirty="0" smtClean="0"/>
                        <a:t> de las pruebas de los alumnos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Evaluación de pares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Participación en formación continua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978444"/>
                  </a:ext>
                </a:extLst>
              </a:tr>
              <a:tr h="829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Promoción horizontal (opción</a:t>
                      </a:r>
                      <a:r>
                        <a:rPr lang="es-MX" sz="1400" baseline="0" dirty="0" smtClean="0"/>
                        <a:t> b)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Proyecto</a:t>
                      </a:r>
                      <a:r>
                        <a:rPr lang="es-MX" sz="1400" baseline="0" dirty="0" smtClean="0"/>
                        <a:t> de intervención y mejora de alumnos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Observación de clase,</a:t>
                      </a:r>
                      <a:r>
                        <a:rPr lang="es-MX" sz="1400" baseline="0" dirty="0" smtClean="0"/>
                        <a:t> entre pares externos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Entrevista con comité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99398626"/>
                  </a:ext>
                </a:extLst>
              </a:tr>
              <a:tr h="580514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Promoción por HSM*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Equivalente a la promoción vertical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Equivalente a la promoción vertical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Equivalente a la promoción vertical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5711063"/>
                  </a:ext>
                </a:extLst>
              </a:tr>
              <a:tr h="984793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Reconocimiento.</a:t>
                      </a:r>
                      <a:r>
                        <a:rPr lang="es-MX" sz="1400" baseline="0" dirty="0" smtClean="0"/>
                        <a:t> Tutores, AT y ATP**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Certificación</a:t>
                      </a:r>
                      <a:r>
                        <a:rPr lang="es-MX" sz="1400" baseline="0" dirty="0" smtClean="0"/>
                        <a:t> de competencias (a partir del ciclo 2021-2022)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09565941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93289" y="6150810"/>
            <a:ext cx="11302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s-MX" sz="1000" dirty="0"/>
              <a:t>Aplica para ciclo escolar 2020-2021: Lista ordenada de personal que cubre el perfil y</a:t>
            </a:r>
            <a:r>
              <a:rPr lang="en-US" sz="1000" dirty="0"/>
              <a:t> </a:t>
            </a:r>
            <a:r>
              <a:rPr lang="es-MX" sz="1000" dirty="0"/>
              <a:t>selección de acuerdo a perfil de no existir lista ordenada.</a:t>
            </a:r>
          </a:p>
          <a:p>
            <a:pPr lvl="0">
              <a:defRPr/>
            </a:pPr>
            <a:r>
              <a:rPr lang="es-MX" sz="1000" dirty="0"/>
              <a:t>    ** Selección por requisitos, por comité de revisión en Tutores y AT, más al menos suficiente en evaluación del desempeño en el caso de ATP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2409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198</Words>
  <Application>Microsoft Office PowerPoint</Application>
  <PresentationFormat>Panorámica</PresentationFormat>
  <Paragraphs>35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Ruth Guevara</cp:lastModifiedBy>
  <cp:revision>10</cp:revision>
  <dcterms:created xsi:type="dcterms:W3CDTF">2019-10-22T17:11:41Z</dcterms:created>
  <dcterms:modified xsi:type="dcterms:W3CDTF">2019-10-28T04:14:08Z</dcterms:modified>
</cp:coreProperties>
</file>