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3" r:id="rId4"/>
    <p:sldId id="328" r:id="rId5"/>
    <p:sldId id="264" r:id="rId6"/>
    <p:sldId id="321" r:id="rId7"/>
    <p:sldId id="324" r:id="rId8"/>
    <p:sldId id="266" r:id="rId9"/>
    <p:sldId id="301" r:id="rId10"/>
    <p:sldId id="302" r:id="rId11"/>
    <p:sldId id="329" r:id="rId12"/>
    <p:sldId id="306" r:id="rId13"/>
    <p:sldId id="307" r:id="rId14"/>
    <p:sldId id="310" r:id="rId15"/>
    <p:sldId id="33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86191" autoAdjust="0"/>
  </p:normalViewPr>
  <p:slideViewPr>
    <p:cSldViewPr snapToGrid="0">
      <p:cViewPr>
        <p:scale>
          <a:sx n="50" d="100"/>
          <a:sy n="50" d="100"/>
        </p:scale>
        <p:origin x="36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28/10/2019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12</a:t>
            </a:fld>
            <a:endParaRPr lang="es-MX"/>
          </a:p>
        </p:txBody>
      </p:sp>
    </p:spTree>
    <p:extLst>
      <p:ext uri="{BB962C8B-B14F-4D97-AF65-F5344CB8AC3E}">
        <p14:creationId xmlns:p14="http://schemas.microsoft.com/office/powerpoint/2010/main" val="155102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499121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79515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a:t>
            </a:r>
            <a:r>
              <a:rPr lang="es-MX" baseline="0" dirty="0" smtClean="0"/>
              <a:t> los 25 puntos a obtener en la Forma A del examen, se presenta cuántos estudiantes obtuvieron cada uno de los puntos.</a:t>
            </a:r>
          </a:p>
          <a:p>
            <a:endParaRPr lang="es-MX" baseline="0" dirty="0" smtClean="0"/>
          </a:p>
          <a:p>
            <a:r>
              <a:rPr lang="es-MX" baseline="0" dirty="0" smtClean="0"/>
              <a:t>Una vez más, la Forma A parece haber sido relativamente fácil para los estudiantes, siendo que la gran mayoría del grupo (13 de 18 estudiantes) tuvieron más de la mitad de los puntos posibles.</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los 25</a:t>
            </a:r>
            <a:r>
              <a:rPr lang="es-MX" baseline="0" dirty="0" smtClean="0"/>
              <a:t> puntos a acumular en la Forma B del examen, se presenta el número de estudiantes que obtuvo cada calificación.</a:t>
            </a:r>
          </a:p>
          <a:p>
            <a:endParaRPr lang="es-MX" baseline="0" dirty="0" smtClean="0"/>
          </a:p>
          <a:p>
            <a:r>
              <a:rPr lang="es-MX" baseline="0" dirty="0" smtClean="0"/>
              <a:t>Una vez más, se puede apreciar que la Forma B fue considerablemente más difícil, en tanto que nadie obtuvo una puntuación mayor a 17 puntos, (y la distribución está claramente cargada a la izquierda)</a:t>
            </a:r>
          </a:p>
          <a:p>
            <a:endParaRPr lang="es-MX" baseline="0" dirty="0" smtClean="0"/>
          </a:p>
          <a:p>
            <a:r>
              <a:rPr lang="es-MX" baseline="0" dirty="0" smtClean="0"/>
              <a:t>4 estudiantes registraron una puntuación de 0, al no presentarse al examen.</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la misma información que en las gráficas anteriores, pero</a:t>
            </a:r>
            <a:r>
              <a:rPr lang="es-MX" baseline="0" dirty="0" smtClean="0"/>
              <a:t> se presenta de manera simultánea </a:t>
            </a:r>
          </a:p>
          <a:p>
            <a:endParaRPr lang="es-MX" baseline="0" dirty="0" smtClean="0"/>
          </a:p>
          <a:p>
            <a:r>
              <a:rPr lang="es-MX" baseline="0" dirty="0" smtClean="0"/>
              <a:t>Se puede percibir que la Forma A presenta valores más concentrados hacia la derecha (valores más altos), y que en la Forma B ocurre prácticamente lo contrario (Se observan valores más bajos.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a:t>
            </a:fld>
            <a:endParaRPr lang="es-MX"/>
          </a:p>
        </p:txBody>
      </p:sp>
    </p:spTree>
    <p:extLst>
      <p:ext uri="{BB962C8B-B14F-4D97-AF65-F5344CB8AC3E}">
        <p14:creationId xmlns:p14="http://schemas.microsoft.com/office/powerpoint/2010/main" val="101889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Sumando los puntos obtenidos por cada estudiante en las Formas A y B del examen, se presenta el número de estudiantes que cayó en cada uno de los 10 posibles intervalos de “Calificación Final” establecidos, de cinco en cinco, del 0 al 50.</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Esta gráfica permite ubicar el número de estudiantes (el número señalado al final de cada barrita) que pudo responder bien cada uno de los 50 ítems de la prueba (señaladas en el eje de las X)</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Esta</a:t>
            </a:r>
            <a:r>
              <a:rPr lang="es-MX" baseline="0" dirty="0" smtClean="0"/>
              <a:t> es la misma información que en la gráfica anterior, pero en términos de porcentajes: Es decir, por cada uno de los 50 ítems (eje X) se muestra el porcentaje de estudiantes que presentaron la prueba (de un total de 18 para la Forma A y un total de 14 para la Forma B) y que pudieron obtener un acierto. </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7</a:t>
            </a:fld>
            <a:endParaRPr lang="es-MX"/>
          </a:p>
        </p:txBody>
      </p:sp>
    </p:spTree>
    <p:extLst>
      <p:ext uri="{BB962C8B-B14F-4D97-AF65-F5344CB8AC3E}">
        <p14:creationId xmlns:p14="http://schemas.microsoft.com/office/powerpoint/2010/main" val="428330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a:t>
            </a:r>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9</a:t>
            </a:fld>
            <a:endParaRPr lang="es-MX"/>
          </a:p>
        </p:txBody>
      </p:sp>
    </p:spTree>
    <p:extLst>
      <p:ext uri="{BB962C8B-B14F-4D97-AF65-F5344CB8AC3E}">
        <p14:creationId xmlns:p14="http://schemas.microsoft.com/office/powerpoint/2010/main" val="413415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28/10/2019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28/10/2019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28/10/2019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28/10/2019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28/10/2019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28/10/2019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28/10/2019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28/10/2019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28/10/2019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28/10/2019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28/10/2019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28/10/2019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5410" y="3602038"/>
            <a:ext cx="9144000" cy="2387600"/>
          </a:xfrm>
        </p:spPr>
        <p:txBody>
          <a:bodyPr>
            <a:normAutofit fontScale="90000"/>
          </a:bodyPr>
          <a:lstStyle/>
          <a:p>
            <a:r>
              <a:rPr lang="es-MX" dirty="0" smtClean="0"/>
              <a:t>Análisis descriptivo de los resultados obtenidos por los estudiantes de </a:t>
            </a:r>
            <a:r>
              <a:rPr lang="es-MX" dirty="0" smtClean="0"/>
              <a:t>primer </a:t>
            </a:r>
            <a:r>
              <a:rPr lang="es-MX" dirty="0" smtClean="0"/>
              <a:t>año de secundaria</a:t>
            </a:r>
            <a:r>
              <a:rPr lang="es-MX" dirty="0" smtClean="0"/>
              <a:t/>
            </a:r>
            <a:br>
              <a:rPr lang="es-MX" dirty="0" smtClean="0"/>
            </a:br>
            <a:r>
              <a:rPr lang="es-MX" dirty="0"/>
              <a:t/>
            </a:r>
            <a:br>
              <a:rPr lang="es-MX" dirty="0"/>
            </a:br>
            <a:r>
              <a:rPr lang="es-MX" dirty="0" smtClean="0"/>
              <a:t>Escuela: Valle del Bravo</a:t>
            </a:r>
            <a:br>
              <a:rPr lang="es-MX" dirty="0" smtClean="0"/>
            </a:br>
            <a:r>
              <a:rPr lang="es-MX" dirty="0" smtClean="0"/>
              <a:t>Profesora:</a:t>
            </a:r>
            <a:endParaRPr lang="es-MX" dirty="0"/>
          </a:p>
        </p:txBody>
      </p:sp>
      <p:sp>
        <p:nvSpPr>
          <p:cNvPr id="5" name="Subtítulo 4"/>
          <p:cNvSpPr>
            <a:spLocks noGrp="1"/>
          </p:cNvSpPr>
          <p:nvPr>
            <p:ph type="subTitle" idx="1"/>
          </p:nvPr>
        </p:nvSpPr>
        <p:spPr/>
        <p:txBody>
          <a:bodyPr/>
          <a:lstStyle/>
          <a:p>
            <a:endParaRPr lang="es-MX" dirty="0" smtClean="0"/>
          </a:p>
          <a:p>
            <a:r>
              <a:rPr lang="es-MX" dirty="0" smtClean="0"/>
              <a:t> -</a:t>
            </a:r>
            <a:endParaRPr lang="es-MX"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539890005"/>
              </p:ext>
            </p:extLst>
          </p:nvPr>
        </p:nvGraphicFramePr>
        <p:xfrm>
          <a:off x="4902200" y="260631"/>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baseline="0" dirty="0" smtClean="0"/>
                        <a:t>6 </a:t>
                      </a:r>
                      <a:r>
                        <a:rPr lang="es-MX" sz="3000" baseline="0" dirty="0" smtClean="0"/>
                        <a:t>de </a:t>
                      </a:r>
                      <a:r>
                        <a:rPr lang="es-MX" sz="3000" baseline="0" dirty="0" smtClean="0"/>
                        <a:t>20</a:t>
                      </a:r>
                      <a:endParaRPr lang="es-MX" sz="3000" dirty="0"/>
                    </a:p>
                  </a:txBody>
                  <a:tcPr/>
                </a:tc>
              </a:tr>
              <a:tr h="598602">
                <a:tc>
                  <a:txBody>
                    <a:bodyPr/>
                    <a:lstStyle/>
                    <a:p>
                      <a:pPr algn="ctr"/>
                      <a:r>
                        <a:rPr lang="es-MX" sz="3000" dirty="0" smtClean="0"/>
                        <a:t>30%</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20</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pSp>
        <p:nvGrpSpPr>
          <p:cNvPr id="16" name="Grupo 15"/>
          <p:cNvGrpSpPr/>
          <p:nvPr/>
        </p:nvGrpSpPr>
        <p:grpSpPr>
          <a:xfrm>
            <a:off x="283845" y="2319968"/>
            <a:ext cx="5812155" cy="2383977"/>
            <a:chOff x="1035586" y="6015209"/>
            <a:chExt cx="5210979" cy="1872867"/>
          </a:xfrm>
        </p:grpSpPr>
        <p:sp>
          <p:nvSpPr>
            <p:cNvPr id="17" name="CuadroTexto 16"/>
            <p:cNvSpPr txBox="1"/>
            <p:nvPr/>
          </p:nvSpPr>
          <p:spPr>
            <a:xfrm>
              <a:off x="1035586" y="6015210"/>
              <a:ext cx="495759" cy="369332"/>
            </a:xfrm>
            <a:prstGeom prst="rect">
              <a:avLst/>
            </a:prstGeom>
            <a:noFill/>
          </p:spPr>
          <p:txBody>
            <a:bodyPr wrap="square" rtlCol="0">
              <a:spAutoFit/>
            </a:bodyPr>
            <a:lstStyle/>
            <a:p>
              <a:r>
                <a:rPr lang="es-MX" dirty="0" smtClean="0"/>
                <a:t>20.</a:t>
              </a:r>
              <a:endParaRPr lang="es-MX" dirty="0"/>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6015209"/>
              <a:ext cx="4803356" cy="1872867"/>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nvPr>
        </p:nvGraphicFramePr>
        <p:xfrm>
          <a:off x="4902200" y="260631"/>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baseline="0" dirty="0" smtClean="0"/>
                        <a:t>6 </a:t>
                      </a:r>
                      <a:r>
                        <a:rPr lang="es-MX" sz="3000" baseline="0" dirty="0" smtClean="0"/>
                        <a:t>de </a:t>
                      </a:r>
                      <a:r>
                        <a:rPr lang="es-MX" sz="3000" baseline="0" dirty="0" smtClean="0"/>
                        <a:t>20</a:t>
                      </a:r>
                      <a:endParaRPr lang="es-MX" sz="3000" dirty="0"/>
                    </a:p>
                  </a:txBody>
                  <a:tcPr/>
                </a:tc>
              </a:tr>
              <a:tr h="598602">
                <a:tc>
                  <a:txBody>
                    <a:bodyPr/>
                    <a:lstStyle/>
                    <a:p>
                      <a:pPr algn="ctr"/>
                      <a:r>
                        <a:rPr lang="es-MX" sz="3000" dirty="0" smtClean="0"/>
                        <a:t>30%</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a:solidFill>
                  <a:schemeClr val="tx1"/>
                </a:solidFill>
              </a:rPr>
              <a:t>í</a:t>
            </a:r>
            <a:r>
              <a:rPr lang="es-MX" dirty="0" smtClean="0">
                <a:solidFill>
                  <a:schemeClr val="tx1"/>
                </a:solidFill>
              </a:rPr>
              <a:t>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25</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pSp>
        <p:nvGrpSpPr>
          <p:cNvPr id="13" name="Grupo 12"/>
          <p:cNvGrpSpPr/>
          <p:nvPr/>
        </p:nvGrpSpPr>
        <p:grpSpPr>
          <a:xfrm>
            <a:off x="395440" y="2252189"/>
            <a:ext cx="5846986" cy="2510011"/>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pic>
        <p:nvPicPr>
          <p:cNvPr id="19" name="Imagen 18"/>
          <p:cNvPicPr>
            <a:picLocks noChangeAspect="1"/>
          </p:cNvPicPr>
          <p:nvPr/>
        </p:nvPicPr>
        <p:blipFill>
          <a:blip r:embed="rId3"/>
          <a:stretch>
            <a:fillRect/>
          </a:stretch>
        </p:blipFill>
        <p:spPr>
          <a:xfrm>
            <a:off x="1695615" y="3634862"/>
            <a:ext cx="221166" cy="169644"/>
          </a:xfrm>
          <a:prstGeom prst="rect">
            <a:avLst/>
          </a:prstGeom>
        </p:spPr>
      </p:pic>
    </p:spTree>
    <p:extLst>
      <p:ext uri="{BB962C8B-B14F-4D97-AF65-F5344CB8AC3E}">
        <p14:creationId xmlns:p14="http://schemas.microsoft.com/office/powerpoint/2010/main" val="1074333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4" name="Marcador de contenido 6"/>
          <p:cNvGraphicFramePr>
            <a:graphicFrameLocks/>
          </p:cNvGraphicFramePr>
          <p:nvPr>
            <p:extLst>
              <p:ext uri="{D42A27DB-BD31-4B8C-83A1-F6EECF244321}">
                <p14:modId xmlns:p14="http://schemas.microsoft.com/office/powerpoint/2010/main" val="3855355243"/>
              </p:ext>
            </p:extLst>
          </p:nvPr>
        </p:nvGraphicFramePr>
        <p:xfrm>
          <a:off x="5077813" y="269208"/>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4 </a:t>
                      </a:r>
                      <a:r>
                        <a:rPr lang="es-MX" sz="3000" dirty="0" smtClean="0"/>
                        <a:t>de </a:t>
                      </a:r>
                      <a:r>
                        <a:rPr lang="es-MX" sz="3000" dirty="0" smtClean="0"/>
                        <a:t>20</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846944161"/>
              </p:ext>
            </p:extLst>
          </p:nvPr>
        </p:nvGraphicFramePr>
        <p:xfrm>
          <a:off x="4957642" y="255093"/>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1 de </a:t>
                      </a:r>
                      <a:r>
                        <a:rPr lang="es-MX" sz="3000" dirty="0" smtClean="0"/>
                        <a:t>20</a:t>
                      </a:r>
                      <a:endParaRPr lang="es-MX" sz="3000" dirty="0"/>
                    </a:p>
                  </a:txBody>
                  <a:tcPr/>
                </a:tc>
              </a:tr>
              <a:tr h="598602">
                <a:tc>
                  <a:txBody>
                    <a:bodyPr/>
                    <a:lstStyle/>
                    <a:p>
                      <a:pPr algn="ctr"/>
                      <a:r>
                        <a:rPr lang="es-MX" sz="3000" dirty="0" smtClean="0"/>
                        <a:t>5%</a:t>
                      </a:r>
                      <a:endParaRPr lang="es-MX" sz="3000" dirty="0"/>
                    </a:p>
                  </a:txBody>
                  <a:tcPr/>
                </a:tc>
              </a:tr>
            </a:tbl>
          </a:graphicData>
        </a:graphic>
      </p:graphicFrame>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40</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075967750"/>
              </p:ext>
            </p:extLst>
          </p:nvPr>
        </p:nvGraphicFramePr>
        <p:xfrm>
          <a:off x="4782845" y="235808"/>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6 </a:t>
                      </a:r>
                      <a:r>
                        <a:rPr lang="es-MX" sz="3000" dirty="0" smtClean="0"/>
                        <a:t>de </a:t>
                      </a:r>
                      <a:r>
                        <a:rPr lang="es-MX" sz="3000" dirty="0" smtClean="0"/>
                        <a:t>20</a:t>
                      </a:r>
                      <a:endParaRPr lang="es-MX" sz="3000" dirty="0"/>
                    </a:p>
                  </a:txBody>
                  <a:tcPr/>
                </a:tc>
              </a:tr>
              <a:tr h="598602">
                <a:tc>
                  <a:txBody>
                    <a:bodyPr/>
                    <a:lstStyle/>
                    <a:p>
                      <a:pPr algn="ctr"/>
                      <a:r>
                        <a:rPr lang="es-MX" sz="3000" dirty="0" smtClean="0"/>
                        <a:t>30%</a:t>
                      </a:r>
                      <a:endParaRPr lang="es-MX" sz="3000" dirty="0"/>
                    </a:p>
                  </a:txBody>
                  <a:tcPr/>
                </a:tc>
              </a:tr>
            </a:tbl>
          </a:graphicData>
        </a:graphic>
      </p:graphicFrame>
      <p:grpSp>
        <p:nvGrpSpPr>
          <p:cNvPr id="18" name="Grupo 17"/>
          <p:cNvGrpSpPr/>
          <p:nvPr/>
        </p:nvGrpSpPr>
        <p:grpSpPr>
          <a:xfrm>
            <a:off x="581350" y="1948391"/>
            <a:ext cx="6900998" cy="2613777"/>
            <a:chOff x="495759" y="550843"/>
            <a:chExt cx="5898499" cy="1710237"/>
          </a:xfrm>
        </p:grpSpPr>
        <p:sp>
          <p:nvSpPr>
            <p:cNvPr id="19" name="CuadroTexto 18"/>
            <p:cNvSpPr txBox="1"/>
            <p:nvPr/>
          </p:nvSpPr>
          <p:spPr>
            <a:xfrm>
              <a:off x="495759" y="550843"/>
              <a:ext cx="476412" cy="369332"/>
            </a:xfrm>
            <a:prstGeom prst="rect">
              <a:avLst/>
            </a:prstGeom>
            <a:noFill/>
          </p:spPr>
          <p:txBody>
            <a:bodyPr wrap="none" rtlCol="0">
              <a:spAutoFit/>
            </a:bodyPr>
            <a:lstStyle/>
            <a:p>
              <a:r>
                <a:rPr lang="es-MX" dirty="0" smtClean="0"/>
                <a:t>40.</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71" y="550843"/>
              <a:ext cx="5422087" cy="1710237"/>
            </a:xfrm>
            <a:prstGeom prst="rect">
              <a:avLst/>
            </a:prstGeom>
          </p:spPr>
        </p:pic>
      </p:grpSp>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endParaRPr lang="es-MX" sz="2200" b="1" dirty="0"/>
          </a:p>
        </p:txBody>
      </p:sp>
      <p:graphicFrame>
        <p:nvGraphicFramePr>
          <p:cNvPr id="17" name="Marcador de contenido 6"/>
          <p:cNvGraphicFramePr>
            <a:graphicFrameLocks/>
          </p:cNvGraphicFramePr>
          <p:nvPr>
            <p:extLst/>
          </p:nvPr>
        </p:nvGraphicFramePr>
        <p:xfrm>
          <a:off x="4782845" y="235808"/>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6 </a:t>
                      </a:r>
                      <a:r>
                        <a:rPr lang="es-MX" sz="3000" dirty="0" smtClean="0"/>
                        <a:t>de </a:t>
                      </a:r>
                      <a:r>
                        <a:rPr lang="es-MX" sz="3000" dirty="0" smtClean="0"/>
                        <a:t>20</a:t>
                      </a:r>
                      <a:endParaRPr lang="es-MX" sz="3000" dirty="0"/>
                    </a:p>
                  </a:txBody>
                  <a:tcPr/>
                </a:tc>
              </a:tr>
              <a:tr h="598602">
                <a:tc>
                  <a:txBody>
                    <a:bodyPr/>
                    <a:lstStyle/>
                    <a:p>
                      <a:pPr algn="ctr"/>
                      <a:r>
                        <a:rPr lang="es-MX" sz="3000" dirty="0" smtClean="0"/>
                        <a:t>30%</a:t>
                      </a:r>
                      <a:endParaRPr lang="es-MX" sz="3000" dirty="0"/>
                    </a:p>
                  </a:txBody>
                  <a:tcPr/>
                </a:tc>
              </a:tr>
            </a:tbl>
          </a:graphicData>
        </a:graphic>
      </p:graphicFrame>
      <p:grpSp>
        <p:nvGrpSpPr>
          <p:cNvPr id="13" name="Grupo 12"/>
          <p:cNvGrpSpPr/>
          <p:nvPr/>
        </p:nvGrpSpPr>
        <p:grpSpPr>
          <a:xfrm>
            <a:off x="6705680" y="365125"/>
            <a:ext cx="5056998" cy="4930570"/>
            <a:chOff x="683046" y="3723701"/>
            <a:chExt cx="3578936" cy="3863058"/>
          </a:xfrm>
        </p:grpSpPr>
        <p:sp>
          <p:nvSpPr>
            <p:cNvPr id="14" name="CuadroTexto 13"/>
            <p:cNvSpPr txBox="1"/>
            <p:nvPr/>
          </p:nvSpPr>
          <p:spPr>
            <a:xfrm>
              <a:off x="683046" y="3723701"/>
              <a:ext cx="528809" cy="369332"/>
            </a:xfrm>
            <a:prstGeom prst="rect">
              <a:avLst/>
            </a:prstGeom>
            <a:noFill/>
          </p:spPr>
          <p:txBody>
            <a:bodyPr wrap="square" rtlCol="0">
              <a:spAutoFit/>
            </a:bodyPr>
            <a:lstStyle/>
            <a:p>
              <a:r>
                <a:rPr lang="es-MX" dirty="0" smtClean="0"/>
                <a:t>43.</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02" y="3723701"/>
              <a:ext cx="3149280" cy="3863058"/>
            </a:xfrm>
            <a:prstGeom prst="rect">
              <a:avLst/>
            </a:prstGeom>
          </p:spPr>
        </p:pic>
      </p:grpSp>
      <p:pic>
        <p:nvPicPr>
          <p:cNvPr id="21" name="Imagen 20"/>
          <p:cNvPicPr>
            <a:picLocks noChangeAspect="1"/>
          </p:cNvPicPr>
          <p:nvPr/>
        </p:nvPicPr>
        <p:blipFill>
          <a:blip r:embed="rId4"/>
          <a:stretch>
            <a:fillRect/>
          </a:stretch>
        </p:blipFill>
        <p:spPr>
          <a:xfrm>
            <a:off x="9180465" y="3778935"/>
            <a:ext cx="289891" cy="222359"/>
          </a:xfrm>
          <a:prstGeom prst="rect">
            <a:avLst/>
          </a:prstGeom>
        </p:spPr>
      </p:pic>
    </p:spTree>
    <p:extLst>
      <p:ext uri="{BB962C8B-B14F-4D97-AF65-F5344CB8AC3E}">
        <p14:creationId xmlns:p14="http://schemas.microsoft.com/office/powerpoint/2010/main" val="2888111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243013" y="0"/>
            <a:ext cx="9010454" cy="6858000"/>
          </a:xfrm>
          <a:prstGeom prst="rect">
            <a:avLst/>
          </a:prstGeom>
        </p:spPr>
      </p:pic>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3"/>
          <a:stretch>
            <a:fillRect/>
          </a:stretch>
        </p:blipFill>
        <p:spPr>
          <a:xfrm>
            <a:off x="1314450" y="0"/>
            <a:ext cx="9146649" cy="6858000"/>
          </a:xfrm>
          <a:prstGeom prst="rect">
            <a:avLst/>
          </a:prstGeom>
        </p:spPr>
      </p:pic>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1395413" y="0"/>
            <a:ext cx="9016390" cy="6894886"/>
          </a:xfrm>
          <a:prstGeom prst="rect">
            <a:avLst/>
          </a:prstGeom>
        </p:spPr>
      </p:pic>
    </p:spTree>
    <p:extLst>
      <p:ext uri="{BB962C8B-B14F-4D97-AF65-F5344CB8AC3E}">
        <p14:creationId xmlns:p14="http://schemas.microsoft.com/office/powerpoint/2010/main" val="15652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3"/>
          <a:stretch>
            <a:fillRect/>
          </a:stretch>
        </p:blipFill>
        <p:spPr>
          <a:xfrm>
            <a:off x="1447800" y="-3456"/>
            <a:ext cx="8648699" cy="6861456"/>
          </a:xfrm>
          <a:prstGeom prst="rect">
            <a:avLst/>
          </a:prstGeom>
        </p:spPr>
      </p:pic>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3"/>
          <a:stretch>
            <a:fillRect/>
          </a:stretch>
        </p:blipFill>
        <p:spPr>
          <a:xfrm>
            <a:off x="1636586" y="0"/>
            <a:ext cx="8614027" cy="685800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3"/>
          <a:stretch>
            <a:fillRect/>
          </a:stretch>
        </p:blipFill>
        <p:spPr>
          <a:xfrm>
            <a:off x="1847850" y="0"/>
            <a:ext cx="8817429" cy="6858000"/>
          </a:xfrm>
          <a:prstGeom prst="rect">
            <a:avLst/>
          </a:prstGeom>
        </p:spPr>
      </p:pic>
    </p:spTree>
    <p:extLst>
      <p:ext uri="{BB962C8B-B14F-4D97-AF65-F5344CB8AC3E}">
        <p14:creationId xmlns:p14="http://schemas.microsoft.com/office/powerpoint/2010/main" val="379045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pic>
        <p:nvPicPr>
          <p:cNvPr id="3" name="Imagen 2"/>
          <p:cNvPicPr>
            <a:picLocks noChangeAspect="1"/>
          </p:cNvPicPr>
          <p:nvPr/>
        </p:nvPicPr>
        <p:blipFill>
          <a:blip r:embed="rId3"/>
          <a:stretch>
            <a:fillRect/>
          </a:stretch>
        </p:blipFill>
        <p:spPr>
          <a:xfrm>
            <a:off x="1695450" y="0"/>
            <a:ext cx="8524286" cy="6858000"/>
          </a:xfrm>
          <a:prstGeom prst="rect">
            <a:avLst/>
          </a:prstGeom>
        </p:spPr>
      </p:pic>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a:t>
            </a:r>
            <a:r>
              <a:rPr lang="es-MX" b="1" dirty="0" smtClean="0"/>
              <a:t>el 30</a:t>
            </a:r>
            <a:r>
              <a:rPr lang="es-MX" b="1" dirty="0" smtClean="0"/>
              <a:t>% </a:t>
            </a:r>
            <a:r>
              <a:rPr lang="es-MX" b="1" dirty="0" smtClean="0"/>
              <a:t>o menos, </a:t>
            </a:r>
            <a:r>
              <a:rPr lang="es-MX" b="1" dirty="0" smtClean="0"/>
              <a:t>de </a:t>
            </a:r>
            <a:r>
              <a:rPr lang="es-MX" b="1" dirty="0" smtClean="0"/>
              <a:t>los estudiantes</a:t>
            </a: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524</Words>
  <Application>Microsoft Office PowerPoint</Application>
  <PresentationFormat>Panorámica</PresentationFormat>
  <Paragraphs>84</Paragraphs>
  <Slides>15</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Análisis descriptivo de los resultados obtenidos por los estudiantes de primer año de secundaria  Escuela: Valle del Bravo Profesora:</vt:lpstr>
      <vt:lpstr>Presentación de PowerPoint</vt:lpstr>
      <vt:lpstr> </vt:lpstr>
      <vt:lpstr>Presentación de PowerPoint</vt:lpstr>
      <vt:lpstr>Presentación de PowerPoint</vt:lpstr>
      <vt:lpstr>Presentación de PowerPoint</vt:lpstr>
      <vt:lpstr>Presentación de PowerPoint</vt:lpstr>
      <vt:lpstr> </vt:lpstr>
      <vt:lpstr>Los ítems más difíciles</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Alejandro</cp:lastModifiedBy>
  <cp:revision>145</cp:revision>
  <dcterms:created xsi:type="dcterms:W3CDTF">2018-12-27T05:31:05Z</dcterms:created>
  <dcterms:modified xsi:type="dcterms:W3CDTF">2019-10-28T20:39:33Z</dcterms:modified>
</cp:coreProperties>
</file>