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9" r:id="rId2"/>
    <p:sldId id="292" r:id="rId3"/>
    <p:sldId id="317" r:id="rId4"/>
    <p:sldId id="281" r:id="rId5"/>
    <p:sldId id="257" r:id="rId6"/>
    <p:sldId id="293" r:id="rId7"/>
    <p:sldId id="283" r:id="rId8"/>
    <p:sldId id="258" r:id="rId9"/>
    <p:sldId id="294" r:id="rId10"/>
    <p:sldId id="285" r:id="rId11"/>
    <p:sldId id="259" r:id="rId12"/>
    <p:sldId id="286" r:id="rId13"/>
    <p:sldId id="260" r:id="rId14"/>
    <p:sldId id="288" r:id="rId15"/>
    <p:sldId id="261" r:id="rId16"/>
    <p:sldId id="289" r:id="rId17"/>
    <p:sldId id="262" r:id="rId18"/>
    <p:sldId id="290" r:id="rId19"/>
    <p:sldId id="263" r:id="rId20"/>
    <p:sldId id="295" r:id="rId21"/>
    <p:sldId id="296" r:id="rId22"/>
    <p:sldId id="264" r:id="rId23"/>
    <p:sldId id="297" r:id="rId24"/>
    <p:sldId id="298" r:id="rId25"/>
    <p:sldId id="265" r:id="rId26"/>
    <p:sldId id="299" r:id="rId27"/>
    <p:sldId id="300" r:id="rId28"/>
    <p:sldId id="266" r:id="rId29"/>
    <p:sldId id="301" r:id="rId30"/>
    <p:sldId id="278" r:id="rId31"/>
    <p:sldId id="302" r:id="rId32"/>
    <p:sldId id="267" r:id="rId33"/>
    <p:sldId id="303" r:id="rId34"/>
    <p:sldId id="304" r:id="rId35"/>
    <p:sldId id="268" r:id="rId36"/>
    <p:sldId id="305" r:id="rId37"/>
    <p:sldId id="269" r:id="rId38"/>
    <p:sldId id="306" r:id="rId39"/>
    <p:sldId id="270" r:id="rId40"/>
    <p:sldId id="307" r:id="rId41"/>
    <p:sldId id="271" r:id="rId42"/>
    <p:sldId id="308" r:id="rId43"/>
    <p:sldId id="272" r:id="rId44"/>
    <p:sldId id="309" r:id="rId45"/>
    <p:sldId id="273" r:id="rId46"/>
    <p:sldId id="310" r:id="rId47"/>
    <p:sldId id="311" r:id="rId48"/>
    <p:sldId id="274" r:id="rId49"/>
    <p:sldId id="312" r:id="rId50"/>
    <p:sldId id="275" r:id="rId51"/>
    <p:sldId id="313" r:id="rId52"/>
    <p:sldId id="276" r:id="rId53"/>
    <p:sldId id="314" r:id="rId54"/>
    <p:sldId id="277" r:id="rId55"/>
    <p:sldId id="315" r:id="rId56"/>
    <p:sldId id="280" r:id="rId57"/>
    <p:sldId id="316" r:id="rId5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D6EC229-3762-4757-B5DB-8061A75CFC3F}">
          <p14:sldIdLst>
            <p14:sldId id="279"/>
            <p14:sldId id="292"/>
            <p14:sldId id="317"/>
            <p14:sldId id="281"/>
            <p14:sldId id="257"/>
            <p14:sldId id="293"/>
            <p14:sldId id="283"/>
            <p14:sldId id="258"/>
            <p14:sldId id="294"/>
            <p14:sldId id="285"/>
            <p14:sldId id="259"/>
            <p14:sldId id="286"/>
            <p14:sldId id="260"/>
            <p14:sldId id="288"/>
            <p14:sldId id="261"/>
            <p14:sldId id="289"/>
            <p14:sldId id="262"/>
            <p14:sldId id="290"/>
            <p14:sldId id="263"/>
            <p14:sldId id="295"/>
            <p14:sldId id="296"/>
            <p14:sldId id="264"/>
            <p14:sldId id="297"/>
            <p14:sldId id="298"/>
            <p14:sldId id="265"/>
            <p14:sldId id="299"/>
            <p14:sldId id="300"/>
            <p14:sldId id="266"/>
            <p14:sldId id="301"/>
            <p14:sldId id="278"/>
            <p14:sldId id="302"/>
            <p14:sldId id="267"/>
            <p14:sldId id="303"/>
            <p14:sldId id="304"/>
            <p14:sldId id="268"/>
            <p14:sldId id="305"/>
            <p14:sldId id="269"/>
            <p14:sldId id="306"/>
            <p14:sldId id="270"/>
            <p14:sldId id="307"/>
            <p14:sldId id="271"/>
            <p14:sldId id="308"/>
            <p14:sldId id="272"/>
            <p14:sldId id="309"/>
            <p14:sldId id="273"/>
            <p14:sldId id="310"/>
            <p14:sldId id="311"/>
            <p14:sldId id="274"/>
            <p14:sldId id="312"/>
            <p14:sldId id="275"/>
            <p14:sldId id="313"/>
            <p14:sldId id="276"/>
            <p14:sldId id="314"/>
            <p14:sldId id="277"/>
            <p14:sldId id="315"/>
            <p14:sldId id="280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444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08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7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89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44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7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9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1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321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194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0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69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06125-1B3A-4A5D-BE95-8FB2C157D9C1}" type="datetimeFigureOut">
              <a:rPr lang="es-MX" smtClean="0"/>
              <a:t>28/10/2019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8C939-21C0-4446-A1EF-13B6392C63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754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1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331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3375" y="203589"/>
            <a:ext cx="3806190" cy="3463163"/>
            <a:chOff x="377190" y="4961257"/>
            <a:chExt cx="3558496" cy="3463163"/>
          </a:xfrm>
        </p:grpSpPr>
        <p:sp>
          <p:nvSpPr>
            <p:cNvPr id="3" name="CuadroTexto 2"/>
            <p:cNvSpPr txBox="1"/>
            <p:nvPr/>
          </p:nvSpPr>
          <p:spPr>
            <a:xfrm>
              <a:off x="377190" y="496125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829" y="4961257"/>
              <a:ext cx="3034857" cy="3463163"/>
            </a:xfrm>
            <a:prstGeom prst="rect">
              <a:avLst/>
            </a:prstGeom>
          </p:spPr>
        </p:pic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08266"/>
              </p:ext>
            </p:extLst>
          </p:nvPr>
        </p:nvGraphicFramePr>
        <p:xfrm>
          <a:off x="100479" y="3789162"/>
          <a:ext cx="6657042" cy="2882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0794"/>
                <a:gridCol w="1129057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2:</a:t>
                      </a:r>
                    </a:p>
                    <a:p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202</a:t>
                      </a:r>
                      <a:r>
                        <a:rPr lang="es-MX" sz="1200" b="1" baseline="0" dirty="0" smtClean="0"/>
                        <a:t> –</a:t>
                      </a:r>
                      <a:r>
                        <a:rPr lang="es-MX" sz="1200" baseline="0" dirty="0" smtClean="0"/>
                        <a:t> Comparación de la proporcionalidad de razones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66" y="3039531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68617" y="560906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19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80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4319" y="537210"/>
            <a:ext cx="364141" cy="372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7.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4" t="11332" r="27145" b="37960"/>
          <a:stretch/>
        </p:blipFill>
        <p:spPr>
          <a:xfrm>
            <a:off x="1623059" y="1089639"/>
            <a:ext cx="3434667" cy="251969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3</a:t>
            </a:r>
            <a:endParaRPr lang="es-MX" sz="1200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85"/>
          <a:stretch/>
        </p:blipFill>
        <p:spPr>
          <a:xfrm>
            <a:off x="618432" y="511826"/>
            <a:ext cx="5670921" cy="45034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6" r="27403"/>
          <a:stretch/>
        </p:blipFill>
        <p:spPr>
          <a:xfrm>
            <a:off x="456390" y="3736800"/>
            <a:ext cx="4775934" cy="1720215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56890"/>
              </p:ext>
            </p:extLst>
          </p:nvPr>
        </p:nvGraphicFramePr>
        <p:xfrm>
          <a:off x="91077" y="5885591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 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117" y="5184740"/>
            <a:ext cx="221166" cy="1696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790559" y="7772399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18 de 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091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1954" y="287287"/>
            <a:ext cx="3820803" cy="2228850"/>
            <a:chOff x="454017" y="5154930"/>
            <a:chExt cx="3090416" cy="1965960"/>
          </a:xfrm>
        </p:grpSpPr>
        <p:sp>
          <p:nvSpPr>
            <p:cNvPr id="3" name="CuadroTexto 2"/>
            <p:cNvSpPr txBox="1"/>
            <p:nvPr/>
          </p:nvSpPr>
          <p:spPr>
            <a:xfrm>
              <a:off x="454017" y="515493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8. 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85" y="5154930"/>
              <a:ext cx="2819748" cy="1965960"/>
            </a:xfrm>
            <a:prstGeom prst="rect">
              <a:avLst/>
            </a:prstGeom>
          </p:spPr>
        </p:pic>
      </p:grp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33667"/>
              </p:ext>
            </p:extLst>
          </p:nvPr>
        </p:nvGraphicFramePr>
        <p:xfrm>
          <a:off x="138821" y="3331962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356" y="1891278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46676" y="515186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13 d</a:t>
            </a:r>
            <a:r>
              <a:rPr lang="es-MX" dirty="0" smtClean="0"/>
              <a:t>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89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01912" y="564200"/>
            <a:ext cx="3847228" cy="3733480"/>
            <a:chOff x="627961" y="804231"/>
            <a:chExt cx="3172614" cy="3222920"/>
          </a:xfrm>
        </p:grpSpPr>
        <p:sp>
          <p:nvSpPr>
            <p:cNvPr id="2" name="CuadroTexto 1"/>
            <p:cNvSpPr txBox="1"/>
            <p:nvPr/>
          </p:nvSpPr>
          <p:spPr>
            <a:xfrm>
              <a:off x="627961" y="804231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9.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647" y="804231"/>
              <a:ext cx="2870928" cy="322292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4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79326"/>
              </p:ext>
            </p:extLst>
          </p:nvPr>
        </p:nvGraphicFramePr>
        <p:xfrm>
          <a:off x="100479" y="4278225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0" y="2904659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12862" y="608856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(19 de 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38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37016" y="392620"/>
            <a:ext cx="3927571" cy="3254107"/>
            <a:chOff x="778804" y="5089793"/>
            <a:chExt cx="3264387" cy="2559729"/>
          </a:xfrm>
        </p:grpSpPr>
        <p:sp>
          <p:nvSpPr>
            <p:cNvPr id="3" name="CuadroTexto 2"/>
            <p:cNvSpPr txBox="1"/>
            <p:nvPr/>
          </p:nvSpPr>
          <p:spPr>
            <a:xfrm>
              <a:off x="778804" y="508979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217" y="5089793"/>
              <a:ext cx="2787974" cy="2559729"/>
            </a:xfrm>
            <a:prstGeom prst="rect">
              <a:avLst/>
            </a:prstGeom>
          </p:spPr>
        </p:pic>
      </p:grp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98755"/>
              </p:ext>
            </p:extLst>
          </p:nvPr>
        </p:nvGraphicFramePr>
        <p:xfrm>
          <a:off x="200958" y="3872206"/>
          <a:ext cx="6657042" cy="4513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2195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  <a:r>
                        <a:rPr lang="es-MX" sz="1350" baseline="0" dirty="0" smtClean="0"/>
                        <a:t> </a:t>
                      </a:r>
                    </a:p>
                    <a:p>
                      <a:pPr algn="r"/>
                      <a:r>
                        <a:rPr lang="es-MX" sz="1350" baseline="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 </a:t>
                      </a:r>
                      <a:r>
                        <a:rPr lang="es-MX" sz="1350" baseline="0" dirty="0" smtClean="0"/>
                        <a:t>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18" y="234724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46676" y="6623824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18 de 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76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51690" y="506776"/>
            <a:ext cx="4211749" cy="2567894"/>
            <a:chOff x="881349" y="451692"/>
            <a:chExt cx="3327094" cy="1974640"/>
          </a:xfrm>
        </p:grpSpPr>
        <p:sp>
          <p:nvSpPr>
            <p:cNvPr id="2" name="CuadroTexto 1"/>
            <p:cNvSpPr txBox="1"/>
            <p:nvPr/>
          </p:nvSpPr>
          <p:spPr>
            <a:xfrm>
              <a:off x="881349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761" y="451692"/>
              <a:ext cx="2850682" cy="1974640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5</a:t>
            </a:r>
            <a:endParaRPr lang="es-MX" sz="1200" dirty="0"/>
          </a:p>
        </p:txBody>
      </p:sp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07545"/>
              </p:ext>
            </p:extLst>
          </p:nvPr>
        </p:nvGraphicFramePr>
        <p:xfrm>
          <a:off x="138821" y="3331962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399577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46315" y="4750419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19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310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50976"/>
          <a:stretch/>
        </p:blipFill>
        <p:spPr>
          <a:xfrm>
            <a:off x="462261" y="412595"/>
            <a:ext cx="5609402" cy="1577565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158907" y="193388"/>
            <a:ext cx="2575651" cy="694967"/>
            <a:chOff x="881349" y="3503364"/>
            <a:chExt cx="2371519" cy="369332"/>
          </a:xfrm>
          <a:solidFill>
            <a:schemeClr val="bg1"/>
          </a:solidFill>
        </p:grpSpPr>
        <p:sp>
          <p:nvSpPr>
            <p:cNvPr id="4" name="CuadroTexto 3"/>
            <p:cNvSpPr txBox="1"/>
            <p:nvPr/>
          </p:nvSpPr>
          <p:spPr>
            <a:xfrm>
              <a:off x="881349" y="3503364"/>
              <a:ext cx="476412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90" b="91183"/>
            <a:stretch/>
          </p:blipFill>
          <p:spPr>
            <a:xfrm>
              <a:off x="1357761" y="3503364"/>
              <a:ext cx="1895107" cy="212512"/>
            </a:xfrm>
            <a:prstGeom prst="rect">
              <a:avLst/>
            </a:prstGeom>
            <a:grpFill/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06"/>
          <a:stretch/>
        </p:blipFill>
        <p:spPr>
          <a:xfrm>
            <a:off x="641720" y="2209367"/>
            <a:ext cx="6090307" cy="2005244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685692"/>
              </p:ext>
            </p:extLst>
          </p:nvPr>
        </p:nvGraphicFramePr>
        <p:xfrm>
          <a:off x="100479" y="4748167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313 –</a:t>
                      </a:r>
                      <a:r>
                        <a:rPr lang="es-MX" sz="1350" baseline="0" dirty="0" smtClean="0"/>
                        <a:t> Deducción del patrón de una sucesión con progresión especial.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4" y="3531602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40563" y="613317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18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532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52954" y="6489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13.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197" r="7067" b="60993"/>
          <a:stretch/>
        </p:blipFill>
        <p:spPr>
          <a:xfrm>
            <a:off x="808418" y="416226"/>
            <a:ext cx="4610992" cy="272117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5216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6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99"/>
          <a:stretch/>
        </p:blipFill>
        <p:spPr>
          <a:xfrm>
            <a:off x="796062" y="2958984"/>
            <a:ext cx="4966677" cy="382623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" b="95316"/>
          <a:stretch/>
        </p:blipFill>
        <p:spPr>
          <a:xfrm>
            <a:off x="785566" y="131859"/>
            <a:ext cx="4811685" cy="235407"/>
          </a:xfrm>
          <a:prstGeom prst="rect">
            <a:avLst/>
          </a:prstGeom>
        </p:spPr>
      </p:pic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932489"/>
              </p:ext>
            </p:extLst>
          </p:nvPr>
        </p:nvGraphicFramePr>
        <p:xfrm>
          <a:off x="0" y="6883539"/>
          <a:ext cx="6657042" cy="1899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206 – </a:t>
                      </a:r>
                      <a:r>
                        <a:rPr lang="es-MX" sz="1350" dirty="0" smtClean="0"/>
                        <a:t>Representación</a:t>
                      </a:r>
                      <a:r>
                        <a:rPr lang="es-MX" sz="1350" baseline="0" dirty="0" smtClean="0"/>
                        <a:t> de datos numéricos en gráficas de barras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14" y="420867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712500" y="825190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14 de 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6824" y="268515"/>
            <a:ext cx="5832760" cy="1822563"/>
            <a:chOff x="1024568" y="7127913"/>
            <a:chExt cx="5563967" cy="1641514"/>
          </a:xfrm>
        </p:grpSpPr>
        <p:sp>
          <p:nvSpPr>
            <p:cNvPr id="3" name="CuadroTexto 2"/>
            <p:cNvSpPr txBox="1"/>
            <p:nvPr/>
          </p:nvSpPr>
          <p:spPr>
            <a:xfrm>
              <a:off x="1024568" y="7127913"/>
              <a:ext cx="473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295" y="7127913"/>
              <a:ext cx="5090240" cy="164151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38240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39" y="1846178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13222" y="457200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18 de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1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17793" y="558849"/>
            <a:ext cx="3756256" cy="2288636"/>
            <a:chOff x="694063" y="594911"/>
            <a:chExt cx="3128790" cy="205499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5949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15.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594911"/>
              <a:ext cx="2652378" cy="205499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7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48551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727" y="2605339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5163" y="504035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17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99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16815"/>
              </p:ext>
            </p:extLst>
          </p:nvPr>
        </p:nvGraphicFramePr>
        <p:xfrm>
          <a:off x="223157" y="1513477"/>
          <a:ext cx="6502400" cy="631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 1</a:t>
                      </a:r>
                    </a:p>
                    <a:p>
                      <a:r>
                        <a:rPr lang="es-MX" dirty="0" smtClean="0"/>
                        <a:t>Espacio, forma y Medida</a:t>
                      </a: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12 habilidades  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17 ítems</a:t>
                      </a:r>
                      <a:endParaRPr lang="es-MX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101</a:t>
                      </a:r>
                      <a:r>
                        <a:rPr lang="es-MX" baseline="0" dirty="0" smtClean="0"/>
                        <a:t> – Comprensión de problemas matemáticos contextualizados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102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103 – Operación de valores posicionales con números naturales y decimales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104 – Ubicación de una coordenada en el primer cuadrante del plano artesiano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105 –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106 – Definición de tecnicismos del lenguaje formal de la geometría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</a:t>
                      </a:r>
                      <a:r>
                        <a:rPr lang="es-MX" sz="1200" baseline="0" dirty="0" smtClean="0"/>
                        <a:t>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107 – Representación viso-espacial de figuras geométricas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trike="noStrike" baseline="0" dirty="0" smtClean="0"/>
                        <a:t>108 – Identificación de las características geométricas de los cuadriláteros - - - - </a:t>
                      </a:r>
                      <a:endParaRPr lang="es-MX" b="1" strike="noStrike" baseline="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trike="noStrike" dirty="0" smtClean="0"/>
                        <a:t>1 ítem</a:t>
                      </a:r>
                      <a:endParaRPr lang="es-MX" sz="1200" b="1" strike="noStrik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109 – Identificación gráfica de tipos de líneas rectas (paralelas, perpendiculares y secantes) - - - - - - - - - - - - - - - - - - - - - - - - - -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110 – Representación del modelo aritmético para calcular el perímetro de una figura geométrica (triángulo o cuadrilátero) - - - - -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111 – Representación del modelo aritmético para calcular el área de cuadriláteros o triángulos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3 ítems</a:t>
                      </a:r>
                      <a:endParaRPr lang="es-MX" sz="1200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112 – Deducción de fórmulas para calcular el área mediante descomposición de figuras geométricas -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</a:t>
                      </a:r>
                      <a:endParaRPr lang="es-MX" sz="1200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636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4329" y="489019"/>
            <a:ext cx="3756256" cy="2540327"/>
            <a:chOff x="914400" y="3327094"/>
            <a:chExt cx="3349128" cy="2288637"/>
          </a:xfrm>
        </p:grpSpPr>
        <p:sp>
          <p:nvSpPr>
            <p:cNvPr id="3" name="CuadroTexto 2"/>
            <p:cNvSpPr txBox="1"/>
            <p:nvPr/>
          </p:nvSpPr>
          <p:spPr>
            <a:xfrm>
              <a:off x="914400" y="332709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12" y="3327094"/>
              <a:ext cx="2872716" cy="22886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73302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r>
                        <a:rPr lang="es-MX" sz="1350" b="1" baseline="0" dirty="0" smtClean="0"/>
                        <a:t>105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566" y="1652117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79769" y="505150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18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019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1061" y="485945"/>
            <a:ext cx="3561498" cy="2269580"/>
            <a:chOff x="815248" y="6125377"/>
            <a:chExt cx="3227943" cy="1927337"/>
          </a:xfrm>
        </p:grpSpPr>
        <p:sp>
          <p:nvSpPr>
            <p:cNvPr id="3" name="CuadroTexto 2"/>
            <p:cNvSpPr txBox="1"/>
            <p:nvPr/>
          </p:nvSpPr>
          <p:spPr>
            <a:xfrm>
              <a:off x="815248" y="6125378"/>
              <a:ext cx="484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989" y="6125377"/>
              <a:ext cx="2743202" cy="192733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38018"/>
              </p:ext>
            </p:extLst>
          </p:nvPr>
        </p:nvGraphicFramePr>
        <p:xfrm>
          <a:off x="100479" y="4945457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700" y="1693531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12861" y="635619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16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9785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26999" y="596948"/>
            <a:ext cx="3551840" cy="2271170"/>
            <a:chOff x="848299" y="727113"/>
            <a:chExt cx="3317887" cy="1991461"/>
          </a:xfrm>
        </p:grpSpPr>
        <p:sp>
          <p:nvSpPr>
            <p:cNvPr id="2" name="CuadroTexto 1"/>
            <p:cNvSpPr txBox="1"/>
            <p:nvPr/>
          </p:nvSpPr>
          <p:spPr>
            <a:xfrm>
              <a:off x="848299" y="72711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11" y="727113"/>
              <a:ext cx="2841475" cy="199146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8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369169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72" y="2596062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68617" y="507380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(16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16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722" y="532092"/>
            <a:ext cx="3736775" cy="2279748"/>
            <a:chOff x="958468" y="3327094"/>
            <a:chExt cx="3393194" cy="1973630"/>
          </a:xfrm>
        </p:grpSpPr>
        <p:sp>
          <p:nvSpPr>
            <p:cNvPr id="3" name="CuadroTexto 2"/>
            <p:cNvSpPr txBox="1"/>
            <p:nvPr/>
          </p:nvSpPr>
          <p:spPr>
            <a:xfrm>
              <a:off x="958468" y="3327094"/>
              <a:ext cx="484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19.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3424303"/>
              <a:ext cx="2908453" cy="187642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373486"/>
              </p:ext>
            </p:extLst>
          </p:nvPr>
        </p:nvGraphicFramePr>
        <p:xfrm>
          <a:off x="100479" y="3172413"/>
          <a:ext cx="6657042" cy="226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208 – </a:t>
                      </a:r>
                      <a:r>
                        <a:rPr lang="es-MX" sz="1200" dirty="0" smtClean="0"/>
                        <a:t>Comprensión</a:t>
                      </a:r>
                      <a:r>
                        <a:rPr lang="es-MX" sz="1200" baseline="0" dirty="0" smtClean="0"/>
                        <a:t> de la relación entre porcentajes y fracciones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51" y="2513262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68617" y="4728116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10 de 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1162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4626" y="338892"/>
            <a:ext cx="5812155" cy="2383977"/>
            <a:chOff x="1035586" y="6015209"/>
            <a:chExt cx="5210979" cy="1872867"/>
          </a:xfrm>
        </p:grpSpPr>
        <p:sp>
          <p:nvSpPr>
            <p:cNvPr id="3" name="CuadroTexto 2"/>
            <p:cNvSpPr txBox="1"/>
            <p:nvPr/>
          </p:nvSpPr>
          <p:spPr>
            <a:xfrm>
              <a:off x="1035586" y="6015210"/>
              <a:ext cx="495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3209" y="6015209"/>
              <a:ext cx="4803356" cy="187286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63171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 </a:t>
                      </a:r>
                      <a:r>
                        <a:rPr lang="es-MX" sz="1350" dirty="0" smtClean="0"/>
                        <a:t>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681" y="1519715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46676" y="457200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/>
              <a:t>6</a:t>
            </a:r>
            <a:r>
              <a:rPr lang="es-MX" dirty="0" smtClean="0"/>
              <a:t>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815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61860" y="212105"/>
            <a:ext cx="5728772" cy="2433503"/>
            <a:chOff x="815248" y="451692"/>
            <a:chExt cx="5550094" cy="1938967"/>
          </a:xfrm>
        </p:grpSpPr>
        <p:sp>
          <p:nvSpPr>
            <p:cNvPr id="2" name="CuadroTexto 1"/>
            <p:cNvSpPr txBox="1"/>
            <p:nvPr/>
          </p:nvSpPr>
          <p:spPr>
            <a:xfrm>
              <a:off x="815248" y="45169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21.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59" y="523568"/>
              <a:ext cx="5073683" cy="1867091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9</a:t>
            </a:r>
            <a:endParaRPr lang="es-MX" sz="1200" dirty="0"/>
          </a:p>
        </p:txBody>
      </p:sp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12377"/>
              </p:ext>
            </p:extLst>
          </p:nvPr>
        </p:nvGraphicFramePr>
        <p:xfrm>
          <a:off x="100479" y="3172413"/>
          <a:ext cx="6657042" cy="30657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310 –</a:t>
                      </a:r>
                      <a:r>
                        <a:rPr lang="es-MX" sz="120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14" y="1246355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57466" y="5018048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(13 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89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96792"/>
              </p:ext>
            </p:extLst>
          </p:nvPr>
        </p:nvGraphicFramePr>
        <p:xfrm>
          <a:off x="100479" y="4234137"/>
          <a:ext cx="6657042" cy="212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96130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3167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5440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108 –</a:t>
                      </a:r>
                      <a:r>
                        <a:rPr lang="es-MX" sz="1350" baseline="0" dirty="0" smtClean="0"/>
                        <a:t> Identificación de las características geométricas de los cuadriláteros.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70029" y="19455"/>
            <a:ext cx="5880037" cy="3887372"/>
            <a:chOff x="947451" y="3128790"/>
            <a:chExt cx="5552501" cy="3613533"/>
          </a:xfrm>
        </p:grpSpPr>
        <p:sp>
          <p:nvSpPr>
            <p:cNvPr id="4" name="CuadroTexto 3"/>
            <p:cNvSpPr txBox="1"/>
            <p:nvPr/>
          </p:nvSpPr>
          <p:spPr>
            <a:xfrm>
              <a:off x="947451" y="312879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22.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863" y="3231078"/>
              <a:ext cx="5076089" cy="3511245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614" y="3281218"/>
            <a:ext cx="221166" cy="169644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2776654" y="2462451"/>
            <a:ext cx="8697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4886647" y="569827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(13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85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241729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264135" y="312410"/>
            <a:ext cx="5890310" cy="2106865"/>
            <a:chOff x="815249" y="7285284"/>
            <a:chExt cx="5728771" cy="1660412"/>
          </a:xfrm>
        </p:grpSpPr>
        <p:sp>
          <p:nvSpPr>
            <p:cNvPr id="4" name="CuadroTexto 3"/>
            <p:cNvSpPr txBox="1"/>
            <p:nvPr/>
          </p:nvSpPr>
          <p:spPr>
            <a:xfrm>
              <a:off x="815249" y="72852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1660" y="7285284"/>
              <a:ext cx="5252360" cy="1660412"/>
            </a:xfrm>
            <a:prstGeom prst="rect">
              <a:avLst/>
            </a:prstGeom>
          </p:spPr>
        </p:pic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89" y="1067264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24013" y="504035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15 de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55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94911" y="184934"/>
            <a:ext cx="4336685" cy="2335209"/>
            <a:chOff x="694063" y="716096"/>
            <a:chExt cx="3767768" cy="2290656"/>
          </a:xfrm>
        </p:grpSpPr>
        <p:sp>
          <p:nvSpPr>
            <p:cNvPr id="2" name="CuadroTexto 1"/>
            <p:cNvSpPr txBox="1"/>
            <p:nvPr/>
          </p:nvSpPr>
          <p:spPr>
            <a:xfrm>
              <a:off x="694063" y="71609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0475" y="716096"/>
              <a:ext cx="3291356" cy="229065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10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805540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834" y="2290815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5164" y="457200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17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51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41992" y="285095"/>
            <a:ext cx="5846986" cy="2510011"/>
            <a:chOff x="694064" y="3712684"/>
            <a:chExt cx="5541483" cy="2181341"/>
          </a:xfrm>
        </p:grpSpPr>
        <p:sp>
          <p:nvSpPr>
            <p:cNvPr id="3" name="CuadroTexto 2"/>
            <p:cNvSpPr txBox="1"/>
            <p:nvPr/>
          </p:nvSpPr>
          <p:spPr>
            <a:xfrm>
              <a:off x="694064" y="3712684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306" y="3712684"/>
              <a:ext cx="5175241" cy="218134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40152"/>
              </p:ext>
            </p:extLst>
          </p:nvPr>
        </p:nvGraphicFramePr>
        <p:xfrm>
          <a:off x="100479" y="3172413"/>
          <a:ext cx="6657042" cy="2631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307 –</a:t>
                      </a:r>
                      <a:r>
                        <a:rPr lang="es-MX" sz="1200" baseline="0" dirty="0" smtClean="0"/>
                        <a:t> Representación de números fraccionarios</a:t>
                      </a:r>
                      <a:endParaRPr lang="es-MX" sz="120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67" y="1667768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46315" y="506265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40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78777"/>
              </p:ext>
            </p:extLst>
          </p:nvPr>
        </p:nvGraphicFramePr>
        <p:xfrm>
          <a:off x="141514" y="1872705"/>
          <a:ext cx="6502400" cy="5046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2</a:t>
                      </a:r>
                    </a:p>
                    <a:p>
                      <a:r>
                        <a:rPr lang="es-MX" baseline="0" dirty="0" smtClean="0"/>
                        <a:t>Manejo de información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10 habilidades  </a:t>
                      </a:r>
                      <a:endParaRPr lang="es-MX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 11 ítems</a:t>
                      </a:r>
                      <a:endParaRPr lang="es-MX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201 – Comprensión</a:t>
                      </a:r>
                      <a:r>
                        <a:rPr lang="es-MX" baseline="0" dirty="0" smtClean="0"/>
                        <a:t> de problemas matemáticos contextualizados-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11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202</a:t>
                      </a:r>
                      <a:r>
                        <a:rPr lang="es-MX" baseline="0" dirty="0" smtClean="0"/>
                        <a:t> – Comparación de la proporcionalidad de razones - - - -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203 – Representació</a:t>
                      </a:r>
                      <a:r>
                        <a:rPr lang="es-MX" baseline="0" dirty="0" smtClean="0"/>
                        <a:t>n de modelos aritméticos de la media (promedio)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205 –</a:t>
                      </a:r>
                      <a:r>
                        <a:rPr lang="es-MX" baseline="0" dirty="0" smtClean="0"/>
                        <a:t> Aplicación de operaciones aritméticas básicas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10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206 – Representación</a:t>
                      </a:r>
                      <a:r>
                        <a:rPr lang="es-MX" baseline="0" dirty="0" smtClean="0"/>
                        <a:t> de datos numéricos en gráficas de barras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2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207 –</a:t>
                      </a:r>
                      <a:r>
                        <a:rPr lang="es-MX" baseline="0" dirty="0" smtClean="0"/>
                        <a:t> Representación del modelo de regla de tres simple - 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4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208 – Comprensión</a:t>
                      </a:r>
                      <a:r>
                        <a:rPr lang="es-MX" baseline="0" dirty="0" smtClean="0"/>
                        <a:t> de la relación entre porcentajes y fracciones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209 – Comparación de razones con cantidades discretas - - - - - - - - -</a:t>
                      </a:r>
                      <a:r>
                        <a:rPr lang="es-MX" baseline="0" dirty="0" smtClean="0"/>
                        <a:t>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210 –</a:t>
                      </a:r>
                      <a:r>
                        <a:rPr lang="es-MX" baseline="0" dirty="0" smtClean="0"/>
                        <a:t> Representación de un número fraccionario - - - - - - - - - - - - - - - - - - - - 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2 ítems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126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0603" y="955497"/>
            <a:ext cx="30367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EVALUACIÓN DE </a:t>
            </a:r>
          </a:p>
          <a:p>
            <a:pPr algn="ctr"/>
            <a:r>
              <a:rPr lang="es-MX" sz="3200" b="1" dirty="0" smtClean="0"/>
              <a:t>MATEMÁTICAS</a:t>
            </a:r>
            <a:endParaRPr lang="es-MX" sz="32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659850" y="2833955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3200" b="1" dirty="0" smtClean="0"/>
              <a:t>PARTE 2</a:t>
            </a:r>
            <a:endParaRPr lang="es-MX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632718" y="6267238"/>
            <a:ext cx="56096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Instrucciones:</a:t>
            </a:r>
          </a:p>
          <a:p>
            <a:endParaRPr lang="es-MX" sz="1400" dirty="0" smtClean="0"/>
          </a:p>
          <a:p>
            <a:r>
              <a:rPr lang="es-MX" sz="1400" dirty="0" smtClean="0"/>
              <a:t>Lee con cuidado cada una de las preguntas y resuelve correctamente.</a:t>
            </a:r>
          </a:p>
          <a:p>
            <a:endParaRPr lang="es-MX" sz="1400" dirty="0"/>
          </a:p>
          <a:p>
            <a:r>
              <a:rPr lang="es-MX" sz="1400" dirty="0" smtClean="0"/>
              <a:t>Registra tus respuestas en la HOJA DE RESPUESTAS. </a:t>
            </a:r>
          </a:p>
          <a:p>
            <a:endParaRPr lang="es-MX" sz="1400" dirty="0"/>
          </a:p>
          <a:p>
            <a:r>
              <a:rPr lang="es-MX" sz="1400" dirty="0" smtClean="0"/>
              <a:t>No escribir en el cuadernillo.</a:t>
            </a:r>
          </a:p>
          <a:p>
            <a:endParaRPr lang="es-MX" sz="1400" dirty="0"/>
          </a:p>
          <a:p>
            <a:r>
              <a:rPr lang="es-MX" sz="1400" dirty="0" smtClean="0"/>
              <a:t>Entrega a tu profesor/a el cuadernillo y la hoja de respuestas.</a:t>
            </a:r>
          </a:p>
          <a:p>
            <a:endParaRPr lang="es-MX" sz="1400" dirty="0"/>
          </a:p>
          <a:p>
            <a:pPr algn="ctr"/>
            <a:r>
              <a:rPr lang="es-MX" sz="1400" dirty="0" smtClean="0"/>
              <a:t>¡GRACIAS!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898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2644" y="287682"/>
            <a:ext cx="6072712" cy="3563864"/>
            <a:chOff x="685059" y="6587916"/>
            <a:chExt cx="6375313" cy="3193777"/>
          </a:xfrm>
        </p:grpSpPr>
        <p:sp>
          <p:nvSpPr>
            <p:cNvPr id="3" name="CuadroTexto 2"/>
            <p:cNvSpPr txBox="1"/>
            <p:nvPr/>
          </p:nvSpPr>
          <p:spPr>
            <a:xfrm>
              <a:off x="685059" y="6587916"/>
              <a:ext cx="547107" cy="32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23" y="6587916"/>
              <a:ext cx="5952949" cy="319377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57432"/>
              </p:ext>
            </p:extLst>
          </p:nvPr>
        </p:nvGraphicFramePr>
        <p:xfrm>
          <a:off x="100479" y="3851546"/>
          <a:ext cx="6657042" cy="2311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44" y="297187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90919" y="533028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(19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6354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282230"/>
            <a:ext cx="3973499" cy="3252080"/>
            <a:chOff x="760164" y="528810"/>
            <a:chExt cx="3756752" cy="3122618"/>
          </a:xfrm>
        </p:grpSpPr>
        <p:sp>
          <p:nvSpPr>
            <p:cNvPr id="2" name="CuadroTexto 1"/>
            <p:cNvSpPr txBox="1"/>
            <p:nvPr/>
          </p:nvSpPr>
          <p:spPr>
            <a:xfrm>
              <a:off x="760164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27.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627962"/>
              <a:ext cx="3280340" cy="3023466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11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744393"/>
              </p:ext>
            </p:extLst>
          </p:nvPr>
        </p:nvGraphicFramePr>
        <p:xfrm>
          <a:off x="100479" y="4028447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58" y="3304425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5163" y="596590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18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0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2840" y="292214"/>
            <a:ext cx="5976960" cy="2102884"/>
            <a:chOff x="760164" y="4285561"/>
            <a:chExt cx="5871990" cy="1938969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4" y="428556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28.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6" y="4285561"/>
              <a:ext cx="5395578" cy="193896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33287"/>
              </p:ext>
            </p:extLst>
          </p:nvPr>
        </p:nvGraphicFramePr>
        <p:xfrm>
          <a:off x="100479" y="3172413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96" y="852816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12860" y="5062654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16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698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0347" y="369640"/>
            <a:ext cx="6233814" cy="2100374"/>
            <a:chOff x="760165" y="6577070"/>
            <a:chExt cx="6080487" cy="1806766"/>
          </a:xfrm>
        </p:grpSpPr>
        <p:sp>
          <p:nvSpPr>
            <p:cNvPr id="3" name="CuadroTexto 2"/>
            <p:cNvSpPr txBox="1"/>
            <p:nvPr/>
          </p:nvSpPr>
          <p:spPr>
            <a:xfrm>
              <a:off x="760165" y="6577070"/>
              <a:ext cx="484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29.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575" y="6603835"/>
              <a:ext cx="5604077" cy="17800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64698"/>
              </p:ext>
            </p:extLst>
          </p:nvPr>
        </p:nvGraphicFramePr>
        <p:xfrm>
          <a:off x="100479" y="3172413"/>
          <a:ext cx="6657042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110 – </a:t>
                      </a:r>
                      <a:r>
                        <a:rPr lang="es-MX" sz="1350" baseline="0" dirty="0" smtClean="0"/>
                        <a:t>Representación del modelo aritmético para calcular el perímetro de una figura geométrica (triángulo o cuadrilátero)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111 –</a:t>
                      </a:r>
                      <a:r>
                        <a:rPr lang="es-MX" sz="1200" baseline="0" dirty="0" smtClean="0"/>
                        <a:t> Representación del modelo aritmético para calcular el área de cuadriláteros o triángulos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55" y="1649140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99621" y="508495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15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11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422942" y="526280"/>
            <a:ext cx="5998406" cy="2247741"/>
            <a:chOff x="705080" y="550843"/>
            <a:chExt cx="5843118" cy="2027104"/>
          </a:xfrm>
        </p:grpSpPr>
        <p:sp>
          <p:nvSpPr>
            <p:cNvPr id="3" name="CuadroTexto 2"/>
            <p:cNvSpPr txBox="1"/>
            <p:nvPr/>
          </p:nvSpPr>
          <p:spPr>
            <a:xfrm>
              <a:off x="705080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92" y="636356"/>
              <a:ext cx="5366706" cy="1941591"/>
            </a:xfrm>
            <a:prstGeom prst="rect">
              <a:avLst/>
            </a:prstGeom>
          </p:spPr>
        </p:pic>
      </p:grpSp>
      <p:sp>
        <p:nvSpPr>
          <p:cNvPr id="9" name="CuadroTexto 8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12</a:t>
            </a:r>
            <a:endParaRPr lang="es-MX" sz="1200" dirty="0"/>
          </a:p>
        </p:txBody>
      </p:sp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03665"/>
              </p:ext>
            </p:extLst>
          </p:nvPr>
        </p:nvGraphicFramePr>
        <p:xfrm>
          <a:off x="100479" y="3172413"/>
          <a:ext cx="6657042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18" y="175990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12861" y="472811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(14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903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61396" y="255774"/>
            <a:ext cx="5926487" cy="3573426"/>
            <a:chOff x="859316" y="3095740"/>
            <a:chExt cx="5560980" cy="2886419"/>
          </a:xfrm>
        </p:grpSpPr>
        <p:sp>
          <p:nvSpPr>
            <p:cNvPr id="3" name="CuadroTexto 2"/>
            <p:cNvSpPr txBox="1"/>
            <p:nvPr/>
          </p:nvSpPr>
          <p:spPr>
            <a:xfrm>
              <a:off x="859316" y="30957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728" y="3095740"/>
              <a:ext cx="5084568" cy="2886419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59829"/>
              </p:ext>
            </p:extLst>
          </p:nvPr>
        </p:nvGraphicFramePr>
        <p:xfrm>
          <a:off x="200958" y="4455459"/>
          <a:ext cx="6657042" cy="29286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pPr algn="l"/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  <a:p>
                      <a:r>
                        <a:rPr lang="es-MX" sz="1350" b="1" dirty="0" smtClean="0"/>
                        <a:t>207 –</a:t>
                      </a:r>
                      <a:r>
                        <a:rPr lang="es-MX" sz="1350" baseline="0" dirty="0" smtClean="0"/>
                        <a:t> Representación del modelo de regla de tres simple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29" y="3203065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56783" y="6378498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(14 de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4436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19489" y="219365"/>
            <a:ext cx="5865554" cy="4641349"/>
            <a:chOff x="683046" y="440675"/>
            <a:chExt cx="5616745" cy="4428780"/>
          </a:xfrm>
        </p:grpSpPr>
        <p:sp>
          <p:nvSpPr>
            <p:cNvPr id="2" name="CuadroTexto 1"/>
            <p:cNvSpPr txBox="1"/>
            <p:nvPr/>
          </p:nvSpPr>
          <p:spPr>
            <a:xfrm>
              <a:off x="683046" y="44067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32.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23175"/>
              <a:ext cx="5140333" cy="4346280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13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110662"/>
              </p:ext>
            </p:extLst>
          </p:nvPr>
        </p:nvGraphicFramePr>
        <p:xfrm>
          <a:off x="100479" y="5079035"/>
          <a:ext cx="6657042" cy="227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42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104 – </a:t>
                      </a:r>
                      <a:r>
                        <a:rPr lang="es-MX" sz="1350" baseline="0" dirty="0" smtClean="0"/>
                        <a:t>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561" y="3886490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12861" y="661195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</a:t>
            </a:r>
            <a:r>
              <a:rPr lang="es-MX" dirty="0" smtClean="0"/>
              <a:t>de </a:t>
            </a:r>
            <a:r>
              <a:rPr lang="es-MX" dirty="0" smtClean="0"/>
              <a:t>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54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50633" y="317377"/>
            <a:ext cx="6356733" cy="3624551"/>
            <a:chOff x="683047" y="5541484"/>
            <a:chExt cx="6174953" cy="3478362"/>
          </a:xfrm>
        </p:grpSpPr>
        <p:sp>
          <p:nvSpPr>
            <p:cNvPr id="3" name="CuadroTexto 2"/>
            <p:cNvSpPr txBox="1"/>
            <p:nvPr/>
          </p:nvSpPr>
          <p:spPr>
            <a:xfrm>
              <a:off x="683047" y="5541484"/>
              <a:ext cx="476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33.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5626998"/>
              <a:ext cx="5698542" cy="339284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321876"/>
              </p:ext>
            </p:extLst>
          </p:nvPr>
        </p:nvGraphicFramePr>
        <p:xfrm>
          <a:off x="0" y="4981758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 </a:t>
                      </a:r>
                      <a:r>
                        <a:rPr lang="es-MX" sz="1350" baseline="0" dirty="0" smtClean="0"/>
                        <a:t>Definición de tecnicismos del lenguaje formal de la geometría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079" y="2992626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12500" y="603281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9 </a:t>
            </a:r>
            <a:r>
              <a:rPr lang="es-MX" dirty="0" smtClean="0"/>
              <a:t>de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01744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52768" y="731444"/>
            <a:ext cx="6250774" cy="3285751"/>
            <a:chOff x="528810" y="638978"/>
            <a:chExt cx="5938630" cy="3018622"/>
          </a:xfrm>
        </p:grpSpPr>
        <p:sp>
          <p:nvSpPr>
            <p:cNvPr id="2" name="CuadroTexto 1"/>
            <p:cNvSpPr txBox="1"/>
            <p:nvPr/>
          </p:nvSpPr>
          <p:spPr>
            <a:xfrm>
              <a:off x="528810" y="63897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22" y="638978"/>
              <a:ext cx="5462218" cy="301862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14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83966"/>
              </p:ext>
            </p:extLst>
          </p:nvPr>
        </p:nvGraphicFramePr>
        <p:xfrm>
          <a:off x="100479" y="4300822"/>
          <a:ext cx="6657042" cy="2105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MX" sz="1350" dirty="0" smtClean="0"/>
                        <a:t>Eje 1:</a:t>
                      </a:r>
                    </a:p>
                    <a:p>
                      <a:pPr marL="0" indent="0" algn="r">
                        <a:buNone/>
                      </a:pPr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</a:t>
                      </a:r>
                    </a:p>
                    <a:p>
                      <a:r>
                        <a:rPr lang="es-MX" sz="1350" b="1" baseline="0" dirty="0" smtClean="0"/>
                        <a:t>109 –</a:t>
                      </a:r>
                      <a:r>
                        <a:rPr lang="es-MX" sz="1350" baseline="0" dirty="0" smtClean="0"/>
                        <a:t> Identificación gráfica de tipos de líneas rectas (paralelas, perpendiculares y secantes)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080" y="2589556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35163" y="5820859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11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69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40397"/>
              </p:ext>
            </p:extLst>
          </p:nvPr>
        </p:nvGraphicFramePr>
        <p:xfrm>
          <a:off x="125185" y="762363"/>
          <a:ext cx="6502400" cy="64236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34743"/>
                <a:gridCol w="667657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r>
                        <a:rPr lang="es-MX" baseline="0" dirty="0" smtClean="0"/>
                        <a:t> 3</a:t>
                      </a:r>
                    </a:p>
                    <a:p>
                      <a:r>
                        <a:rPr lang="es-MX" baseline="0" dirty="0" smtClean="0"/>
                        <a:t>Sentido numérico y pensamiento algebraico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 smtClean="0"/>
                        <a:t>Número de ítems en los que aparece</a:t>
                      </a:r>
                      <a:endParaRPr lang="es-MX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13 habilidades  </a:t>
                      </a:r>
                      <a:endParaRPr lang="es-MX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22 ítems</a:t>
                      </a:r>
                      <a:endParaRPr lang="es-MX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301 – Comprensión</a:t>
                      </a:r>
                      <a:r>
                        <a:rPr lang="es-MX" baseline="0" dirty="0" smtClean="0"/>
                        <a:t> de problemas matemáticos contextualizados 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16</a:t>
                      </a:r>
                      <a:r>
                        <a:rPr lang="es-MX" sz="1200" baseline="0" dirty="0" smtClean="0"/>
                        <a:t>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302</a:t>
                      </a:r>
                      <a:r>
                        <a:rPr lang="es-MX" baseline="0" dirty="0" smtClean="0"/>
                        <a:t> – Comprensión del Sistema Internacional de Unidades - -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9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303 – </a:t>
                      </a:r>
                      <a:r>
                        <a:rPr lang="es-MX" baseline="0" dirty="0" smtClean="0"/>
                        <a:t>Aplicación de operaciones aritméticas básicas - - - - - - - - - - - - - - - - - - --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14 </a:t>
                      </a:r>
                      <a:r>
                        <a:rPr lang="es-MX" sz="1200" dirty="0" smtClean="0"/>
                        <a:t>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304 – Representación de modelos aritméticos</a:t>
                      </a:r>
                      <a:r>
                        <a:rPr lang="es-MX" baseline="0" dirty="0" smtClean="0"/>
                        <a:t> de la mediana - - - - - -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3 ítems</a:t>
                      </a:r>
                      <a:endParaRPr lang="es-MX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305 – Amplificación de fracciones (Equivalencia de fracciones por amplificación) -</a:t>
                      </a:r>
                      <a:endParaRPr lang="es-MX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306 – Representación del modelo aritmético de la división</a:t>
                      </a:r>
                      <a:r>
                        <a:rPr lang="es-MX" baseline="0" dirty="0" smtClean="0"/>
                        <a:t> - - - - - - - 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307 –</a:t>
                      </a:r>
                      <a:r>
                        <a:rPr lang="es-MX" baseline="0" dirty="0" smtClean="0"/>
                        <a:t> Representación de números fraccionarios - - - - - - - - --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6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308 – Inferencia del patrón que</a:t>
                      </a:r>
                      <a:r>
                        <a:rPr lang="es-MX" baseline="0" dirty="0" smtClean="0"/>
                        <a:t> rige una secuencia de números naturales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309 – Conversión</a:t>
                      </a:r>
                      <a:r>
                        <a:rPr lang="es-MX" baseline="0" dirty="0" smtClean="0"/>
                        <a:t> de texto cardinal a números naturales y viceversa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5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 - -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1" dirty="0" smtClean="0"/>
                        <a:t>8 ítems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311 –  Representación del modelo multiplicativo de números fraccionarios por naturales - - - - - - - - - - - - - - - - - - - - - - - - - - - - - - - - - - - - - - - - - - - - - - - - - - - - - -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312 – Conversión de una regla verbal de progresión geométrica ascendente a sucesión numérica - - - - - - - - - - - - - - - - - - - - - - - - - - - - - - - - - - - - - - -- - - - --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313 – Deducción del patrón de una sucesión con progresión especial - - - - - - - - - 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1 ítem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5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16062" y="295865"/>
            <a:ext cx="3826072" cy="2509123"/>
            <a:chOff x="396607" y="4538949"/>
            <a:chExt cx="3591499" cy="2259458"/>
          </a:xfrm>
        </p:grpSpPr>
        <p:sp>
          <p:nvSpPr>
            <p:cNvPr id="3" name="CuadroTexto 2"/>
            <p:cNvSpPr txBox="1"/>
            <p:nvPr/>
          </p:nvSpPr>
          <p:spPr>
            <a:xfrm>
              <a:off x="396607" y="453894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35.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18" y="4638101"/>
              <a:ext cx="3115088" cy="2160306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952972"/>
              </p:ext>
            </p:extLst>
          </p:nvPr>
        </p:nvGraphicFramePr>
        <p:xfrm>
          <a:off x="100479" y="3172413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 </a:t>
                      </a:r>
                      <a:r>
                        <a:rPr lang="es-MX" sz="1350" dirty="0" smtClean="0"/>
                        <a:t>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25" y="185550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90558" y="5531004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18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378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3" t="15745" r="32168" b="40392"/>
          <a:stretch/>
        </p:blipFill>
        <p:spPr>
          <a:xfrm>
            <a:off x="2376819" y="1017141"/>
            <a:ext cx="2248200" cy="166441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15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13"/>
          <a:stretch/>
        </p:blipFill>
        <p:spPr>
          <a:xfrm>
            <a:off x="949519" y="327394"/>
            <a:ext cx="5856601" cy="494327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391409" y="32739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36.</a:t>
            </a:r>
            <a:endParaRPr lang="es-MX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7"/>
          <a:stretch/>
        </p:blipFill>
        <p:spPr>
          <a:xfrm>
            <a:off x="625742" y="2640456"/>
            <a:ext cx="5992428" cy="1345916"/>
          </a:xfrm>
          <a:prstGeom prst="rect">
            <a:avLst/>
          </a:prstGeom>
        </p:spPr>
      </p:pic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715735"/>
              </p:ext>
            </p:extLst>
          </p:nvPr>
        </p:nvGraphicFramePr>
        <p:xfrm>
          <a:off x="200958" y="4003179"/>
          <a:ext cx="6657042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r>
                        <a:rPr lang="es-MX" sz="1350" b="1" baseline="0" dirty="0" smtClean="0"/>
                        <a:t>107 – </a:t>
                      </a:r>
                      <a:r>
                        <a:rPr lang="es-MX" sz="1350" baseline="0" dirty="0" smtClean="0"/>
                        <a:t>Representación viso-espacial de figuras geométricas</a:t>
                      </a:r>
                    </a:p>
                    <a:p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r>
                        <a:rPr lang="es-MX" sz="1350" b="1" baseline="0" dirty="0" smtClean="0"/>
                        <a:t>112 – </a:t>
                      </a:r>
                      <a:r>
                        <a:rPr lang="es-MX" sz="1350" baseline="0" dirty="0" smtClean="0"/>
                        <a:t>Deducción de fórmulas para calcular el área mediante descomposición de figuras geométricas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91" y="297043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90919" y="669073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(4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32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09494" y="368879"/>
            <a:ext cx="3493433" cy="3426877"/>
            <a:chOff x="616945" y="4252510"/>
            <a:chExt cx="3602514" cy="3750283"/>
          </a:xfrm>
        </p:grpSpPr>
        <p:sp>
          <p:nvSpPr>
            <p:cNvPr id="3" name="CuadroTexto 2"/>
            <p:cNvSpPr txBox="1"/>
            <p:nvPr/>
          </p:nvSpPr>
          <p:spPr>
            <a:xfrm>
              <a:off x="616945" y="4252511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37.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6" y="4252510"/>
              <a:ext cx="3126103" cy="3750283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68483"/>
              </p:ext>
            </p:extLst>
          </p:nvPr>
        </p:nvGraphicFramePr>
        <p:xfrm>
          <a:off x="178535" y="3963596"/>
          <a:ext cx="6500929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411"/>
                <a:gridCol w="780586"/>
                <a:gridCol w="2955073"/>
                <a:gridCol w="2062859"/>
              </a:tblGrid>
              <a:tr h="420031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PMA01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103 –</a:t>
                      </a:r>
                      <a:r>
                        <a:rPr lang="es-MX" sz="1200" baseline="0" dirty="0" smtClean="0"/>
                        <a:t> Operación de valores posicionales con números naturales y decimales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106 –</a:t>
                      </a:r>
                      <a:r>
                        <a:rPr lang="es-MX" sz="1200" baseline="0" dirty="0" smtClean="0"/>
                        <a:t> Definición de tecnicismos del lenguaje formal de la geometría</a:t>
                      </a:r>
                    </a:p>
                    <a:p>
                      <a:pPr algn="just"/>
                      <a:r>
                        <a:rPr lang="es-MX" sz="1200" b="1" baseline="0" dirty="0" smtClean="0"/>
                        <a:t>107 –</a:t>
                      </a:r>
                      <a:r>
                        <a:rPr lang="es-MX" sz="1200" baseline="0" dirty="0" smtClean="0"/>
                        <a:t> Representación viso-espacial de figuras geométricas</a:t>
                      </a:r>
                    </a:p>
                    <a:p>
                      <a:pPr algn="just"/>
                      <a:r>
                        <a:rPr lang="es-MX" sz="1350" b="1" baseline="0" dirty="0" smtClean="0"/>
                        <a:t>111 – </a:t>
                      </a:r>
                      <a:r>
                        <a:rPr lang="es-MX" sz="1350" baseline="0" dirty="0" smtClean="0"/>
                        <a:t>Representación del modelo aritmético para calcular el área de cuadriláteros o triángulos</a:t>
                      </a:r>
                    </a:p>
                    <a:p>
                      <a:pPr marL="0" marR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baseline="0" dirty="0" smtClean="0"/>
                        <a:t>112 –</a:t>
                      </a:r>
                      <a:r>
                        <a:rPr lang="es-MX" sz="1200" baseline="0" dirty="0" smtClean="0"/>
                        <a:t> Deducción de fórmulas para calcular el área mediante descomposición de figuras geométricas</a:t>
                      </a:r>
                      <a:endParaRPr lang="es-MX" sz="1200" dirty="0" smtClean="0"/>
                    </a:p>
                    <a:p>
                      <a:endParaRPr lang="es-MX" sz="1350" baseline="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454" y="295375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935524" y="632274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 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3260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22533" y="398216"/>
            <a:ext cx="3890563" cy="4358719"/>
            <a:chOff x="594911" y="616945"/>
            <a:chExt cx="3562614" cy="4091202"/>
          </a:xfrm>
        </p:grpSpPr>
        <p:sp>
          <p:nvSpPr>
            <p:cNvPr id="2" name="CuadroTexto 1"/>
            <p:cNvSpPr txBox="1"/>
            <p:nvPr/>
          </p:nvSpPr>
          <p:spPr>
            <a:xfrm>
              <a:off x="594911" y="61694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38.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02" y="730269"/>
              <a:ext cx="3203223" cy="397787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16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82063"/>
              </p:ext>
            </p:extLst>
          </p:nvPr>
        </p:nvGraphicFramePr>
        <p:xfrm>
          <a:off x="100479" y="529304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</a:t>
                      </a:r>
                      <a:r>
                        <a:rPr lang="es-MX" sz="1350" dirty="0" smtClean="0"/>
                        <a:t>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304 –</a:t>
                      </a:r>
                      <a:r>
                        <a:rPr lang="es-MX" sz="1350" dirty="0" smtClean="0"/>
                        <a:t> 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74" y="4402356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57466" y="722599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(11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33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88975" y="176365"/>
            <a:ext cx="6156820" cy="2978020"/>
            <a:chOff x="716096" y="5530467"/>
            <a:chExt cx="5935299" cy="2787268"/>
          </a:xfrm>
        </p:grpSpPr>
        <p:sp>
          <p:nvSpPr>
            <p:cNvPr id="3" name="CuadroTexto 2"/>
            <p:cNvSpPr txBox="1"/>
            <p:nvPr/>
          </p:nvSpPr>
          <p:spPr>
            <a:xfrm>
              <a:off x="716096" y="553046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39.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323" y="5530467"/>
              <a:ext cx="5580072" cy="278726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1639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203 – </a:t>
                      </a:r>
                      <a:r>
                        <a:rPr lang="es-MX" sz="1350" dirty="0" smtClean="0"/>
                        <a:t>Representació</a:t>
                      </a:r>
                      <a:r>
                        <a:rPr lang="es-MX" sz="1350" baseline="0" dirty="0" smtClean="0"/>
                        <a:t>n de modelos aritméticos de la media (promedio)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64" y="2502060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35163" y="5151863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(10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8476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95759" y="580031"/>
            <a:ext cx="5898499" cy="1710237"/>
            <a:chOff x="495759" y="550843"/>
            <a:chExt cx="5898499" cy="1710237"/>
          </a:xfrm>
        </p:grpSpPr>
        <p:sp>
          <p:nvSpPr>
            <p:cNvPr id="2" name="CuadroTexto 1"/>
            <p:cNvSpPr txBox="1"/>
            <p:nvPr/>
          </p:nvSpPr>
          <p:spPr>
            <a:xfrm>
              <a:off x="495759" y="550843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40.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171" y="550843"/>
              <a:ext cx="5422087" cy="1710237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17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4721"/>
              </p:ext>
            </p:extLst>
          </p:nvPr>
        </p:nvGraphicFramePr>
        <p:xfrm>
          <a:off x="100479" y="3172413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089156"/>
                <a:gridCol w="2708035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44" y="199637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796044" y="466121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55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90784" y="281722"/>
            <a:ext cx="4142961" cy="2956605"/>
            <a:chOff x="572877" y="2930487"/>
            <a:chExt cx="3910988" cy="2885085"/>
          </a:xfrm>
        </p:grpSpPr>
        <p:sp>
          <p:nvSpPr>
            <p:cNvPr id="3" name="CuadroTexto 2"/>
            <p:cNvSpPr txBox="1"/>
            <p:nvPr/>
          </p:nvSpPr>
          <p:spPr>
            <a:xfrm>
              <a:off x="572877" y="293048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41.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289" y="3018622"/>
              <a:ext cx="3434576" cy="2796950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946219"/>
              </p:ext>
            </p:extLst>
          </p:nvPr>
        </p:nvGraphicFramePr>
        <p:xfrm>
          <a:off x="100479" y="3619885"/>
          <a:ext cx="6657042" cy="25171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204 – </a:t>
                      </a:r>
                      <a:r>
                        <a:rPr lang="es-MX" sz="1350" dirty="0" smtClean="0"/>
                        <a:t>Representación de modelos aritméticos</a:t>
                      </a:r>
                      <a:r>
                        <a:rPr lang="es-MX" sz="135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805" y="2270312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79768" y="5575609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/>
              <a:t>9</a:t>
            </a:r>
            <a:r>
              <a:rPr lang="es-MX" dirty="0" smtClean="0"/>
              <a:t>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4798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9695" y="335473"/>
            <a:ext cx="4029945" cy="2491669"/>
            <a:chOff x="594911" y="683046"/>
            <a:chExt cx="3667071" cy="2137272"/>
          </a:xfrm>
        </p:grpSpPr>
        <p:sp>
          <p:nvSpPr>
            <p:cNvPr id="3" name="CuadroTexto 2"/>
            <p:cNvSpPr txBox="1"/>
            <p:nvPr/>
          </p:nvSpPr>
          <p:spPr>
            <a:xfrm>
              <a:off x="594911" y="683046"/>
              <a:ext cx="517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42.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3" y="760164"/>
              <a:ext cx="3149279" cy="2060154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94713"/>
              </p:ext>
            </p:extLst>
          </p:nvPr>
        </p:nvGraphicFramePr>
        <p:xfrm>
          <a:off x="100479" y="3172413"/>
          <a:ext cx="6657042" cy="25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PMA03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 </a:t>
                      </a:r>
                    </a:p>
                    <a:p>
                      <a:pPr algn="r"/>
                      <a:r>
                        <a:rPr lang="es-MX" sz="1350" dirty="0" smtClean="0"/>
                        <a:t>Espacio, Forma</a:t>
                      </a:r>
                      <a:r>
                        <a:rPr lang="es-MX" sz="1350" baseline="0" dirty="0" smtClean="0"/>
                        <a:t>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 problemas matemáticos contextualizados</a:t>
                      </a:r>
                    </a:p>
                    <a:p>
                      <a:r>
                        <a:rPr lang="es-MX" sz="1350" b="1" baseline="0" dirty="0" smtClean="0"/>
                        <a:t>102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</a:p>
                    <a:p>
                      <a:r>
                        <a:rPr lang="es-MX" sz="1350" b="1" baseline="0" dirty="0" smtClean="0"/>
                        <a:t>105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29" y="2528564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90919" y="5107258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(6 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853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600852" y="230486"/>
            <a:ext cx="3858132" cy="4197675"/>
            <a:chOff x="683046" y="3723701"/>
            <a:chExt cx="3578936" cy="3863058"/>
          </a:xfrm>
        </p:grpSpPr>
        <p:sp>
          <p:nvSpPr>
            <p:cNvPr id="5" name="CuadroTexto 4"/>
            <p:cNvSpPr txBox="1"/>
            <p:nvPr/>
          </p:nvSpPr>
          <p:spPr>
            <a:xfrm>
              <a:off x="683046" y="3723701"/>
              <a:ext cx="528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43.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02" y="3723701"/>
              <a:ext cx="3149280" cy="3863058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18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72845"/>
              </p:ext>
            </p:extLst>
          </p:nvPr>
        </p:nvGraphicFramePr>
        <p:xfrm>
          <a:off x="100479" y="4728838"/>
          <a:ext cx="6657042" cy="2517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9" y="3087888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790558" y="6579220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(13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18222" y="248329"/>
            <a:ext cx="3652649" cy="3071973"/>
            <a:chOff x="649995" y="528810"/>
            <a:chExt cx="3349128" cy="2673547"/>
          </a:xfrm>
        </p:grpSpPr>
        <p:sp>
          <p:nvSpPr>
            <p:cNvPr id="3" name="CuadroTexto 2"/>
            <p:cNvSpPr txBox="1"/>
            <p:nvPr/>
          </p:nvSpPr>
          <p:spPr>
            <a:xfrm>
              <a:off x="649995" y="528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44.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528810"/>
              <a:ext cx="2872716" cy="2673547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441213"/>
              </p:ext>
            </p:extLst>
          </p:nvPr>
        </p:nvGraphicFramePr>
        <p:xfrm>
          <a:off x="100479" y="3872206"/>
          <a:ext cx="6657042" cy="3225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303 –</a:t>
                      </a:r>
                      <a:r>
                        <a:rPr lang="es-MX" sz="1200" dirty="0" smtClean="0"/>
                        <a:t> </a:t>
                      </a:r>
                      <a:r>
                        <a:rPr lang="es-MX" sz="1200" baseline="0" dirty="0" smtClean="0"/>
                        <a:t>Aplicación de operaciones aritméticas básicas</a:t>
                      </a:r>
                      <a:endParaRPr lang="es-MX" sz="1200" dirty="0" smtClean="0"/>
                    </a:p>
                    <a:p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20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939" y="2285798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46314" y="574287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</a:t>
            </a:r>
            <a:r>
              <a:rPr lang="es-MX" dirty="0" smtClean="0"/>
              <a:t>de </a:t>
            </a:r>
            <a:r>
              <a:rPr lang="es-MX" dirty="0" smtClean="0"/>
              <a:t>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812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0" y="1227693"/>
            <a:ext cx="6721161" cy="1922300"/>
            <a:chOff x="-4366" y="242403"/>
            <a:chExt cx="6721161" cy="19223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05" y="242403"/>
              <a:ext cx="6575590" cy="1922300"/>
            </a:xfrm>
            <a:prstGeom prst="rect">
              <a:avLst/>
            </a:prstGeom>
          </p:spPr>
        </p:pic>
        <p:sp>
          <p:nvSpPr>
            <p:cNvPr id="5" name="CuadroTexto 4"/>
            <p:cNvSpPr txBox="1"/>
            <p:nvPr/>
          </p:nvSpPr>
          <p:spPr>
            <a:xfrm>
              <a:off x="-4366" y="41054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1.</a:t>
              </a:r>
              <a:endParaRPr lang="es-MX" dirty="0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</a:t>
            </a:r>
            <a:endParaRPr lang="es-MX" sz="12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66762"/>
              </p:ext>
            </p:extLst>
          </p:nvPr>
        </p:nvGraphicFramePr>
        <p:xfrm>
          <a:off x="64119" y="3521532"/>
          <a:ext cx="6657042" cy="1899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s-MX" sz="2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s-MX" sz="28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90%</a:t>
                      </a:r>
                      <a:endParaRPr lang="es-MX" sz="2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PMA25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dirty="0" smtClean="0"/>
                        <a:t>Eje 3:  </a:t>
                      </a:r>
                    </a:p>
                    <a:p>
                      <a:pPr algn="r"/>
                      <a:r>
                        <a:rPr lang="es-MX" dirty="0" smtClean="0"/>
                        <a:t>Sentido Numérico y pensamiento algebraico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smtClean="0"/>
                        <a:t>309 –</a:t>
                      </a:r>
                      <a:r>
                        <a:rPr lang="es-MX" dirty="0" smtClean="0"/>
                        <a:t> Conversión</a:t>
                      </a:r>
                      <a:r>
                        <a:rPr lang="es-MX" baseline="0" dirty="0" smtClean="0"/>
                        <a:t> de texto cardinal a números naturales y viceversa.</a:t>
                      </a:r>
                    </a:p>
                    <a:p>
                      <a:pPr algn="l"/>
                      <a:r>
                        <a:rPr lang="es-MX" b="1" dirty="0" smtClean="0"/>
                        <a:t>310 –</a:t>
                      </a:r>
                      <a:r>
                        <a:rPr lang="es-MX" baseline="0" dirty="0" smtClean="0"/>
                        <a:t> Operación de valores posicionales con números naturales o decimales.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just"/>
                      <a:endParaRPr lang="es-MX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65" y="2221113"/>
            <a:ext cx="221166" cy="169644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824013" y="495114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18 de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431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2462" y="495758"/>
            <a:ext cx="3654877" cy="3038551"/>
            <a:chOff x="649995" y="4153359"/>
            <a:chExt cx="3470313" cy="2754982"/>
          </a:xfrm>
        </p:grpSpPr>
        <p:sp>
          <p:nvSpPr>
            <p:cNvPr id="5" name="CuadroTexto 4"/>
            <p:cNvSpPr txBox="1"/>
            <p:nvPr/>
          </p:nvSpPr>
          <p:spPr>
            <a:xfrm>
              <a:off x="649995" y="415335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45.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407" y="4153359"/>
              <a:ext cx="2993901" cy="2754982"/>
            </a:xfrm>
            <a:prstGeom prst="rect">
              <a:avLst/>
            </a:prstGeom>
          </p:spPr>
        </p:pic>
      </p:grpSp>
      <p:sp>
        <p:nvSpPr>
          <p:cNvPr id="8" name="CuadroTexto 7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19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65863"/>
              </p:ext>
            </p:extLst>
          </p:nvPr>
        </p:nvGraphicFramePr>
        <p:xfrm>
          <a:off x="100479" y="4047902"/>
          <a:ext cx="6657042" cy="29286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PMA16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 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305 –</a:t>
                      </a:r>
                      <a:r>
                        <a:rPr lang="es-MX" sz="1350" dirty="0" smtClean="0"/>
                        <a:t> Amplificación de fracciones (Equivalencia de fracciones por amplificación)</a:t>
                      </a:r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aseline="0" dirty="0" smtClean="0"/>
                        <a:t> Representación de números fraccionarios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75" y="1588697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35163" y="596590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(11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0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684097" y="151328"/>
            <a:ext cx="3819264" cy="3009833"/>
            <a:chOff x="837282" y="649995"/>
            <a:chExt cx="3448279" cy="2443902"/>
          </a:xfrm>
        </p:grpSpPr>
        <p:sp>
          <p:nvSpPr>
            <p:cNvPr id="3" name="CuadroTexto 2"/>
            <p:cNvSpPr txBox="1"/>
            <p:nvPr/>
          </p:nvSpPr>
          <p:spPr>
            <a:xfrm>
              <a:off x="837282" y="649995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46.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729489"/>
              <a:ext cx="2971867" cy="2364408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9716"/>
              </p:ext>
            </p:extLst>
          </p:nvPr>
        </p:nvGraphicFramePr>
        <p:xfrm>
          <a:off x="100479" y="3872206"/>
          <a:ext cx="6657042" cy="37515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PMB17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307 –</a:t>
                      </a:r>
                      <a:r>
                        <a:rPr lang="es-MX" sz="1350" b="1" baseline="0" dirty="0" smtClean="0"/>
                        <a:t> </a:t>
                      </a:r>
                      <a:r>
                        <a:rPr lang="es-MX" sz="1350" baseline="0" dirty="0" smtClean="0"/>
                        <a:t>Representación de números fraccionarios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311 – </a:t>
                      </a:r>
                      <a:r>
                        <a:rPr lang="es-MX" sz="1350" baseline="0" dirty="0" smtClean="0"/>
                        <a:t> Representación del modelo multiplicativo de números fraccionarios por naturales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867" y="1371339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812861" y="614432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(14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7736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504672" y="208454"/>
            <a:ext cx="3624550" cy="4747431"/>
            <a:chOff x="837282" y="3767768"/>
            <a:chExt cx="3624550" cy="4747431"/>
          </a:xfrm>
        </p:grpSpPr>
        <p:sp>
          <p:nvSpPr>
            <p:cNvPr id="7" name="CuadroTexto 6"/>
            <p:cNvSpPr txBox="1"/>
            <p:nvPr/>
          </p:nvSpPr>
          <p:spPr>
            <a:xfrm>
              <a:off x="837282" y="3767769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47.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94" y="3767768"/>
              <a:ext cx="3148138" cy="4747431"/>
            </a:xfrm>
            <a:prstGeom prst="rect">
              <a:avLst/>
            </a:prstGeom>
          </p:spPr>
        </p:pic>
      </p:grpSp>
      <p:sp>
        <p:nvSpPr>
          <p:cNvPr id="10" name="CuadroTexto 9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20</a:t>
            </a:r>
            <a:endParaRPr lang="es-MX" sz="1200" dirty="0"/>
          </a:p>
        </p:txBody>
      </p:sp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67072"/>
              </p:ext>
            </p:extLst>
          </p:nvPr>
        </p:nvGraphicFramePr>
        <p:xfrm>
          <a:off x="200958" y="5429230"/>
          <a:ext cx="6657042" cy="148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Forma y Medida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baseline="0" dirty="0" smtClean="0"/>
                        <a:t>104 –</a:t>
                      </a:r>
                      <a:r>
                        <a:rPr lang="es-MX" sz="1350" baseline="0" dirty="0" smtClean="0"/>
                        <a:t> Ubicación de una coordenada en el primer cuadrante del plano artesiano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87" y="4385413"/>
            <a:ext cx="221166" cy="16964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890919" y="637849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</a:t>
            </a:r>
            <a:r>
              <a:rPr lang="es-MX" dirty="0" smtClean="0"/>
              <a:t>de </a:t>
            </a:r>
            <a:r>
              <a:rPr lang="es-MX" dirty="0" smtClean="0"/>
              <a:t>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44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377007" y="469117"/>
            <a:ext cx="6103985" cy="1927951"/>
            <a:chOff x="683046" y="1035585"/>
            <a:chExt cx="6103985" cy="1927951"/>
          </a:xfrm>
        </p:grpSpPr>
        <p:sp>
          <p:nvSpPr>
            <p:cNvPr id="7" name="CuadroTexto 6"/>
            <p:cNvSpPr txBox="1"/>
            <p:nvPr/>
          </p:nvSpPr>
          <p:spPr>
            <a:xfrm>
              <a:off x="683046" y="103558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48.</a:t>
              </a:r>
              <a:endParaRPr lang="es-MX" dirty="0"/>
            </a:p>
          </p:txBody>
        </p:sp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58" y="1035585"/>
              <a:ext cx="5627573" cy="1927951"/>
            </a:xfrm>
            <a:prstGeom prst="rect">
              <a:avLst/>
            </a:prstGeom>
          </p:spPr>
        </p:pic>
      </p:grpSp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9901"/>
              </p:ext>
            </p:extLst>
          </p:nvPr>
        </p:nvGraphicFramePr>
        <p:xfrm>
          <a:off x="100479" y="3172413"/>
          <a:ext cx="6657042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 </a:t>
                      </a:r>
                      <a:r>
                        <a:rPr lang="es-MX" sz="1350" dirty="0" smtClean="0"/>
                        <a:t>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302</a:t>
                      </a:r>
                      <a:r>
                        <a:rPr lang="es-MX" sz="1350" b="1" baseline="0" dirty="0" smtClean="0"/>
                        <a:t> – </a:t>
                      </a:r>
                      <a:r>
                        <a:rPr lang="es-MX" sz="1350" baseline="0" dirty="0" smtClean="0"/>
                        <a:t>Comprensión del Sistema Internacional de Unidades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dirty="0" smtClean="0"/>
                        <a:t>304 –</a:t>
                      </a:r>
                      <a:r>
                        <a:rPr lang="es-MX" sz="1200" dirty="0" smtClean="0"/>
                        <a:t> Representación de modelos aritméticos</a:t>
                      </a:r>
                      <a:r>
                        <a:rPr lang="es-MX" sz="1200" baseline="0" dirty="0" smtClean="0"/>
                        <a:t> de la mediana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310 –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678" y="1335713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12861" y="5631365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9 </a:t>
            </a:r>
            <a:r>
              <a:rPr lang="es-MX" dirty="0" smtClean="0"/>
              <a:t>de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459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744982" y="1062693"/>
            <a:ext cx="3855904" cy="2325249"/>
            <a:chOff x="616945" y="3624549"/>
            <a:chExt cx="3855904" cy="2325249"/>
          </a:xfrm>
        </p:grpSpPr>
        <p:sp>
          <p:nvSpPr>
            <p:cNvPr id="5" name="CuadroTexto 4"/>
            <p:cNvSpPr txBox="1"/>
            <p:nvPr/>
          </p:nvSpPr>
          <p:spPr>
            <a:xfrm>
              <a:off x="616945" y="362454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49.</a:t>
              </a:r>
              <a:endParaRPr lang="es-MX" dirty="0"/>
            </a:p>
          </p:txBody>
        </p:sp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57" y="3641341"/>
              <a:ext cx="3379492" cy="2308457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88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21</a:t>
            </a:r>
            <a:endParaRPr lang="es-MX" sz="12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40562"/>
              </p:ext>
            </p:extLst>
          </p:nvPr>
        </p:nvGraphicFramePr>
        <p:xfrm>
          <a:off x="100479" y="3872206"/>
          <a:ext cx="6657042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PMB19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</a:t>
                      </a:r>
                      <a:r>
                        <a:rPr lang="es-MX" sz="1350" baseline="0" dirty="0" smtClean="0"/>
                        <a:t> Numérico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301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306 –</a:t>
                      </a:r>
                      <a:r>
                        <a:rPr lang="es-MX" sz="1350" dirty="0" smtClean="0"/>
                        <a:t> Representación del modelo aritmético de la división</a:t>
                      </a:r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417" y="3153948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768256" y="577633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(19 de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21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529510" y="481750"/>
            <a:ext cx="4260433" cy="2940638"/>
            <a:chOff x="506777" y="6312665"/>
            <a:chExt cx="3855905" cy="2574704"/>
          </a:xfrm>
        </p:grpSpPr>
        <p:sp>
          <p:nvSpPr>
            <p:cNvPr id="3" name="CuadroTexto 2"/>
            <p:cNvSpPr txBox="1"/>
            <p:nvPr/>
          </p:nvSpPr>
          <p:spPr>
            <a:xfrm>
              <a:off x="506777" y="6312665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 smtClean="0"/>
                <a:t>50.</a:t>
              </a:r>
              <a:endParaRPr lang="es-MX" dirty="0"/>
            </a:p>
          </p:txBody>
        </p: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89" y="6328768"/>
              <a:ext cx="3379493" cy="2558601"/>
            </a:xfrm>
            <a:prstGeom prst="rect">
              <a:avLst/>
            </a:prstGeom>
          </p:spPr>
        </p:pic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53875"/>
              </p:ext>
            </p:extLst>
          </p:nvPr>
        </p:nvGraphicFramePr>
        <p:xfrm>
          <a:off x="100479" y="4145179"/>
          <a:ext cx="6657042" cy="3682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413758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PMA10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2:</a:t>
                      </a:r>
                    </a:p>
                    <a:p>
                      <a:pPr algn="r"/>
                      <a:r>
                        <a:rPr lang="es-MX" sz="1350" dirty="0" smtClean="0"/>
                        <a:t>Manejo de la Información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b="1" dirty="0" smtClean="0"/>
                        <a:t>201 –</a:t>
                      </a:r>
                      <a:r>
                        <a:rPr lang="es-MX" sz="1350" dirty="0" smtClean="0"/>
                        <a:t> Comprensión</a:t>
                      </a:r>
                      <a:r>
                        <a:rPr lang="es-MX" sz="1350" baseline="0" dirty="0" smtClean="0"/>
                        <a:t> de problemas matemáticos contextualizados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202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Comparación de la proporcionalidad de razones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205 –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209 –</a:t>
                      </a:r>
                      <a:r>
                        <a:rPr lang="es-MX" sz="1350" dirty="0" smtClean="0"/>
                        <a:t> Comparación de razones con cantidades discretas</a:t>
                      </a:r>
                    </a:p>
                    <a:p>
                      <a:r>
                        <a:rPr lang="es-MX" sz="1350" b="1" dirty="0" smtClean="0"/>
                        <a:t>210 –</a:t>
                      </a:r>
                      <a:r>
                        <a:rPr lang="es-MX" sz="1350" baseline="0" dirty="0" smtClean="0"/>
                        <a:t> Representación de un número fraccionario</a:t>
                      </a:r>
                      <a:endParaRPr lang="es-MX" sz="1350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234" y="1876443"/>
            <a:ext cx="221166" cy="16964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4789943" y="6512312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(12 </a:t>
            </a:r>
            <a:r>
              <a:rPr lang="es-MX" dirty="0" smtClean="0"/>
              <a:t>de </a:t>
            </a:r>
            <a:r>
              <a:rPr lang="es-MX" dirty="0" smtClean="0"/>
              <a:t>20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409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612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3" name="Rectángulo redondeado 2"/>
          <p:cNvSpPr/>
          <p:nvPr/>
        </p:nvSpPr>
        <p:spPr>
          <a:xfrm rot="18123150">
            <a:off x="-1819190" y="4187654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H O J A         D E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234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08509" y="143839"/>
            <a:ext cx="2682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 smtClean="0"/>
              <a:t>EVALUACIÓN DE </a:t>
            </a:r>
          </a:p>
          <a:p>
            <a:pPr algn="ctr"/>
            <a:r>
              <a:rPr lang="es-MX" sz="2800" b="1" dirty="0" smtClean="0"/>
              <a:t>MATEMÁTICAS</a:t>
            </a:r>
            <a:endParaRPr lang="es-MX" sz="28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33567" y="1097946"/>
            <a:ext cx="648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Nombre de la Escuela: </a:t>
            </a:r>
            <a:r>
              <a:rPr lang="es-MX" sz="1200" u="sng" dirty="0" smtClean="0"/>
              <a:t>Centro Escolar Lancaster  </a:t>
            </a:r>
            <a:r>
              <a:rPr lang="es-MX" sz="1200" dirty="0" smtClean="0"/>
              <a:t>  Grado:______  Grupo:______  Fecha:__________</a:t>
            </a:r>
            <a:endParaRPr lang="es-MX" sz="1200" dirty="0"/>
          </a:p>
          <a:p>
            <a:r>
              <a:rPr lang="es-MX" sz="1200" dirty="0" smtClean="0"/>
              <a:t>Nombre del alumno:________________________________________________________________</a:t>
            </a:r>
            <a:endParaRPr lang="es-MX" sz="1200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85797"/>
              </p:ext>
            </p:extLst>
          </p:nvPr>
        </p:nvGraphicFramePr>
        <p:xfrm>
          <a:off x="641898" y="2680223"/>
          <a:ext cx="5615302" cy="6206922"/>
        </p:xfrm>
        <a:graphic>
          <a:graphicData uri="http://schemas.openxmlformats.org/drawingml/2006/table">
            <a:tbl>
              <a:tblPr/>
              <a:tblGrid>
                <a:gridCol w="374770">
                  <a:extLst>
                    <a:ext uri="{9D8B030D-6E8A-4147-A177-3AD203B41FA5}">
                      <a16:colId xmlns:a16="http://schemas.microsoft.com/office/drawing/2014/main" xmlns="" val="375697425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4651911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61070266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69675944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241582324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05798887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12494387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751045746"/>
                    </a:ext>
                  </a:extLst>
                </a:gridCol>
                <a:gridCol w="299816">
                  <a:extLst>
                    <a:ext uri="{9D8B030D-6E8A-4147-A177-3AD203B41FA5}">
                      <a16:colId xmlns:a16="http://schemas.microsoft.com/office/drawing/2014/main" xmlns="" val="3179340781"/>
                    </a:ext>
                  </a:extLst>
                </a:gridCol>
                <a:gridCol w="562153">
                  <a:extLst>
                    <a:ext uri="{9D8B030D-6E8A-4147-A177-3AD203B41FA5}">
                      <a16:colId xmlns:a16="http://schemas.microsoft.com/office/drawing/2014/main" xmlns="" val="29889516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318539788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774832692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130201707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3995965587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328702860"/>
                    </a:ext>
                  </a:extLst>
                </a:gridCol>
                <a:gridCol w="178016">
                  <a:extLst>
                    <a:ext uri="{9D8B030D-6E8A-4147-A177-3AD203B41FA5}">
                      <a16:colId xmlns:a16="http://schemas.microsoft.com/office/drawing/2014/main" xmlns="" val="1734623480"/>
                    </a:ext>
                  </a:extLst>
                </a:gridCol>
                <a:gridCol w="374770">
                  <a:extLst>
                    <a:ext uri="{9D8B030D-6E8A-4147-A177-3AD203B41FA5}">
                      <a16:colId xmlns:a16="http://schemas.microsoft.com/office/drawing/2014/main" xmlns="" val="2104957204"/>
                    </a:ext>
                  </a:extLst>
                </a:gridCol>
                <a:gridCol w="312307">
                  <a:extLst>
                    <a:ext uri="{9D8B030D-6E8A-4147-A177-3AD203B41FA5}">
                      <a16:colId xmlns:a16="http://schemas.microsoft.com/office/drawing/2014/main" xmlns="" val="3781667298"/>
                    </a:ext>
                  </a:extLst>
                </a:gridCol>
              </a:tblGrid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524334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371492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288779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775816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6638561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919297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4806227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00078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3900706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97108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838213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626776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3847288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33728475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922606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191087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82956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5354881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809418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1363302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8044999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4771694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05688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5985290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4464813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6519497"/>
                  </a:ext>
                </a:extLst>
              </a:tr>
              <a:tr h="229886"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54" marR="8954" marT="895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69624903"/>
                  </a:ext>
                </a:extLst>
              </a:tr>
            </a:tbl>
          </a:graphicData>
        </a:graphic>
      </p:graphicFrame>
      <p:sp>
        <p:nvSpPr>
          <p:cNvPr id="12" name="CuadroTexto 11"/>
          <p:cNvSpPr txBox="1"/>
          <p:nvPr/>
        </p:nvSpPr>
        <p:spPr>
          <a:xfrm>
            <a:off x="112375" y="1636554"/>
            <a:ext cx="65271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smtClean="0"/>
              <a:t>Instrucciones</a:t>
            </a:r>
            <a:r>
              <a:rPr lang="es-MX" sz="1200" dirty="0" smtClean="0"/>
              <a:t>: </a:t>
            </a:r>
          </a:p>
          <a:p>
            <a:r>
              <a:rPr lang="es-MX" sz="1200" dirty="0" smtClean="0"/>
              <a:t>Completa los datos solicitados: Nombre completo, Grado, Grupo</a:t>
            </a:r>
            <a:r>
              <a:rPr lang="es-MX" sz="1200" dirty="0"/>
              <a:t> </a:t>
            </a:r>
            <a:r>
              <a:rPr lang="es-MX" sz="1200" dirty="0" smtClean="0"/>
              <a:t>y Fecha.</a:t>
            </a:r>
          </a:p>
          <a:p>
            <a:r>
              <a:rPr lang="es-MX" sz="1200" dirty="0" smtClean="0"/>
              <a:t>Lee detenidamente las preguntas del cuadernillo “Evaluación de Matemáticas” y registra la opción de </a:t>
            </a:r>
          </a:p>
          <a:p>
            <a:r>
              <a:rPr lang="es-MX" sz="1200" dirty="0" smtClean="0"/>
              <a:t>respuesta correcta de cada pregunta.  Solo debes marcar una opción.  Utiliza tinta negra o azul. </a:t>
            </a:r>
            <a:endParaRPr lang="es-MX" sz="1200" dirty="0"/>
          </a:p>
        </p:txBody>
      </p:sp>
      <p:sp>
        <p:nvSpPr>
          <p:cNvPr id="6" name="Rectángulo redondeado 5"/>
          <p:cNvSpPr/>
          <p:nvPr/>
        </p:nvSpPr>
        <p:spPr>
          <a:xfrm rot="18123150">
            <a:off x="-1263218" y="3997342"/>
            <a:ext cx="9963573" cy="95900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C L A V E           D E          R E S P U E S T A S</a:t>
            </a:r>
            <a:endParaRPr lang="es-MX" sz="3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2126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16267" y="539661"/>
            <a:ext cx="5663607" cy="1810896"/>
            <a:chOff x="175331" y="2596264"/>
            <a:chExt cx="5663607" cy="1810896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691" y="2596264"/>
              <a:ext cx="5465247" cy="1810896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175331" y="2687217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2.</a:t>
              </a:r>
              <a:endParaRPr lang="es-MX" dirty="0"/>
            </a:p>
          </p:txBody>
        </p:sp>
      </p:grp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0800"/>
              </p:ext>
            </p:extLst>
          </p:nvPr>
        </p:nvGraphicFramePr>
        <p:xfrm>
          <a:off x="64119" y="3521532"/>
          <a:ext cx="6657042" cy="191413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29107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PMB25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 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310 -</a:t>
                      </a:r>
                      <a:r>
                        <a:rPr lang="es-MX" sz="1350" baseline="0" dirty="0" smtClean="0"/>
                        <a:t> Operación de valores posicionales con números naturales o decimales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031" y="1001690"/>
            <a:ext cx="221166" cy="169644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824013" y="495114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19 de 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3680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076" y="-49559"/>
            <a:ext cx="5861033" cy="4621559"/>
            <a:chOff x="277233" y="4407160"/>
            <a:chExt cx="5861033" cy="4621559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18"/>
            <a:stretch/>
          </p:blipFill>
          <p:spPr>
            <a:xfrm>
              <a:off x="824856" y="4889241"/>
              <a:ext cx="5313410" cy="4139478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277233" y="461875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3.</a:t>
              </a:r>
              <a:endParaRPr lang="es-MX" dirty="0"/>
            </a:p>
          </p:txBody>
        </p:sp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1" t="-1256" r="16834" b="90788"/>
            <a:stretch/>
          </p:blipFill>
          <p:spPr>
            <a:xfrm>
              <a:off x="578500" y="4407160"/>
              <a:ext cx="5225143" cy="596478"/>
            </a:xfrm>
            <a:prstGeom prst="rect">
              <a:avLst/>
            </a:prstGeom>
          </p:spPr>
        </p:pic>
      </p:grp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157950"/>
              </p:ext>
            </p:extLst>
          </p:nvPr>
        </p:nvGraphicFramePr>
        <p:xfrm>
          <a:off x="100479" y="4971191"/>
          <a:ext cx="6657042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PMA08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</a:t>
                      </a:r>
                      <a:r>
                        <a:rPr lang="es-MX" sz="1350" baseline="0" dirty="0" smtClean="0"/>
                        <a:t>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baseline="0" dirty="0" smtClean="0"/>
                        <a:t>106 –</a:t>
                      </a:r>
                      <a:r>
                        <a:rPr lang="es-MX" sz="1350" baseline="0" dirty="0" smtClean="0"/>
                        <a:t> Definición de tecnicismos del lenguaje formal de la geometría.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107 –</a:t>
                      </a:r>
                      <a:r>
                        <a:rPr lang="es-MX" sz="1350" baseline="0" dirty="0" smtClean="0"/>
                        <a:t> Representación viso-espacial de figuras geométricas.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21" y="2417439"/>
            <a:ext cx="221166" cy="169644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806009" y="637849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17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737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395840" y="321416"/>
            <a:ext cx="4097838" cy="2363075"/>
            <a:chOff x="393747" y="378148"/>
            <a:chExt cx="3637876" cy="2119504"/>
          </a:xfrm>
        </p:grpSpPr>
        <p:sp>
          <p:nvSpPr>
            <p:cNvPr id="2" name="CuadroTexto 1"/>
            <p:cNvSpPr txBox="1"/>
            <p:nvPr/>
          </p:nvSpPr>
          <p:spPr>
            <a:xfrm>
              <a:off x="393747" y="484063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4.</a:t>
              </a:r>
              <a:endParaRPr lang="es-MX" dirty="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" y="378148"/>
              <a:ext cx="3352041" cy="2119504"/>
            </a:xfrm>
            <a:prstGeom prst="rect">
              <a:avLst/>
            </a:prstGeom>
          </p:spPr>
        </p:pic>
      </p:grpSp>
      <p:sp>
        <p:nvSpPr>
          <p:cNvPr id="11" name="CuadroTexto 10"/>
          <p:cNvSpPr txBox="1"/>
          <p:nvPr/>
        </p:nvSpPr>
        <p:spPr>
          <a:xfrm>
            <a:off x="5829300" y="8732520"/>
            <a:ext cx="71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Página 2</a:t>
            </a:r>
            <a:endParaRPr lang="es-MX" sz="1200" dirty="0"/>
          </a:p>
        </p:txBody>
      </p:sp>
      <p:sp>
        <p:nvSpPr>
          <p:cNvPr id="12" name="Elipse 11"/>
          <p:cNvSpPr/>
          <p:nvPr/>
        </p:nvSpPr>
        <p:spPr>
          <a:xfrm>
            <a:off x="717815" y="9737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2" name="Tab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019576"/>
              </p:ext>
            </p:extLst>
          </p:nvPr>
        </p:nvGraphicFramePr>
        <p:xfrm>
          <a:off x="100479" y="2595981"/>
          <a:ext cx="665704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PMA04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1:</a:t>
                      </a:r>
                    </a:p>
                    <a:p>
                      <a:pPr algn="r"/>
                      <a:r>
                        <a:rPr lang="es-MX" sz="1350" dirty="0" smtClean="0"/>
                        <a:t>Espacio, Medida y Forma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350" b="1" dirty="0" smtClean="0"/>
                        <a:t>101</a:t>
                      </a:r>
                      <a:r>
                        <a:rPr lang="es-MX" sz="1350" b="1" baseline="0" dirty="0" smtClean="0"/>
                        <a:t> –</a:t>
                      </a:r>
                      <a:r>
                        <a:rPr lang="es-MX" sz="1350" baseline="0" dirty="0" smtClean="0"/>
                        <a:t> Comprensión de problemas matemáticos contextualizados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102 –</a:t>
                      </a:r>
                      <a:r>
                        <a:rPr lang="es-MX" sz="1350" baseline="0" dirty="0" smtClean="0"/>
                        <a:t> Comprensión del Sistema Internacional de Unidades</a:t>
                      </a:r>
                    </a:p>
                    <a:p>
                      <a:pPr algn="l"/>
                      <a:r>
                        <a:rPr lang="es-MX" sz="1350" b="1" baseline="0" dirty="0" smtClean="0"/>
                        <a:t>103 –</a:t>
                      </a:r>
                      <a:r>
                        <a:rPr lang="es-MX" sz="1350" baseline="0" dirty="0" smtClean="0"/>
                        <a:t> Operación de valores posicionales con números naturales y decimales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baseline="0" dirty="0" smtClean="0"/>
                        <a:t>105 -</a:t>
                      </a:r>
                      <a:r>
                        <a:rPr lang="es-MX" sz="1350" baseline="0" dirty="0" smtClean="0"/>
                        <a:t> Aplicación de operaciones aritméticas básicas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63" y="1755853"/>
            <a:ext cx="221166" cy="16964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846315" y="4493941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17 </a:t>
            </a:r>
            <a:r>
              <a:rPr lang="es-MX" dirty="0" smtClean="0"/>
              <a:t>de </a:t>
            </a:r>
            <a:r>
              <a:rPr lang="es-MX" dirty="0" smtClean="0"/>
              <a:t>25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42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80035" y="603989"/>
            <a:ext cx="6297930" cy="2335751"/>
            <a:chOff x="457200" y="2990629"/>
            <a:chExt cx="6227043" cy="2015711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541" y="2990629"/>
              <a:ext cx="6095702" cy="2015711"/>
            </a:xfrm>
            <a:prstGeom prst="rect">
              <a:avLst/>
            </a:prstGeom>
          </p:spPr>
        </p:pic>
        <p:sp>
          <p:nvSpPr>
            <p:cNvPr id="4" name="CuadroTexto 3"/>
            <p:cNvSpPr txBox="1"/>
            <p:nvPr/>
          </p:nvSpPr>
          <p:spPr>
            <a:xfrm>
              <a:off x="457200" y="3028950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5.</a:t>
              </a:r>
              <a:endParaRPr lang="es-MX" dirty="0"/>
            </a:p>
          </p:txBody>
        </p:sp>
      </p:grp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663407"/>
              </p:ext>
            </p:extLst>
          </p:nvPr>
        </p:nvGraphicFramePr>
        <p:xfrm>
          <a:off x="138821" y="3331962"/>
          <a:ext cx="6657042" cy="33401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8769"/>
                <a:gridCol w="1121082"/>
                <a:gridCol w="2257737"/>
                <a:gridCol w="2539454"/>
              </a:tblGrid>
              <a:tr h="420031"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Clave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Eje</a:t>
                      </a:r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MX" dirty="0" smtClean="0"/>
                        <a:t>Habilidades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Porcentaje de estudiantes</a:t>
                      </a:r>
                      <a:r>
                        <a:rPr lang="es-MX" baseline="0" dirty="0" smtClean="0"/>
                        <a:t> que acertaron</a:t>
                      </a:r>
                      <a:endParaRPr lang="es-MX" dirty="0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endParaRPr lang="es-MX" sz="2800" b="1" kern="120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s-MX" sz="2800" b="1" kern="12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s-MX" sz="2800" b="1" kern="12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487"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PMA22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350" dirty="0" smtClean="0"/>
                        <a:t>Eje 3:</a:t>
                      </a:r>
                    </a:p>
                    <a:p>
                      <a:pPr algn="r"/>
                      <a:r>
                        <a:rPr lang="es-MX" sz="1350" dirty="0" smtClean="0"/>
                        <a:t>Sentido Numérico</a:t>
                      </a:r>
                      <a:r>
                        <a:rPr lang="es-MX" sz="1350" baseline="0" dirty="0" smtClean="0"/>
                        <a:t> y Pensamiento Algebraico</a:t>
                      </a:r>
                      <a:endParaRPr lang="es-MX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303 –</a:t>
                      </a:r>
                      <a:r>
                        <a:rPr lang="es-MX" sz="1350" dirty="0" smtClean="0"/>
                        <a:t> </a:t>
                      </a:r>
                      <a:r>
                        <a:rPr lang="es-MX" sz="1350" baseline="0" dirty="0" smtClean="0"/>
                        <a:t>Aplicación de operaciones aritméticas básicas</a:t>
                      </a:r>
                      <a:endParaRPr lang="es-MX" sz="1350" dirty="0" smtClean="0"/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350" b="1" dirty="0" smtClean="0"/>
                        <a:t>308 –</a:t>
                      </a:r>
                      <a:r>
                        <a:rPr lang="es-MX" sz="1350" dirty="0" smtClean="0"/>
                        <a:t> Inferencia del patrón que</a:t>
                      </a:r>
                      <a:r>
                        <a:rPr lang="es-MX" sz="1350" baseline="0" dirty="0" smtClean="0"/>
                        <a:t> rige una secuencia de números naturales</a:t>
                      </a:r>
                      <a:endParaRPr lang="es-MX" sz="1350" dirty="0" smtClean="0"/>
                    </a:p>
                    <a:p>
                      <a:r>
                        <a:rPr lang="es-MX" sz="1350" b="1" dirty="0" smtClean="0"/>
                        <a:t>309 –</a:t>
                      </a:r>
                      <a:r>
                        <a:rPr lang="es-MX" sz="1350" dirty="0" smtClean="0"/>
                        <a:t> Conversión</a:t>
                      </a:r>
                      <a:r>
                        <a:rPr lang="es-MX" sz="1350" baseline="0" dirty="0" smtClean="0"/>
                        <a:t> de texto cardinal a números naturales y viceversa</a:t>
                      </a:r>
                      <a:endParaRPr lang="es-MX" sz="1350" dirty="0" smtClean="0"/>
                    </a:p>
                    <a:p>
                      <a:r>
                        <a:rPr lang="es-MX" sz="1350" b="1" baseline="0" dirty="0" smtClean="0"/>
                        <a:t>312 –</a:t>
                      </a:r>
                      <a:r>
                        <a:rPr lang="es-MX" sz="1350" baseline="0" dirty="0" smtClean="0"/>
                        <a:t> Conversión de una regla verbal de progresión geométrica ascendente a sucesión numérica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s-MX" sz="135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81248"/>
            <a:ext cx="221166" cy="16964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890920" y="5553307"/>
            <a:ext cx="12311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(</a:t>
            </a:r>
            <a:r>
              <a:rPr lang="es-MX" dirty="0" smtClean="0"/>
              <a:t>20</a:t>
            </a:r>
            <a:r>
              <a:rPr lang="es-MX" dirty="0" smtClean="0"/>
              <a:t> </a:t>
            </a:r>
            <a:r>
              <a:rPr lang="es-MX" dirty="0" smtClean="0"/>
              <a:t>de </a:t>
            </a:r>
            <a:r>
              <a:rPr lang="es-MX" dirty="0" smtClean="0"/>
              <a:t>20)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294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2986</TotalTime>
  <Words>4689</Words>
  <Application>Microsoft Office PowerPoint</Application>
  <PresentationFormat>Presentación en pantalla (4:3)</PresentationFormat>
  <Paragraphs>1530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Sandra Conzuelo Serrato</dc:creator>
  <cp:lastModifiedBy>Alejandro</cp:lastModifiedBy>
  <cp:revision>214</cp:revision>
  <dcterms:created xsi:type="dcterms:W3CDTF">2018-10-01T17:57:09Z</dcterms:created>
  <dcterms:modified xsi:type="dcterms:W3CDTF">2019-10-28T20:39:30Z</dcterms:modified>
</cp:coreProperties>
</file>