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92" r:id="rId3"/>
    <p:sldId id="317" r:id="rId4"/>
    <p:sldId id="281" r:id="rId5"/>
    <p:sldId id="257" r:id="rId6"/>
    <p:sldId id="293" r:id="rId7"/>
    <p:sldId id="283" r:id="rId8"/>
    <p:sldId id="258" r:id="rId9"/>
    <p:sldId id="294" r:id="rId10"/>
    <p:sldId id="285" r:id="rId11"/>
    <p:sldId id="259" r:id="rId12"/>
    <p:sldId id="286" r:id="rId13"/>
    <p:sldId id="260" r:id="rId14"/>
    <p:sldId id="288" r:id="rId15"/>
    <p:sldId id="261" r:id="rId16"/>
    <p:sldId id="289" r:id="rId17"/>
    <p:sldId id="262" r:id="rId18"/>
    <p:sldId id="290" r:id="rId19"/>
    <p:sldId id="263" r:id="rId20"/>
    <p:sldId id="295" r:id="rId21"/>
    <p:sldId id="296" r:id="rId22"/>
    <p:sldId id="264" r:id="rId23"/>
    <p:sldId id="297" r:id="rId24"/>
    <p:sldId id="298" r:id="rId25"/>
    <p:sldId id="265" r:id="rId26"/>
    <p:sldId id="299" r:id="rId27"/>
    <p:sldId id="300" r:id="rId28"/>
    <p:sldId id="266" r:id="rId29"/>
    <p:sldId id="301" r:id="rId30"/>
    <p:sldId id="302" r:id="rId31"/>
    <p:sldId id="278" r:id="rId32"/>
    <p:sldId id="267" r:id="rId33"/>
    <p:sldId id="303" r:id="rId34"/>
    <p:sldId id="304" r:id="rId35"/>
    <p:sldId id="268" r:id="rId36"/>
    <p:sldId id="305" r:id="rId37"/>
    <p:sldId id="269" r:id="rId38"/>
    <p:sldId id="306" r:id="rId39"/>
    <p:sldId id="270" r:id="rId40"/>
    <p:sldId id="307" r:id="rId41"/>
    <p:sldId id="271" r:id="rId42"/>
    <p:sldId id="308" r:id="rId43"/>
    <p:sldId id="272" r:id="rId44"/>
    <p:sldId id="309" r:id="rId45"/>
    <p:sldId id="273" r:id="rId46"/>
    <p:sldId id="310" r:id="rId47"/>
    <p:sldId id="311" r:id="rId48"/>
    <p:sldId id="274" r:id="rId49"/>
    <p:sldId id="312" r:id="rId50"/>
    <p:sldId id="275" r:id="rId51"/>
    <p:sldId id="313" r:id="rId52"/>
    <p:sldId id="276" r:id="rId53"/>
    <p:sldId id="314" r:id="rId54"/>
    <p:sldId id="277" r:id="rId55"/>
    <p:sldId id="315" r:id="rId56"/>
    <p:sldId id="280" r:id="rId57"/>
    <p:sldId id="316" r:id="rId5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92"/>
            <p14:sldId id="317"/>
            <p14:sldId id="281"/>
            <p14:sldId id="257"/>
            <p14:sldId id="293"/>
            <p14:sldId id="283"/>
            <p14:sldId id="258"/>
            <p14:sldId id="294"/>
            <p14:sldId id="285"/>
            <p14:sldId id="259"/>
            <p14:sldId id="286"/>
            <p14:sldId id="260"/>
            <p14:sldId id="288"/>
            <p14:sldId id="261"/>
            <p14:sldId id="289"/>
            <p14:sldId id="262"/>
            <p14:sldId id="290"/>
            <p14:sldId id="263"/>
            <p14:sldId id="295"/>
            <p14:sldId id="296"/>
            <p14:sldId id="264"/>
            <p14:sldId id="297"/>
            <p14:sldId id="298"/>
            <p14:sldId id="265"/>
            <p14:sldId id="299"/>
            <p14:sldId id="300"/>
            <p14:sldId id="266"/>
            <p14:sldId id="301"/>
            <p14:sldId id="302"/>
            <p14:sldId id="278"/>
            <p14:sldId id="267"/>
            <p14:sldId id="303"/>
            <p14:sldId id="304"/>
            <p14:sldId id="268"/>
            <p14:sldId id="305"/>
            <p14:sldId id="269"/>
            <p14:sldId id="306"/>
            <p14:sldId id="270"/>
            <p14:sldId id="307"/>
            <p14:sldId id="271"/>
            <p14:sldId id="308"/>
            <p14:sldId id="272"/>
            <p14:sldId id="309"/>
            <p14:sldId id="273"/>
            <p14:sldId id="310"/>
            <p14:sldId id="311"/>
            <p14:sldId id="274"/>
            <p14:sldId id="312"/>
            <p14:sldId id="275"/>
            <p14:sldId id="313"/>
            <p14:sldId id="276"/>
            <p14:sldId id="314"/>
            <p14:sldId id="277"/>
            <p14:sldId id="315"/>
            <p14:sldId id="280"/>
            <p14:sldId id="3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3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720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3375" y="203589"/>
            <a:ext cx="3806190" cy="3463163"/>
            <a:chOff x="377190" y="4961257"/>
            <a:chExt cx="3558496" cy="3463163"/>
          </a:xfrm>
        </p:grpSpPr>
        <p:sp>
          <p:nvSpPr>
            <p:cNvPr id="3" name="CuadroTexto 2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41989"/>
              </p:ext>
            </p:extLst>
          </p:nvPr>
        </p:nvGraphicFramePr>
        <p:xfrm>
          <a:off x="100479" y="3789162"/>
          <a:ext cx="6657042" cy="2171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Información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201 –</a:t>
                      </a:r>
                      <a:r>
                        <a:rPr lang="es-MX" sz="1200" dirty="0" smtClean="0"/>
                        <a:t> 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205 –</a:t>
                      </a:r>
                      <a:r>
                        <a:rPr lang="es-MX" sz="1200" baseline="0" dirty="0" smtClean="0"/>
                        <a:t> 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207 –</a:t>
                      </a:r>
                      <a:r>
                        <a:rPr lang="es-MX" sz="1200" baseline="0" dirty="0" smtClean="0"/>
                        <a:t> Representación del modelo de regla de tres simple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51.56%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76.19%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63.78 % 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66" y="3039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0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456390" y="3736800"/>
            <a:ext cx="4775934" cy="1720215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34927"/>
              </p:ext>
            </p:extLst>
          </p:nvPr>
        </p:nvGraphicFramePr>
        <p:xfrm>
          <a:off x="91077" y="5885591"/>
          <a:ext cx="6657042" cy="2171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2</a:t>
                      </a:r>
                      <a:r>
                        <a:rPr lang="es-MX" dirty="0" smtClean="0"/>
                        <a:t>: </a:t>
                      </a:r>
                    </a:p>
                    <a:p>
                      <a:pPr algn="r"/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201 – 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205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206 – </a:t>
                      </a:r>
                      <a:r>
                        <a:rPr lang="es-MX" sz="1200" dirty="0" smtClean="0"/>
                        <a:t>Representación</a:t>
                      </a:r>
                      <a:r>
                        <a:rPr lang="es-MX" sz="1200" baseline="0" dirty="0" smtClean="0"/>
                        <a:t> de datos numéricos en gráficas de barras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67.19%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82.54%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74.8 % 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17" y="51847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1954" y="287287"/>
            <a:ext cx="3820803" cy="2228850"/>
            <a:chOff x="454017" y="5154930"/>
            <a:chExt cx="3090416" cy="1965960"/>
          </a:xfrm>
        </p:grpSpPr>
        <p:sp>
          <p:nvSpPr>
            <p:cNvPr id="3" name="CuadroTexto 2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48548"/>
              </p:ext>
            </p:extLst>
          </p:nvPr>
        </p:nvGraphicFramePr>
        <p:xfrm>
          <a:off x="138821" y="3331962"/>
          <a:ext cx="6657042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 </a:t>
                      </a:r>
                    </a:p>
                    <a:p>
                      <a:pPr algn="r"/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101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200" b="1" baseline="0" dirty="0" smtClean="0"/>
                        <a:t>102 –</a:t>
                      </a:r>
                      <a:r>
                        <a:rPr lang="es-MX" sz="120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200" b="1" baseline="0" dirty="0" smtClean="0"/>
                        <a:t>103 –</a:t>
                      </a:r>
                      <a:r>
                        <a:rPr lang="es-MX" sz="120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105 –</a:t>
                      </a:r>
                      <a:r>
                        <a:rPr lang="es-MX" sz="120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64.06%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58.73%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61.42%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56" y="18912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23537"/>
              </p:ext>
            </p:extLst>
          </p:nvPr>
        </p:nvGraphicFramePr>
        <p:xfrm>
          <a:off x="100479" y="4297680"/>
          <a:ext cx="6657042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2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202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Comparación de la proporcionalidad de razones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205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207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Representación del modelo de regla de tres simple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57.81%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71.43%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64.57%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0" y="290465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37016" y="392620"/>
            <a:ext cx="3927571" cy="3254107"/>
            <a:chOff x="778804" y="5089793"/>
            <a:chExt cx="3264387" cy="2559729"/>
          </a:xfrm>
        </p:grpSpPr>
        <p:sp>
          <p:nvSpPr>
            <p:cNvPr id="3" name="CuadroTexto 2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92758"/>
              </p:ext>
            </p:extLst>
          </p:nvPr>
        </p:nvGraphicFramePr>
        <p:xfrm>
          <a:off x="200958" y="3872206"/>
          <a:ext cx="6657042" cy="363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</a:t>
                      </a:r>
                      <a:r>
                        <a:rPr lang="es-MX" baseline="0" dirty="0" smtClean="0"/>
                        <a:t> </a:t>
                      </a:r>
                    </a:p>
                    <a:p>
                      <a:pPr algn="r"/>
                      <a:r>
                        <a:rPr lang="es-MX" baseline="0" dirty="0" smtClean="0"/>
                        <a:t>Espacio, Forma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baseline="0" dirty="0" smtClean="0"/>
                        <a:t>102 – </a:t>
                      </a:r>
                      <a:r>
                        <a:rPr lang="es-MX" sz="120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200" b="1" baseline="0" dirty="0" smtClean="0"/>
                        <a:t>103 – </a:t>
                      </a:r>
                      <a:r>
                        <a:rPr lang="es-MX" sz="1200" baseline="0" dirty="0" smtClean="0"/>
                        <a:t>Operación de valores posicionales con números naturales y decimales</a:t>
                      </a:r>
                    </a:p>
                    <a:p>
                      <a:r>
                        <a:rPr lang="es-MX" sz="1200" b="1" baseline="0" dirty="0" smtClean="0"/>
                        <a:t>105 –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200" b="1" baseline="0" dirty="0" smtClean="0"/>
                        <a:t>106 – </a:t>
                      </a:r>
                      <a:r>
                        <a:rPr lang="es-MX" sz="1200" baseline="0" dirty="0" smtClean="0"/>
                        <a:t>Definición de tecnicismos del lenguaje formal de la geometría</a:t>
                      </a:r>
                    </a:p>
                    <a:p>
                      <a:r>
                        <a:rPr lang="es-MX" sz="1200" b="1" baseline="0" dirty="0" smtClean="0"/>
                        <a:t>110 – </a:t>
                      </a:r>
                      <a:r>
                        <a:rPr lang="es-MX" sz="1200" baseline="0" dirty="0" smtClean="0"/>
                        <a:t>Representación del modelo aritmético para calcular el perímetro de una figura geométrica (triángulo o cuadrilátero)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76.56%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82.54%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79.53%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18" y="234724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06021"/>
              </p:ext>
            </p:extLst>
          </p:nvPr>
        </p:nvGraphicFramePr>
        <p:xfrm>
          <a:off x="138821" y="3331962"/>
          <a:ext cx="6657042" cy="180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101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200" b="1" baseline="0" dirty="0" smtClean="0"/>
                        <a:t>102 – </a:t>
                      </a:r>
                      <a:r>
                        <a:rPr lang="es-MX" sz="1200" baseline="0" dirty="0" smtClean="0"/>
                        <a:t>Comprensión del Sistema Internacional de Unidades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78.12%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71.43%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74.8%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39957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462261" y="412595"/>
            <a:ext cx="5609402" cy="157756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8907" y="193388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4" name="CuadroTexto 3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641720" y="2209367"/>
            <a:ext cx="6090307" cy="2005244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46737"/>
              </p:ext>
            </p:extLst>
          </p:nvPr>
        </p:nvGraphicFramePr>
        <p:xfrm>
          <a:off x="100479" y="4748167"/>
          <a:ext cx="6657042" cy="1805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Sentido Numérico y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baseline="0" dirty="0" smtClean="0"/>
                        <a:t>313 –</a:t>
                      </a:r>
                      <a:r>
                        <a:rPr lang="es-MX" sz="1200" baseline="0" dirty="0" smtClean="0"/>
                        <a:t> Deducción del patrón de una sucesión con progresión especial.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64.06%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71.43%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67.72%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4" y="353160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8040" y="4029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1123504" y="754235"/>
            <a:ext cx="4610992" cy="27211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1023157" y="3222221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1055215" y="469869"/>
            <a:ext cx="4811685" cy="235407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21809"/>
              </p:ext>
            </p:extLst>
          </p:nvPr>
        </p:nvGraphicFramePr>
        <p:xfrm>
          <a:off x="200958" y="7203579"/>
          <a:ext cx="6657042" cy="1805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2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206 – </a:t>
                      </a:r>
                      <a:r>
                        <a:rPr lang="es-MX" sz="1200" dirty="0" smtClean="0"/>
                        <a:t>Representación</a:t>
                      </a:r>
                      <a:r>
                        <a:rPr lang="es-MX" sz="1200" baseline="0" dirty="0" smtClean="0"/>
                        <a:t> de datos numéricos en gráficas de barras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62.5%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68.25%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65.35%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54668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6824" y="268515"/>
            <a:ext cx="5832760" cy="1822563"/>
            <a:chOff x="1024568" y="7127913"/>
            <a:chExt cx="5563967" cy="1641514"/>
          </a:xfrm>
        </p:grpSpPr>
        <p:sp>
          <p:nvSpPr>
            <p:cNvPr id="3" name="CuadroTexto 2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61492"/>
              </p:ext>
            </p:extLst>
          </p:nvPr>
        </p:nvGraphicFramePr>
        <p:xfrm>
          <a:off x="100479" y="3172413"/>
          <a:ext cx="6657042" cy="1805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PMA19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Sentido Numérico y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306 –</a:t>
                      </a:r>
                      <a:r>
                        <a:rPr lang="es-MX" sz="1200" dirty="0" smtClean="0"/>
                        <a:t> Representación del modelo aritmético de la división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85.94%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84.13%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85.04%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39" y="18461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53668"/>
              </p:ext>
            </p:extLst>
          </p:nvPr>
        </p:nvGraphicFramePr>
        <p:xfrm>
          <a:off x="100479" y="3172413"/>
          <a:ext cx="6657042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PMB07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101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200" b="1" baseline="0" dirty="0" smtClean="0"/>
                        <a:t>102 – </a:t>
                      </a:r>
                      <a:r>
                        <a:rPr lang="es-MX" sz="120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200" b="1" baseline="0" dirty="0" smtClean="0"/>
                        <a:t>103 –</a:t>
                      </a:r>
                      <a:r>
                        <a:rPr lang="es-MX" sz="120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200" b="1" baseline="0" dirty="0" smtClean="0"/>
                        <a:t>105 –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57.81%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76.19%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66.93%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27" y="2605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08819"/>
              </p:ext>
            </p:extLst>
          </p:nvPr>
        </p:nvGraphicFramePr>
        <p:xfrm>
          <a:off x="223157" y="1513477"/>
          <a:ext cx="6502400" cy="631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smtClean="0"/>
                        <a:t>12 </a:t>
                      </a:r>
                      <a:r>
                        <a:rPr lang="es-MX" b="1" dirty="0" smtClean="0"/>
                        <a:t>habilidades  </a:t>
                      </a:r>
                      <a:endParaRPr lang="es-MX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17 ítems</a:t>
                      </a:r>
                      <a:endParaRPr lang="es-MX" sz="12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r>
                        <a:rPr lang="es-MX" baseline="0" dirty="0" smtClean="0"/>
                        <a:t> – Comprensión de problemas matemáticos </a:t>
                      </a:r>
                      <a:r>
                        <a:rPr lang="es-MX" baseline="0" dirty="0" smtClean="0"/>
                        <a:t>contextualizados - - - - - - - - - - - - 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102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103 – Operación de valores posicionales con números naturales y decimales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6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104 – Ubicación de una coordenada en el primer cuadrante del plano artesiano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105 –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9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106 – Definición de tecnicismos del lenguaje formal de la geometría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dirty="0" smtClean="0"/>
                        <a:t>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107 – Representación viso-espacial de figuras geométricas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108 – Identificación de las características geométricas de los cuadriláteros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109 – Identificación gráfica de tipos de líneas rectas (paralelas, perpendiculares y secantes) - - - - - - - - - - - - - - - - - - - - - - - - - -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110 – Representación del modelo aritmético para calcular el perímetro de una figura geométrica (triángulo o cuadrilátero)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111 – Representación del modelo aritmético para calcular el área de cuadriláteros o triángulos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112 – Deducción de fórmulas para calcular el área mediante descomposición de figuras geométricas -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  <a:endParaRPr lang="es-MX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4329" y="489019"/>
            <a:ext cx="3756256" cy="2540327"/>
            <a:chOff x="914400" y="3327094"/>
            <a:chExt cx="3349128" cy="2288637"/>
          </a:xfrm>
        </p:grpSpPr>
        <p:sp>
          <p:nvSpPr>
            <p:cNvPr id="3" name="CuadroTexto 2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62176"/>
              </p:ext>
            </p:extLst>
          </p:nvPr>
        </p:nvGraphicFramePr>
        <p:xfrm>
          <a:off x="100479" y="3172413"/>
          <a:ext cx="6657042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PMB09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101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200" b="1" baseline="0" dirty="0" smtClean="0"/>
                        <a:t>102 –</a:t>
                      </a:r>
                      <a:r>
                        <a:rPr lang="es-MX" sz="120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200" b="1" baseline="0" dirty="0" smtClean="0"/>
                        <a:t>103 –</a:t>
                      </a:r>
                      <a:r>
                        <a:rPr lang="es-MX" sz="120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200" b="1" baseline="0" dirty="0" smtClean="0"/>
                        <a:t>105 –</a:t>
                      </a:r>
                      <a:r>
                        <a:rPr lang="es-MX" sz="1200" baseline="0" dirty="0" smtClean="0"/>
                        <a:t> Aplicación de operaciones aritméticas básicas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54.69%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77.78%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66.14%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66" y="165211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1061" y="485945"/>
            <a:ext cx="3561498" cy="2269580"/>
            <a:chOff x="815248" y="6125377"/>
            <a:chExt cx="3227943" cy="1927337"/>
          </a:xfrm>
        </p:grpSpPr>
        <p:sp>
          <p:nvSpPr>
            <p:cNvPr id="3" name="CuadroTexto 2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6461"/>
              </p:ext>
            </p:extLst>
          </p:nvPr>
        </p:nvGraphicFramePr>
        <p:xfrm>
          <a:off x="100479" y="3172413"/>
          <a:ext cx="6657042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 </a:t>
                      </a:r>
                    </a:p>
                    <a:p>
                      <a:pPr algn="r"/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101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200" b="1" baseline="0" dirty="0" smtClean="0"/>
                        <a:t>102 –</a:t>
                      </a:r>
                      <a:r>
                        <a:rPr lang="es-MX" sz="120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200" b="1" baseline="0" dirty="0" smtClean="0"/>
                        <a:t>105 –</a:t>
                      </a:r>
                      <a:r>
                        <a:rPr lang="es-MX" sz="1200" baseline="0" dirty="0" smtClean="0"/>
                        <a:t> Aplicación de operaciones aritméticas básicas</a:t>
                      </a:r>
                    </a:p>
                    <a:p>
                      <a:r>
                        <a:rPr lang="es-MX" sz="1200" b="1" baseline="0" dirty="0" smtClean="0"/>
                        <a:t>110 –</a:t>
                      </a:r>
                      <a:r>
                        <a:rPr lang="es-MX" sz="1200" baseline="0" dirty="0" smtClean="0"/>
                        <a:t> Representación del modelo aritmético para calcular el perímetro de una figura geométrica (triángulo o cuadrilátero)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76.56%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77.78%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77.17%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00" y="1693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8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8586"/>
              </p:ext>
            </p:extLst>
          </p:nvPr>
        </p:nvGraphicFramePr>
        <p:xfrm>
          <a:off x="100479" y="3172413"/>
          <a:ext cx="6657042" cy="21717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PMA17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Sentido</a:t>
                      </a:r>
                      <a:r>
                        <a:rPr lang="es-MX" baseline="0" dirty="0" smtClean="0"/>
                        <a:t> Numérico y Pensamiento </a:t>
                      </a:r>
                      <a:r>
                        <a:rPr lang="es-MX" baseline="0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306 – </a:t>
                      </a:r>
                      <a:r>
                        <a:rPr lang="es-MX" sz="1200" dirty="0" smtClean="0"/>
                        <a:t>Representación del modelo aritmético de la división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62.5%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60.32%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61.42%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72" y="25960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722" y="532092"/>
            <a:ext cx="3736775" cy="2279748"/>
            <a:chOff x="958468" y="3327094"/>
            <a:chExt cx="3393194" cy="1973630"/>
          </a:xfrm>
        </p:grpSpPr>
        <p:sp>
          <p:nvSpPr>
            <p:cNvPr id="3" name="CuadroTexto 2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10364"/>
              </p:ext>
            </p:extLst>
          </p:nvPr>
        </p:nvGraphicFramePr>
        <p:xfrm>
          <a:off x="100479" y="3172413"/>
          <a:ext cx="6657042" cy="2354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2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201 –</a:t>
                      </a:r>
                      <a:r>
                        <a:rPr lang="es-MX" sz="1200" dirty="0" smtClean="0"/>
                        <a:t> 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205 –</a:t>
                      </a:r>
                      <a:r>
                        <a:rPr lang="es-MX" sz="1200" baseline="0" dirty="0" smtClean="0"/>
                        <a:t> Aplicación de operaciones aritméticas básicas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34.38%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33.33%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33.86%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51" y="25132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4626" y="338892"/>
            <a:ext cx="5812155" cy="2383977"/>
            <a:chOff x="1035586" y="6015209"/>
            <a:chExt cx="5210979" cy="1872867"/>
          </a:xfrm>
        </p:grpSpPr>
        <p:sp>
          <p:nvSpPr>
            <p:cNvPr id="3" name="CuadroTexto 2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80485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3:</a:t>
                      </a:r>
                    </a:p>
                    <a:p>
                      <a:pPr algn="r"/>
                      <a:r>
                        <a:rPr lang="es-MX" dirty="0" smtClean="0"/>
                        <a:t>Sentido </a:t>
                      </a:r>
                      <a:r>
                        <a:rPr lang="es-MX" dirty="0" smtClean="0"/>
                        <a:t>Numérico</a:t>
                      </a:r>
                      <a:r>
                        <a:rPr lang="es-MX" baseline="0" dirty="0" smtClean="0"/>
                        <a:t> y Pensamiento </a:t>
                      </a:r>
                      <a:r>
                        <a:rPr lang="es-MX" baseline="0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302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Comprensión del Sistema Internacional de Unidades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309 – </a:t>
                      </a:r>
                      <a:r>
                        <a:rPr lang="es-MX" sz="1200" dirty="0" smtClean="0"/>
                        <a:t>Conversión</a:t>
                      </a:r>
                      <a:r>
                        <a:rPr lang="es-MX" sz="1200" baseline="0" dirty="0" smtClean="0"/>
                        <a:t> de texto cardinal a números naturales y viceversa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75%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33.33%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54.33%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81" y="15197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5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14893"/>
              </p:ext>
            </p:extLst>
          </p:nvPr>
        </p:nvGraphicFramePr>
        <p:xfrm>
          <a:off x="100479" y="3172413"/>
          <a:ext cx="6657042" cy="21717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301 – 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dirty="0" smtClean="0"/>
                        <a:t>302</a:t>
                      </a:r>
                      <a:r>
                        <a:rPr lang="es-MX" sz="1200" baseline="0" dirty="0" smtClean="0"/>
                        <a:t> – Comprensión del Sistema Internacional de Unidades</a:t>
                      </a:r>
                      <a:endParaRPr lang="es-MX" sz="12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303 –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57.81%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63.49%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60.63%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14" y="124635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78657"/>
              </p:ext>
            </p:extLst>
          </p:nvPr>
        </p:nvGraphicFramePr>
        <p:xfrm>
          <a:off x="100479" y="4320277"/>
          <a:ext cx="6657042" cy="217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96130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316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1375632">
                <a:tc>
                  <a:txBody>
                    <a:bodyPr/>
                    <a:lstStyle/>
                    <a:p>
                      <a:r>
                        <a:rPr lang="es-MX" dirty="0" smtClean="0"/>
                        <a:t>PMB02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baseline="0" dirty="0" smtClean="0"/>
                        <a:t>106 – </a:t>
                      </a:r>
                      <a:r>
                        <a:rPr lang="es-MX" sz="1200" baseline="0" dirty="0" smtClean="0"/>
                        <a:t>Definición de tecnicismos del lenguaje formal de la geometría</a:t>
                      </a:r>
                    </a:p>
                    <a:p>
                      <a:r>
                        <a:rPr lang="es-MX" sz="1200" b="1" baseline="0" dirty="0" smtClean="0"/>
                        <a:t>108 – </a:t>
                      </a:r>
                      <a:r>
                        <a:rPr lang="es-MX" sz="1200" baseline="0" dirty="0" smtClean="0"/>
                        <a:t>Identificación de las características geométricas de los cuadriláteros</a:t>
                      </a:r>
                      <a:r>
                        <a:rPr lang="es-MX" sz="1350" baseline="0" dirty="0" smtClean="0"/>
                        <a:t>.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14.06%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11.11%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12.6%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70029" y="19455"/>
            <a:ext cx="5880037" cy="3887372"/>
            <a:chOff x="947451" y="3128790"/>
            <a:chExt cx="5552501" cy="3613533"/>
          </a:xfrm>
        </p:grpSpPr>
        <p:sp>
          <p:nvSpPr>
            <p:cNvPr id="4" name="CuadroTexto 3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14" y="328121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8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77162"/>
              </p:ext>
            </p:extLst>
          </p:nvPr>
        </p:nvGraphicFramePr>
        <p:xfrm>
          <a:off x="100479" y="3172413"/>
          <a:ext cx="6657042" cy="2720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302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Comprensión del Sistema Internacional de Unidades</a:t>
                      </a:r>
                      <a:endParaRPr lang="es-MX" sz="12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310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47.62%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48.82%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64135" y="312410"/>
            <a:ext cx="5890310" cy="2106865"/>
            <a:chOff x="815249" y="7285284"/>
            <a:chExt cx="5728771" cy="1660412"/>
          </a:xfrm>
        </p:grpSpPr>
        <p:sp>
          <p:nvSpPr>
            <p:cNvPr id="4" name="CuadroTexto 3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89" y="10672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0129"/>
              </p:ext>
            </p:extLst>
          </p:nvPr>
        </p:nvGraphicFramePr>
        <p:xfrm>
          <a:off x="100479" y="3172413"/>
          <a:ext cx="6657042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Sentido Numérico</a:t>
                      </a:r>
                      <a:r>
                        <a:rPr lang="es-MX" baseline="0" dirty="0" smtClean="0"/>
                        <a:t> y </a:t>
                      </a:r>
                      <a:r>
                        <a:rPr lang="es-MX" baseline="0" dirty="0" smtClean="0"/>
                        <a:t>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endParaRPr lang="es-MX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46.88%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55.56%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51.18%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2908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41992" y="285095"/>
            <a:ext cx="5846986" cy="2510011"/>
            <a:chOff x="694064" y="3712684"/>
            <a:chExt cx="5541483" cy="2181341"/>
          </a:xfrm>
        </p:grpSpPr>
        <p:sp>
          <p:nvSpPr>
            <p:cNvPr id="3" name="CuadroTexto 2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3003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</a:t>
                      </a:r>
                      <a:r>
                        <a:rPr lang="es-MX" sz="1200" dirty="0" smtClean="0"/>
                        <a:t> 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306 –</a:t>
                      </a:r>
                      <a:r>
                        <a:rPr lang="es-MX" sz="1200" dirty="0" smtClean="0"/>
                        <a:t> Representación del modelo aritmético de la división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29.69%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31.75%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30.71%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67" y="166776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5984"/>
              </p:ext>
            </p:extLst>
          </p:nvPr>
        </p:nvGraphicFramePr>
        <p:xfrm>
          <a:off x="141514" y="1872705"/>
          <a:ext cx="6502400" cy="5046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2</a:t>
                      </a:r>
                    </a:p>
                    <a:p>
                      <a:r>
                        <a:rPr lang="es-MX" baseline="0" dirty="0" smtClean="0"/>
                        <a:t>Manejo de información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10 habilidades  </a:t>
                      </a:r>
                      <a:endParaRPr lang="es-MX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 11 ítems</a:t>
                      </a:r>
                      <a:endParaRPr lang="es-MX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201 – Comprensión</a:t>
                      </a:r>
                      <a:r>
                        <a:rPr lang="es-MX" baseline="0" dirty="0" smtClean="0"/>
                        <a:t> de problemas matemáticos contextualizados- - - - - - - - - - - - - 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202</a:t>
                      </a:r>
                      <a:r>
                        <a:rPr lang="es-MX" baseline="0" dirty="0" smtClean="0"/>
                        <a:t> – Comparación de la proporcionalidad de razones - - - -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203 – Representació</a:t>
                      </a:r>
                      <a:r>
                        <a:rPr lang="es-MX" baseline="0" dirty="0" smtClean="0"/>
                        <a:t>n de modelos aritméticos de la media (promedio)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205 –</a:t>
                      </a:r>
                      <a:r>
                        <a:rPr lang="es-MX" baseline="0" dirty="0" smtClean="0"/>
                        <a:t>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206 – Representación</a:t>
                      </a:r>
                      <a:r>
                        <a:rPr lang="es-MX" baseline="0" dirty="0" smtClean="0"/>
                        <a:t> de datos numéricos en gráficas de barras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207 –</a:t>
                      </a:r>
                      <a:r>
                        <a:rPr lang="es-MX" baseline="0" dirty="0" smtClean="0"/>
                        <a:t> Representación del modelo de regla de tres simple - 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208 – Comprensión</a:t>
                      </a:r>
                      <a:r>
                        <a:rPr lang="es-MX" baseline="0" dirty="0" smtClean="0"/>
                        <a:t> de la relación entre porcentajes y fracciones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0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209 – Comparación de razones con cantidades discretas - - - - - - - - -</a:t>
                      </a:r>
                      <a:r>
                        <a:rPr lang="es-MX" baseline="0" dirty="0" smtClean="0"/>
                        <a:t>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210 –</a:t>
                      </a:r>
                      <a:r>
                        <a:rPr lang="es-MX" baseline="0" dirty="0" smtClean="0"/>
                        <a:t> Representación de un número fraccionario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  <a:endParaRPr lang="es-MX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2644" y="287682"/>
            <a:ext cx="6072712" cy="3563864"/>
            <a:chOff x="685059" y="6587916"/>
            <a:chExt cx="6375313" cy="3193777"/>
          </a:xfrm>
        </p:grpSpPr>
        <p:sp>
          <p:nvSpPr>
            <p:cNvPr id="3" name="CuadroTexto 2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60941"/>
              </p:ext>
            </p:extLst>
          </p:nvPr>
        </p:nvGraphicFramePr>
        <p:xfrm>
          <a:off x="100479" y="3851546"/>
          <a:ext cx="6657042" cy="21717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 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306 – </a:t>
                      </a:r>
                      <a:r>
                        <a:rPr lang="es-MX" sz="1200" dirty="0" smtClean="0"/>
                        <a:t>Representación del modelo aritmético de la división</a:t>
                      </a:r>
                    </a:p>
                    <a:p>
                      <a:r>
                        <a:rPr lang="es-MX" sz="1200" b="1" dirty="0" smtClean="0"/>
                        <a:t>307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Representación de números fraccionarios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48.44%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65.08%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56.69%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44" y="297187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40981"/>
              </p:ext>
            </p:extLst>
          </p:nvPr>
        </p:nvGraphicFramePr>
        <p:xfrm>
          <a:off x="100479" y="4028447"/>
          <a:ext cx="6657042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2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Manejo de Información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202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Comparación de la proporcionalidad de razones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205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207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Representación del modelo de regla de tres simple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35.94</a:t>
                      </a:r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60.32%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48.03%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58" y="330442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2840" y="292214"/>
            <a:ext cx="5976960" cy="2102884"/>
            <a:chOff x="760164" y="4285561"/>
            <a:chExt cx="5871990" cy="1938969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88914"/>
              </p:ext>
            </p:extLst>
          </p:nvPr>
        </p:nvGraphicFramePr>
        <p:xfrm>
          <a:off x="100479" y="3172413"/>
          <a:ext cx="6657042" cy="2720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</a:t>
                      </a:r>
                      <a:r>
                        <a:rPr lang="es-MX" sz="1200" dirty="0" smtClean="0"/>
                        <a:t> 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302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Comprensión del Sistema Internacional de Unidades</a:t>
                      </a:r>
                      <a:endParaRPr lang="es-MX" sz="12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310 –</a:t>
                      </a:r>
                      <a:r>
                        <a:rPr lang="es-MX" sz="1200" baseline="0" dirty="0" smtClean="0"/>
                        <a:t> Operación de valores posicionales con números naturales o decimales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57.81%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65.08%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61.42%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96" y="85281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0347" y="369640"/>
            <a:ext cx="6233814" cy="2100374"/>
            <a:chOff x="760165" y="6577070"/>
            <a:chExt cx="6080487" cy="1806766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0317"/>
              </p:ext>
            </p:extLst>
          </p:nvPr>
        </p:nvGraphicFramePr>
        <p:xfrm>
          <a:off x="100479" y="3172413"/>
          <a:ext cx="6657042" cy="23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101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200" b="1" baseline="0" dirty="0" smtClean="0"/>
                        <a:t>110 – </a:t>
                      </a:r>
                      <a:r>
                        <a:rPr lang="es-MX" sz="1200" baseline="0" dirty="0" smtClean="0"/>
                        <a:t>Representación del modelo aritmético para calcular el perímetro de una figura geométrica (triángulo o cuadrilátero)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50%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69.84%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59.84%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5" y="16491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0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98494"/>
              </p:ext>
            </p:extLst>
          </p:nvPr>
        </p:nvGraphicFramePr>
        <p:xfrm>
          <a:off x="100479" y="3172413"/>
          <a:ext cx="6657042" cy="2171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2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201 –</a:t>
                      </a:r>
                      <a:r>
                        <a:rPr lang="es-MX" sz="1200" dirty="0" smtClean="0"/>
                        <a:t> 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202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Comparación de la proporcionalidad de razones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205 –</a:t>
                      </a:r>
                      <a:r>
                        <a:rPr lang="es-MX" sz="1200" baseline="0" dirty="0" smtClean="0"/>
                        <a:t> Aplicación de operaciones aritméticas básicas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43.75</a:t>
                      </a:r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52.38%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48.03</a:t>
                      </a:r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18" y="175990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1396" y="255774"/>
            <a:ext cx="5926487" cy="3573426"/>
            <a:chOff x="859316" y="3095740"/>
            <a:chExt cx="5560980" cy="2886419"/>
          </a:xfrm>
        </p:grpSpPr>
        <p:sp>
          <p:nvSpPr>
            <p:cNvPr id="3" name="CuadroTexto 2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5169"/>
              </p:ext>
            </p:extLst>
          </p:nvPr>
        </p:nvGraphicFramePr>
        <p:xfrm>
          <a:off x="200958" y="4455459"/>
          <a:ext cx="6657042" cy="2171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2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1" dirty="0" smtClean="0"/>
                        <a:t>201 –</a:t>
                      </a:r>
                      <a:r>
                        <a:rPr lang="es-MX" sz="1200" dirty="0" smtClean="0"/>
                        <a:t> 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pPr algn="l"/>
                      <a:r>
                        <a:rPr lang="es-MX" sz="1200" b="1" dirty="0" smtClean="0"/>
                        <a:t>202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Comparación de la proporcionalidad de razones</a:t>
                      </a:r>
                      <a:endParaRPr lang="es-MX" sz="1200" dirty="0" smtClean="0"/>
                    </a:p>
                    <a:p>
                      <a:pPr algn="l"/>
                      <a:r>
                        <a:rPr lang="es-MX" sz="1200" b="1" dirty="0" smtClean="0"/>
                        <a:t>205 –</a:t>
                      </a:r>
                      <a:r>
                        <a:rPr lang="es-MX" sz="1200" baseline="0" dirty="0" smtClean="0"/>
                        <a:t> Aplicación de operaciones aritméticas básicas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43.75%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53.97%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48.82</a:t>
                      </a:r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29" y="320306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23119"/>
              </p:ext>
            </p:extLst>
          </p:nvPr>
        </p:nvGraphicFramePr>
        <p:xfrm>
          <a:off x="100479" y="5079035"/>
          <a:ext cx="6657042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42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101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200" b="1" baseline="0" dirty="0" smtClean="0"/>
                        <a:t>104 – </a:t>
                      </a:r>
                      <a:r>
                        <a:rPr lang="es-MX" sz="1200" baseline="0" dirty="0" smtClean="0"/>
                        <a:t>Ubicación de una coordenada en el primer cuadrante del plano artesiano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39.06</a:t>
                      </a:r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50.79%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44.88</a:t>
                      </a:r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61" y="38864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633" y="317377"/>
            <a:ext cx="6356733" cy="3624551"/>
            <a:chOff x="683047" y="5541484"/>
            <a:chExt cx="6174953" cy="3478362"/>
          </a:xfrm>
        </p:grpSpPr>
        <p:sp>
          <p:nvSpPr>
            <p:cNvPr id="3" name="CuadroTexto 2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26417"/>
              </p:ext>
            </p:extLst>
          </p:nvPr>
        </p:nvGraphicFramePr>
        <p:xfrm>
          <a:off x="250633" y="4981758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PMA07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baseline="0" dirty="0" smtClean="0"/>
                        <a:t>106 –</a:t>
                      </a:r>
                      <a:r>
                        <a:rPr lang="es-MX" sz="1200" baseline="0" dirty="0" smtClean="0"/>
                        <a:t> Definición de tecnicismos del lenguaje formal de la geometría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46.88</a:t>
                      </a:r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58.73%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52.76%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79" y="299262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4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35871"/>
              </p:ext>
            </p:extLst>
          </p:nvPr>
        </p:nvGraphicFramePr>
        <p:xfrm>
          <a:off x="100479" y="4300822"/>
          <a:ext cx="6657042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baseline="0" dirty="0" smtClean="0"/>
                        <a:t>106 –</a:t>
                      </a:r>
                      <a:r>
                        <a:rPr lang="es-MX" sz="120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200" b="1" baseline="0" dirty="0" smtClean="0"/>
                        <a:t>109 –</a:t>
                      </a:r>
                      <a:r>
                        <a:rPr lang="es-MX" sz="1200" baseline="0" dirty="0" smtClean="0"/>
                        <a:t> Identificación gráfica de tipos de líneas rectas (paralelas, perpendiculares y secantes)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28.12%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44.44%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36.22%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80" y="25895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91232"/>
              </p:ext>
            </p:extLst>
          </p:nvPr>
        </p:nvGraphicFramePr>
        <p:xfrm>
          <a:off x="125185" y="762363"/>
          <a:ext cx="6502400" cy="6423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3</a:t>
                      </a:r>
                    </a:p>
                    <a:p>
                      <a:r>
                        <a:rPr lang="es-MX" baseline="0" dirty="0" smtClean="0"/>
                        <a:t>Sentido numérico y pensamiento algebraico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13 habilidades  </a:t>
                      </a:r>
                      <a:endParaRPr lang="es-MX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22 ítems</a:t>
                      </a:r>
                      <a:endParaRPr lang="es-MX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301 – Comprensión</a:t>
                      </a:r>
                      <a:r>
                        <a:rPr lang="es-MX" baseline="0" dirty="0" smtClean="0"/>
                        <a:t> de problemas matemáticos contextualizados  - - - - - - - - - - - - 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16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302</a:t>
                      </a:r>
                      <a:r>
                        <a:rPr lang="es-MX" baseline="0" dirty="0" smtClean="0"/>
                        <a:t>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9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303 – </a:t>
                      </a:r>
                      <a:r>
                        <a:rPr lang="es-MX" baseline="0" dirty="0" smtClean="0"/>
                        <a:t>Aplicación de operaciones aritméticas básicas - - - - - - - - - - - - - - - - - - --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12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305 – Amplificación de fracciones (Equivalencia de fracciones por amplificación) -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306 – Representación del modelo aritmético de la división</a:t>
                      </a:r>
                      <a:r>
                        <a:rPr lang="es-MX" baseline="0" dirty="0" smtClean="0"/>
                        <a:t> - - - -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307 –</a:t>
                      </a:r>
                      <a:r>
                        <a:rPr lang="es-MX" baseline="0" dirty="0" smtClean="0"/>
                        <a:t> Representación de números fraccionarios - - - - - - - - --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308 – Inferencia del patrón que</a:t>
                      </a:r>
                      <a:r>
                        <a:rPr lang="es-MX" baseline="0" dirty="0" smtClean="0"/>
                        <a:t> rige una secuencia de números naturales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7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311 –  Representación del modelo multiplicativo de números fraccionarios por naturales - - - - - - - - - - - - -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312 – Conversión de una regla verbal de progresión geométrica ascendente a sucesión numérica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313 – Deducción del patrón de una sucesión con progresión especial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  <a:endParaRPr lang="es-MX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6062" y="295865"/>
            <a:ext cx="3826072" cy="2509123"/>
            <a:chOff x="396607" y="4538949"/>
            <a:chExt cx="3591499" cy="2259458"/>
          </a:xfrm>
        </p:grpSpPr>
        <p:sp>
          <p:nvSpPr>
            <p:cNvPr id="3" name="CuadroTexto 2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99702"/>
              </p:ext>
            </p:extLst>
          </p:nvPr>
        </p:nvGraphicFramePr>
        <p:xfrm>
          <a:off x="100479" y="3172413"/>
          <a:ext cx="6657042" cy="3086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Sentido</a:t>
                      </a:r>
                      <a:r>
                        <a:rPr lang="es-MX" baseline="0" dirty="0" smtClean="0"/>
                        <a:t> Numérico y Pensamiento </a:t>
                      </a:r>
                      <a:r>
                        <a:rPr lang="es-MX" baseline="0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302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Comprensión del Sistema Internacional de Unidades</a:t>
                      </a:r>
                      <a:endParaRPr lang="es-MX" sz="12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306 – </a:t>
                      </a:r>
                      <a:r>
                        <a:rPr lang="es-MX" sz="1200" dirty="0" smtClean="0"/>
                        <a:t>Representación del modelo aritmético de la división</a:t>
                      </a:r>
                    </a:p>
                    <a:p>
                      <a:r>
                        <a:rPr lang="es-MX" sz="1200" b="1" dirty="0" smtClean="0"/>
                        <a:t>310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Operación de valores posicionales con números naturales o decimales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53.12%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71.43%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62.2%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25" y="185550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63522"/>
              </p:ext>
            </p:extLst>
          </p:nvPr>
        </p:nvGraphicFramePr>
        <p:xfrm>
          <a:off x="200958" y="4630883"/>
          <a:ext cx="6657042" cy="381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 </a:t>
                      </a:r>
                      <a:endParaRPr lang="es-MX" dirty="0" smtClean="0"/>
                    </a:p>
                    <a:p>
                      <a:pPr algn="r"/>
                      <a:r>
                        <a:rPr lang="es-MX" dirty="0" smtClean="0"/>
                        <a:t>Espacio</a:t>
                      </a:r>
                      <a:r>
                        <a:rPr lang="es-MX" dirty="0" smtClean="0"/>
                        <a:t>, Forma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101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200" b="1" baseline="0" dirty="0" smtClean="0"/>
                        <a:t>102 – </a:t>
                      </a:r>
                      <a:r>
                        <a:rPr lang="es-MX" sz="120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200" b="1" baseline="0" dirty="0" smtClean="0"/>
                        <a:t>105 –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200" b="1" baseline="0" dirty="0" smtClean="0"/>
                        <a:t>107 – </a:t>
                      </a:r>
                      <a:r>
                        <a:rPr lang="es-MX" sz="1200" baseline="0" dirty="0" smtClean="0"/>
                        <a:t>Representación viso-espacial de figuras geométricas</a:t>
                      </a:r>
                    </a:p>
                    <a:p>
                      <a:r>
                        <a:rPr lang="es-MX" sz="1200" b="1" baseline="0" dirty="0" smtClean="0"/>
                        <a:t>111 – </a:t>
                      </a:r>
                      <a:r>
                        <a:rPr lang="es-MX" sz="1200" baseline="0" dirty="0" smtClean="0"/>
                        <a:t>Representación del modelo aritmético para calcular el área de cuadriláteros o triángulos</a:t>
                      </a:r>
                    </a:p>
                    <a:p>
                      <a:r>
                        <a:rPr lang="es-MX" sz="1200" b="1" baseline="0" dirty="0" smtClean="0"/>
                        <a:t>112 – </a:t>
                      </a:r>
                      <a:r>
                        <a:rPr lang="es-MX" sz="1200" baseline="0" dirty="0" smtClean="0"/>
                        <a:t>Deducción de fórmulas para calcular el área mediante descomposición de figuras geométricas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4.69%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14.29%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9.45%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91" y="297043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9494" y="368879"/>
            <a:ext cx="4119442" cy="4203121"/>
            <a:chOff x="616945" y="4252510"/>
            <a:chExt cx="3602514" cy="3750283"/>
          </a:xfrm>
        </p:grpSpPr>
        <p:sp>
          <p:nvSpPr>
            <p:cNvPr id="3" name="CuadroTexto 2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07090"/>
              </p:ext>
            </p:extLst>
          </p:nvPr>
        </p:nvGraphicFramePr>
        <p:xfrm>
          <a:off x="200958" y="4787204"/>
          <a:ext cx="6657042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Espacio, Forma y </a:t>
                      </a:r>
                      <a:r>
                        <a:rPr lang="es-MX" dirty="0" smtClean="0"/>
                        <a:t>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101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200" b="1" baseline="0" dirty="0" smtClean="0"/>
                        <a:t>102 –</a:t>
                      </a:r>
                      <a:r>
                        <a:rPr lang="es-MX" sz="120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200" b="1" baseline="0" dirty="0" smtClean="0"/>
                        <a:t>105 –</a:t>
                      </a:r>
                      <a:r>
                        <a:rPr lang="es-MX" sz="1200" baseline="0" dirty="0" smtClean="0"/>
                        <a:t> Aplicación de operaciones aritméticas básicas</a:t>
                      </a:r>
                    </a:p>
                    <a:p>
                      <a:r>
                        <a:rPr lang="es-MX" sz="1200" b="1" baseline="0" dirty="0" smtClean="0"/>
                        <a:t>111 –</a:t>
                      </a:r>
                      <a:r>
                        <a:rPr lang="es-MX" sz="1200" baseline="0" dirty="0" smtClean="0"/>
                        <a:t> Representación del modelo aritmético para calcular el área de cuadriláteros o triángulos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10.94%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17.46%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14.17%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17" y="36261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60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46418"/>
              </p:ext>
            </p:extLst>
          </p:nvPr>
        </p:nvGraphicFramePr>
        <p:xfrm>
          <a:off x="100479" y="5293042"/>
          <a:ext cx="6657042" cy="2720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Sentido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Numérico </a:t>
                      </a:r>
                      <a:r>
                        <a:rPr lang="es-MX" dirty="0" smtClean="0"/>
                        <a:t>y Pensamiento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304 – </a:t>
                      </a:r>
                      <a:r>
                        <a:rPr lang="es-MX" sz="1200" dirty="0" smtClean="0"/>
                        <a:t>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307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Representación de números fraccionarios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39.06%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34.92%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37.01%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74" y="44023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975" y="176365"/>
            <a:ext cx="6156820" cy="2978020"/>
            <a:chOff x="716096" y="5530467"/>
            <a:chExt cx="5935299" cy="2787268"/>
          </a:xfrm>
        </p:grpSpPr>
        <p:sp>
          <p:nvSpPr>
            <p:cNvPr id="3" name="CuadroTexto 2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49528"/>
              </p:ext>
            </p:extLst>
          </p:nvPr>
        </p:nvGraphicFramePr>
        <p:xfrm>
          <a:off x="100479" y="3172413"/>
          <a:ext cx="6657042" cy="2354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PMA09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2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201 –</a:t>
                      </a:r>
                      <a:r>
                        <a:rPr lang="es-MX" sz="1200" dirty="0" smtClean="0"/>
                        <a:t> 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203 –</a:t>
                      </a:r>
                      <a:r>
                        <a:rPr lang="es-MX" sz="1200" dirty="0" smtClean="0"/>
                        <a:t> Representació</a:t>
                      </a:r>
                      <a:r>
                        <a:rPr lang="es-MX" sz="1200" baseline="0" dirty="0" smtClean="0"/>
                        <a:t>n de modelos aritméticos de la media (promedio)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205 –</a:t>
                      </a:r>
                      <a:r>
                        <a:rPr lang="es-MX" sz="1200" baseline="0" dirty="0" smtClean="0"/>
                        <a:t> Aplicación de operaciones aritméticas básicas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14.06%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19.05%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16.54</a:t>
                      </a:r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64" y="250206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7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23379"/>
              </p:ext>
            </p:extLst>
          </p:nvPr>
        </p:nvGraphicFramePr>
        <p:xfrm>
          <a:off x="100479" y="3172413"/>
          <a:ext cx="6657042" cy="1988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089156"/>
                <a:gridCol w="1049528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302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Comprensión del Sistema Internacional de Unidades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309 – </a:t>
                      </a:r>
                      <a:r>
                        <a:rPr lang="es-MX" sz="1200" dirty="0" smtClean="0"/>
                        <a:t>Conversión</a:t>
                      </a:r>
                      <a:r>
                        <a:rPr lang="es-MX" sz="1200" baseline="0" dirty="0" smtClean="0"/>
                        <a:t> de texto cardinal a números naturales y viceversa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51.56%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26.98%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39.37%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44" y="19963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0784" y="281722"/>
            <a:ext cx="4142961" cy="2956605"/>
            <a:chOff x="572877" y="2930487"/>
            <a:chExt cx="3910988" cy="2885085"/>
          </a:xfrm>
        </p:grpSpPr>
        <p:sp>
          <p:nvSpPr>
            <p:cNvPr id="3" name="CuadroTexto 2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5407"/>
              </p:ext>
            </p:extLst>
          </p:nvPr>
        </p:nvGraphicFramePr>
        <p:xfrm>
          <a:off x="100479" y="3619885"/>
          <a:ext cx="6657042" cy="28117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PMA09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2:</a:t>
                      </a:r>
                    </a:p>
                    <a:p>
                      <a:pPr algn="r"/>
                      <a:r>
                        <a:rPr lang="es-MX" dirty="0" smtClean="0"/>
                        <a:t>Manejo de </a:t>
                      </a:r>
                      <a:r>
                        <a:rPr lang="es-MX" dirty="0" smtClean="0"/>
                        <a:t>la Información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400" b="1" dirty="0" smtClean="0"/>
                        <a:t>201 – </a:t>
                      </a:r>
                      <a:r>
                        <a:rPr lang="es-MX" sz="1400" dirty="0" smtClean="0"/>
                        <a:t>Comprensión</a:t>
                      </a:r>
                      <a:r>
                        <a:rPr lang="es-MX" sz="1400" baseline="0" dirty="0" smtClean="0"/>
                        <a:t> de problemas matemáticos contextualizados</a:t>
                      </a:r>
                      <a:endParaRPr lang="es-MX" sz="1400" dirty="0" smtClean="0"/>
                    </a:p>
                    <a:p>
                      <a:r>
                        <a:rPr lang="es-MX" sz="1400" b="1" dirty="0" smtClean="0"/>
                        <a:t>203 – </a:t>
                      </a:r>
                      <a:r>
                        <a:rPr lang="es-MX" sz="1400" dirty="0" smtClean="0"/>
                        <a:t>Representació</a:t>
                      </a:r>
                      <a:r>
                        <a:rPr lang="es-MX" sz="1400" baseline="0" dirty="0" smtClean="0"/>
                        <a:t>n de modelos aritméticos de la media (promedio)</a:t>
                      </a:r>
                      <a:endParaRPr lang="es-MX" sz="1400" dirty="0" smtClean="0"/>
                    </a:p>
                    <a:p>
                      <a:r>
                        <a:rPr lang="es-MX" sz="1400" b="1" dirty="0" smtClean="0"/>
                        <a:t>205 –</a:t>
                      </a:r>
                      <a:r>
                        <a:rPr lang="es-MX" sz="1400" b="1" baseline="0" dirty="0" smtClean="0"/>
                        <a:t> </a:t>
                      </a:r>
                      <a:r>
                        <a:rPr lang="es-MX" sz="1400" baseline="0" dirty="0" smtClean="0"/>
                        <a:t>Aplicación de operaciones aritméticas básicas</a:t>
                      </a:r>
                      <a:endParaRPr lang="es-MX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23.44%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26.98%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25.2%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05" y="22703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8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695" y="335473"/>
            <a:ext cx="4029945" cy="2491669"/>
            <a:chOff x="594911" y="683046"/>
            <a:chExt cx="3667071" cy="2137272"/>
          </a:xfrm>
        </p:grpSpPr>
        <p:sp>
          <p:nvSpPr>
            <p:cNvPr id="3" name="CuadroTexto 2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27898"/>
              </p:ext>
            </p:extLst>
          </p:nvPr>
        </p:nvGraphicFramePr>
        <p:xfrm>
          <a:off x="100479" y="3172413"/>
          <a:ext cx="6657042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 </a:t>
                      </a:r>
                    </a:p>
                    <a:p>
                      <a:pPr algn="r"/>
                      <a:r>
                        <a:rPr lang="es-MX" dirty="0" smtClean="0"/>
                        <a:t>Espacio, Forma</a:t>
                      </a:r>
                      <a:r>
                        <a:rPr lang="es-MX" baseline="0" dirty="0" smtClean="0"/>
                        <a:t>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101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200" b="1" baseline="0" dirty="0" smtClean="0"/>
                        <a:t>102 –</a:t>
                      </a:r>
                      <a:r>
                        <a:rPr lang="es-MX" sz="120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200" b="1" baseline="0" dirty="0" smtClean="0"/>
                        <a:t>103 –</a:t>
                      </a:r>
                      <a:r>
                        <a:rPr lang="es-MX" sz="120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200" b="1" baseline="0" dirty="0" smtClean="0"/>
                        <a:t>105 –</a:t>
                      </a:r>
                      <a:r>
                        <a:rPr lang="es-MX" sz="1200" baseline="0" dirty="0" smtClean="0"/>
                        <a:t> Aplicación de operaciones aritméticas básicas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10.94%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33.33%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22.05%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29" y="25285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77655"/>
              </p:ext>
            </p:extLst>
          </p:nvPr>
        </p:nvGraphicFramePr>
        <p:xfrm>
          <a:off x="100479" y="4728838"/>
          <a:ext cx="6657042" cy="2354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302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Comprensión del Sistema Internacional de Unidades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310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Operación de valores posicionales con números naturales o decimales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35.94%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47.62%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41.73%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79" y="308788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18222" y="248329"/>
            <a:ext cx="3652649" cy="3071973"/>
            <a:chOff x="649995" y="528810"/>
            <a:chExt cx="3349128" cy="2673547"/>
          </a:xfrm>
        </p:grpSpPr>
        <p:sp>
          <p:nvSpPr>
            <p:cNvPr id="3" name="CuadroTexto 2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42419"/>
              </p:ext>
            </p:extLst>
          </p:nvPr>
        </p:nvGraphicFramePr>
        <p:xfrm>
          <a:off x="100479" y="3872206"/>
          <a:ext cx="6657042" cy="21717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306 – </a:t>
                      </a:r>
                      <a:r>
                        <a:rPr lang="es-MX" sz="1200" dirty="0" smtClean="0"/>
                        <a:t>Representación del modelo aritmético de la división</a:t>
                      </a:r>
                    </a:p>
                    <a:p>
                      <a:r>
                        <a:rPr lang="es-MX" sz="1200" b="1" dirty="0" smtClean="0"/>
                        <a:t>307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Representación de números fraccionarios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26.56%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31.75%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29.13%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939" y="228579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1227693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02686"/>
              </p:ext>
            </p:extLst>
          </p:nvPr>
        </p:nvGraphicFramePr>
        <p:xfrm>
          <a:off x="64119" y="3521532"/>
          <a:ext cx="6657042" cy="2331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PMA25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Eje 3: 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1" dirty="0" smtClean="0"/>
                        <a:t>309 –</a:t>
                      </a:r>
                      <a:r>
                        <a:rPr lang="es-MX" dirty="0" smtClean="0"/>
                        <a:t> Conversión</a:t>
                      </a:r>
                      <a:r>
                        <a:rPr lang="es-MX" baseline="0" dirty="0" smtClean="0"/>
                        <a:t> de texto cardinal a números naturales y viceversa.</a:t>
                      </a:r>
                    </a:p>
                    <a:p>
                      <a:pPr algn="just"/>
                      <a:endParaRPr lang="es-MX" dirty="0" smtClean="0"/>
                    </a:p>
                    <a:p>
                      <a:pPr algn="just"/>
                      <a:r>
                        <a:rPr lang="es-MX" b="1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84.38 % 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87.3%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85.83%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65" y="22211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04885"/>
              </p:ext>
            </p:extLst>
          </p:nvPr>
        </p:nvGraphicFramePr>
        <p:xfrm>
          <a:off x="100479" y="4047902"/>
          <a:ext cx="6657042" cy="2720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Eje 3:</a:t>
                      </a:r>
                    </a:p>
                    <a:p>
                      <a:pPr algn="r"/>
                      <a:r>
                        <a:rPr lang="es-MX" dirty="0" smtClean="0"/>
                        <a:t> </a:t>
                      </a:r>
                      <a:r>
                        <a:rPr lang="es-MX" dirty="0" smtClean="0"/>
                        <a:t>Sentido Numérico y Pensamiento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305 – </a:t>
                      </a:r>
                      <a:r>
                        <a:rPr lang="es-MX" sz="1200" dirty="0" smtClean="0"/>
                        <a:t>Amplificación de fracciones (Equivalencia de fracciones por amplificación)</a:t>
                      </a:r>
                    </a:p>
                    <a:p>
                      <a:r>
                        <a:rPr lang="es-MX" sz="1200" b="1" dirty="0" smtClean="0"/>
                        <a:t>306 – </a:t>
                      </a:r>
                      <a:r>
                        <a:rPr lang="es-MX" sz="1200" dirty="0" smtClean="0"/>
                        <a:t>Representación del modelo aritmético de la división</a:t>
                      </a:r>
                    </a:p>
                    <a:p>
                      <a:r>
                        <a:rPr lang="es-MX" sz="1200" b="1" dirty="0" smtClean="0"/>
                        <a:t>307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Representación de números fraccionarios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34.38%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36.51%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35.43%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75" y="158869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4097" y="151328"/>
            <a:ext cx="3819264" cy="3009833"/>
            <a:chOff x="837282" y="649995"/>
            <a:chExt cx="3448279" cy="2443902"/>
          </a:xfrm>
        </p:grpSpPr>
        <p:sp>
          <p:nvSpPr>
            <p:cNvPr id="3" name="CuadroTexto 2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37144"/>
              </p:ext>
            </p:extLst>
          </p:nvPr>
        </p:nvGraphicFramePr>
        <p:xfrm>
          <a:off x="100479" y="3872206"/>
          <a:ext cx="6657042" cy="3268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PMB17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Eje 3:</a:t>
                      </a:r>
                    </a:p>
                    <a:p>
                      <a:pPr algn="r"/>
                      <a:r>
                        <a:rPr lang="es-MX" smtClean="0"/>
                        <a:t>Sentido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302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Comprensión del Sistema Internacional de Unidades</a:t>
                      </a:r>
                      <a:endParaRPr lang="es-MX" sz="12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307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Representación de números fraccionarios</a:t>
                      </a:r>
                      <a:endParaRPr lang="es-MX" sz="1200" dirty="0" smtClean="0"/>
                    </a:p>
                    <a:p>
                      <a:r>
                        <a:rPr lang="es-MX" sz="1200" b="1" baseline="0" dirty="0" smtClean="0"/>
                        <a:t>311 – </a:t>
                      </a:r>
                      <a:r>
                        <a:rPr lang="es-MX" sz="1200" baseline="0" dirty="0" smtClean="0"/>
                        <a:t> Representación del modelo multiplicativo de números fraccionarios por naturales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28.12%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33.33%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30.71%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867" y="1371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6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97164"/>
              </p:ext>
            </p:extLst>
          </p:nvPr>
        </p:nvGraphicFramePr>
        <p:xfrm>
          <a:off x="200958" y="5429230"/>
          <a:ext cx="6657042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1:</a:t>
                      </a:r>
                      <a:endParaRPr lang="es-MX" dirty="0" smtClean="0"/>
                    </a:p>
                    <a:p>
                      <a:pPr algn="r"/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baseline="0" dirty="0" smtClean="0"/>
                        <a:t>104 – </a:t>
                      </a:r>
                      <a:r>
                        <a:rPr lang="es-MX" sz="1200" baseline="0" dirty="0" smtClean="0"/>
                        <a:t>Ubicación de una coordenada en el primer cuadrante del plano artesiano</a:t>
                      </a:r>
                    </a:p>
                    <a:p>
                      <a:r>
                        <a:rPr lang="es-MX" sz="1200" b="1" baseline="0" dirty="0" smtClean="0"/>
                        <a:t>109 – </a:t>
                      </a:r>
                      <a:r>
                        <a:rPr lang="es-MX" sz="1200" baseline="0" dirty="0" smtClean="0"/>
                        <a:t>Identificación gráfica de tipos de líneas rectas (paralelas, perpendiculares y secantes)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29.69%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33.33%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31.5%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87" y="43854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77007" y="469117"/>
            <a:ext cx="6103985" cy="1927951"/>
            <a:chOff x="683046" y="1035585"/>
            <a:chExt cx="6103985" cy="1927951"/>
          </a:xfrm>
        </p:grpSpPr>
        <p:sp>
          <p:nvSpPr>
            <p:cNvPr id="7" name="CuadroTexto 6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78445"/>
              </p:ext>
            </p:extLst>
          </p:nvPr>
        </p:nvGraphicFramePr>
        <p:xfrm>
          <a:off x="100479" y="3172413"/>
          <a:ext cx="6657042" cy="2720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3:</a:t>
                      </a:r>
                    </a:p>
                    <a:p>
                      <a:pPr algn="r"/>
                      <a:r>
                        <a:rPr lang="es-MX" dirty="0" smtClean="0"/>
                        <a:t>Sentido </a:t>
                      </a:r>
                      <a:r>
                        <a:rPr lang="es-MX" dirty="0" smtClean="0"/>
                        <a:t>Numérico y Pensamiento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302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Comprensión del Sistema Internacional de Unidades</a:t>
                      </a:r>
                      <a:endParaRPr lang="es-MX" sz="12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310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37.5%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55.56%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46.46%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78" y="13357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9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37792"/>
              </p:ext>
            </p:extLst>
          </p:nvPr>
        </p:nvGraphicFramePr>
        <p:xfrm>
          <a:off x="100479" y="3872206"/>
          <a:ext cx="6657042" cy="2720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PMB19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 </a:t>
                      </a:r>
                    </a:p>
                    <a:p>
                      <a:pPr algn="r"/>
                      <a:r>
                        <a:rPr lang="es-MX" dirty="0" smtClean="0"/>
                        <a:t>Sentido</a:t>
                      </a:r>
                      <a:r>
                        <a:rPr lang="es-MX" baseline="0" dirty="0" smtClean="0"/>
                        <a:t>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306 – </a:t>
                      </a:r>
                      <a:r>
                        <a:rPr lang="es-MX" sz="1200" dirty="0" smtClean="0"/>
                        <a:t>Representación del modelo aritmético de la división</a:t>
                      </a:r>
                    </a:p>
                    <a:p>
                      <a:r>
                        <a:rPr lang="es-MX" sz="1200" b="1" dirty="0" smtClean="0"/>
                        <a:t>309 – </a:t>
                      </a:r>
                      <a:r>
                        <a:rPr lang="es-MX" sz="1200" dirty="0" smtClean="0"/>
                        <a:t>Conversión</a:t>
                      </a:r>
                      <a:r>
                        <a:rPr lang="es-MX" sz="1200" baseline="0" dirty="0" smtClean="0"/>
                        <a:t> de texto cardinal a números naturales y viceversa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34.38%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55.56%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44.88%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17" y="31539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29510" y="481750"/>
            <a:ext cx="4260433" cy="2940638"/>
            <a:chOff x="506777" y="6312665"/>
            <a:chExt cx="3855905" cy="2574704"/>
          </a:xfrm>
        </p:grpSpPr>
        <p:sp>
          <p:nvSpPr>
            <p:cNvPr id="3" name="CuadroTexto 2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7111"/>
              </p:ext>
            </p:extLst>
          </p:nvPr>
        </p:nvGraphicFramePr>
        <p:xfrm>
          <a:off x="100479" y="4145179"/>
          <a:ext cx="6657042" cy="30197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1375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2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201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202</a:t>
                      </a:r>
                      <a:r>
                        <a:rPr lang="es-MX" sz="1200" b="1" baseline="0" dirty="0" smtClean="0"/>
                        <a:t> – </a:t>
                      </a:r>
                      <a:r>
                        <a:rPr lang="es-MX" sz="1200" baseline="0" dirty="0" smtClean="0"/>
                        <a:t>Comparación de la proporcionalidad de razones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205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209 – </a:t>
                      </a:r>
                      <a:r>
                        <a:rPr lang="es-MX" sz="1200" dirty="0" smtClean="0"/>
                        <a:t>Comparación de razones con cantidades discretas</a:t>
                      </a:r>
                    </a:p>
                    <a:p>
                      <a:r>
                        <a:rPr lang="es-MX" sz="1200" b="1" dirty="0" smtClean="0"/>
                        <a:t>210 –</a:t>
                      </a:r>
                      <a:r>
                        <a:rPr lang="es-MX" sz="1200" b="1" baseline="0" dirty="0" smtClean="0"/>
                        <a:t> </a:t>
                      </a:r>
                      <a:r>
                        <a:rPr lang="es-MX" sz="1200" baseline="0" dirty="0" smtClean="0"/>
                        <a:t>Representación de un número fraccionario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29.06%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47.62%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43.31%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34" y="187644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9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3" name="Rectángulo redondeado 2"/>
          <p:cNvSpPr/>
          <p:nvPr/>
        </p:nvSpPr>
        <p:spPr>
          <a:xfrm rot="18123150">
            <a:off x="-1819190" y="4187654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 O J A         D E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857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 rot="18123150">
            <a:off x="-1263218" y="3997342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 L A V E           D E  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6267" y="539661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61669"/>
              </p:ext>
            </p:extLst>
          </p:nvPr>
        </p:nvGraphicFramePr>
        <p:xfrm>
          <a:off x="64119" y="3521532"/>
          <a:ext cx="6657042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3: </a:t>
                      </a:r>
                    </a:p>
                    <a:p>
                      <a:pPr algn="r"/>
                      <a:r>
                        <a:rPr lang="es-MX" dirty="0" smtClean="0"/>
                        <a:t>Sentido Numérico</a:t>
                      </a:r>
                      <a:r>
                        <a:rPr lang="es-MX" baseline="0" dirty="0" smtClean="0"/>
                        <a:t>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baseline="0" dirty="0" smtClean="0"/>
                        <a:t>310 -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sz="1200" baseline="0" dirty="0" smtClean="0"/>
                        <a:t>Operación de valores posicionales con números naturales o decimales</a:t>
                      </a:r>
                    </a:p>
                    <a:p>
                      <a:endParaRPr lang="es-MX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81.25% 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90.48%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85.83 %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31" y="10016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076" y="-49559"/>
            <a:ext cx="5861033" cy="4621559"/>
            <a:chOff x="277233" y="4407160"/>
            <a:chExt cx="5861033" cy="462155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13473"/>
              </p:ext>
            </p:extLst>
          </p:nvPr>
        </p:nvGraphicFramePr>
        <p:xfrm>
          <a:off x="100479" y="4971191"/>
          <a:ext cx="665704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1:</a:t>
                      </a:r>
                    </a:p>
                    <a:p>
                      <a:pPr algn="r"/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Medida y Forma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="1" baseline="0" dirty="0" smtClean="0"/>
                        <a:t>106 –</a:t>
                      </a:r>
                      <a:r>
                        <a:rPr lang="es-MX" sz="1200" baseline="0" dirty="0" smtClean="0"/>
                        <a:t> Definición de tecnicismos del lenguaje formal de la geometría.</a:t>
                      </a:r>
                    </a:p>
                    <a:p>
                      <a:pPr algn="just"/>
                      <a:endParaRPr lang="es-MX" sz="1200" baseline="0" dirty="0" smtClean="0"/>
                    </a:p>
                    <a:p>
                      <a:pPr algn="just"/>
                      <a:r>
                        <a:rPr lang="es-MX" sz="1200" b="1" baseline="0" dirty="0" smtClean="0"/>
                        <a:t>107 –</a:t>
                      </a:r>
                      <a:r>
                        <a:rPr lang="es-MX" sz="1200" baseline="0" dirty="0" smtClean="0"/>
                        <a:t> Representación viso-espacial de figuras geométricas</a:t>
                      </a:r>
                      <a:r>
                        <a:rPr lang="es-MX" sz="1350" baseline="0" dirty="0" smtClean="0"/>
                        <a:t>.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60.94%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76.19%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68.5 % 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21" y="24174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28110"/>
              </p:ext>
            </p:extLst>
          </p:nvPr>
        </p:nvGraphicFramePr>
        <p:xfrm>
          <a:off x="100479" y="2595981"/>
          <a:ext cx="66570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1:</a:t>
                      </a:r>
                    </a:p>
                    <a:p>
                      <a:pPr algn="r"/>
                      <a:r>
                        <a:rPr lang="es-MX" dirty="0" smtClean="0"/>
                        <a:t>Espacio, Medida y Forma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="1" dirty="0" smtClean="0"/>
                        <a:t>101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Comprensión de problemas matemáticos contextualizados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102 –</a:t>
                      </a:r>
                      <a:r>
                        <a:rPr lang="es-MX" sz="1200" baseline="0" dirty="0" smtClean="0"/>
                        <a:t> Comprensión del Sistema Internacional de Unidades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103 –</a:t>
                      </a:r>
                      <a:r>
                        <a:rPr lang="es-MX" sz="120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baseline="0" dirty="0" smtClean="0"/>
                        <a:t>105 -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64.06%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63.49%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63.78%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3" y="175585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0035" y="603989"/>
            <a:ext cx="6297930" cy="2335751"/>
            <a:chOff x="457200" y="2990629"/>
            <a:chExt cx="6227043" cy="20157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29865"/>
              </p:ext>
            </p:extLst>
          </p:nvPr>
        </p:nvGraphicFramePr>
        <p:xfrm>
          <a:off x="138821" y="3331962"/>
          <a:ext cx="6657042" cy="2903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3:</a:t>
                      </a:r>
                    </a:p>
                    <a:p>
                      <a:pPr algn="r"/>
                      <a:r>
                        <a:rPr lang="es-MX" dirty="0" smtClean="0"/>
                        <a:t>Sentido Numérico</a:t>
                      </a:r>
                      <a:r>
                        <a:rPr lang="es-MX" baseline="0" dirty="0" smtClean="0"/>
                        <a:t>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308 –</a:t>
                      </a:r>
                      <a:r>
                        <a:rPr lang="es-MX" sz="1200" dirty="0" smtClean="0"/>
                        <a:t> Inferencia del patrón que</a:t>
                      </a:r>
                      <a:r>
                        <a:rPr lang="es-MX" sz="1200" baseline="0" dirty="0" smtClean="0"/>
                        <a:t> rige una secuencia de números naturales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309 –</a:t>
                      </a:r>
                      <a:r>
                        <a:rPr lang="es-MX" sz="1200" dirty="0" smtClean="0"/>
                        <a:t> Conversión</a:t>
                      </a:r>
                      <a:r>
                        <a:rPr lang="es-MX" sz="1200" baseline="0" dirty="0" smtClean="0"/>
                        <a:t> de texto cardinal a números naturales y viceversa</a:t>
                      </a:r>
                      <a:endParaRPr lang="es-MX" sz="1200" dirty="0" smtClean="0"/>
                    </a:p>
                    <a:p>
                      <a:r>
                        <a:rPr lang="es-MX" sz="1200" b="1" baseline="0" dirty="0" smtClean="0"/>
                        <a:t>312 –</a:t>
                      </a:r>
                      <a:r>
                        <a:rPr lang="es-MX" sz="1200" baseline="0" dirty="0" smtClean="0"/>
                        <a:t> Conversión de una regla verbal de progresión geométrica ascendente a sucesión numérica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76.56%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90.48%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83.46 % 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812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6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2298</TotalTime>
  <Words>4871</Words>
  <Application>Microsoft Office PowerPoint</Application>
  <PresentationFormat>Presentación en pantalla (4:3)</PresentationFormat>
  <Paragraphs>1634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5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sandra de la peña</cp:lastModifiedBy>
  <cp:revision>160</cp:revision>
  <dcterms:created xsi:type="dcterms:W3CDTF">2018-10-01T17:57:09Z</dcterms:created>
  <dcterms:modified xsi:type="dcterms:W3CDTF">2019-02-01T06:35:34Z</dcterms:modified>
</cp:coreProperties>
</file>