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theme/theme1.xml" ContentType="application/vnd.openxmlformats-officedocument.theme+xml"/>
  <Override PartName="/ppt/commentAuthors.xml" ContentType="application/vnd.openxmlformats-officedocument.presentationml.commentAuthors+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303" r:id="rId3"/>
    <p:sldId id="308" r:id="rId4"/>
    <p:sldId id="345" r:id="rId5"/>
    <p:sldId id="346" r:id="rId6"/>
    <p:sldId id="340" r:id="rId7"/>
    <p:sldId id="339" r:id="rId8"/>
    <p:sldId id="348" r:id="rId9"/>
    <p:sldId id="349" r:id="rId10"/>
    <p:sldId id="260" r:id="rId11"/>
  </p:sldIdLst>
  <p:sldSz cx="12192000" cy="6858000"/>
  <p:notesSz cx="6797675" cy="9928225"/>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na Fernanda Gonzalez Nava" initials="MFGN" lastIdx="2" clrIdx="0">
    <p:extLst>
      <p:ext uri="{19B8F6BF-5375-455C-9EA6-DF929625EA0E}">
        <p15:presenceInfo xmlns:p15="http://schemas.microsoft.com/office/powerpoint/2012/main" userId="S-1-5-21-1268683857-3413048154-3417360476-1357" providerId="AD"/>
      </p:ext>
    </p:extLst>
  </p:cmAuthor>
  <p:cmAuthor id="2" name="Sandra Conzuelo Serrato" initials="SCS" lastIdx="5" clrIdx="1">
    <p:extLst>
      <p:ext uri="{19B8F6BF-5375-455C-9EA6-DF929625EA0E}">
        <p15:presenceInfo xmlns:p15="http://schemas.microsoft.com/office/powerpoint/2012/main" userId="S-1-5-21-1268683857-3413048154-3417360476-1434" providerId="AD"/>
      </p:ext>
    </p:extLst>
  </p:cmAuthor>
  <p:cmAuthor id="3" name="Yolanda Edith Leyva Barajas" initials="YELB" lastIdx="5" clrIdx="2">
    <p:extLst>
      <p:ext uri="{19B8F6BF-5375-455C-9EA6-DF929625EA0E}">
        <p15:presenceInfo xmlns:p15="http://schemas.microsoft.com/office/powerpoint/2012/main" userId="S-1-5-21-1268683857-3413048154-3417360476-1438" providerId="AD"/>
      </p:ext>
    </p:extLst>
  </p:cmAuthor>
  <p:cmAuthor id="4" name="Andres Eduardo Sanchez Moguel" initials="AESM" lastIdx="51" clrIdx="3">
    <p:extLst>
      <p:ext uri="{19B8F6BF-5375-455C-9EA6-DF929625EA0E}">
        <p15:presenceInfo xmlns:p15="http://schemas.microsoft.com/office/powerpoint/2012/main" userId="Andres Eduardo Sanchez Moguel" providerId="None"/>
      </p:ext>
    </p:extLst>
  </p:cmAuthor>
  <p:cmAuthor id="5" name="Raquel Ahuja Sanchez" initials="RAS" lastIdx="16" clrIdx="4">
    <p:extLst>
      <p:ext uri="{19B8F6BF-5375-455C-9EA6-DF929625EA0E}">
        <p15:presenceInfo xmlns:p15="http://schemas.microsoft.com/office/powerpoint/2012/main" userId="S-1-5-21-1268683857-3413048154-3417360476-1423" providerId="AD"/>
      </p:ext>
    </p:extLst>
  </p:cmAuthor>
  <p:cmAuthor id="6" name="Jorge Antonio Hernandez Uralde" initials="JAHU" lastIdx="1" clrIdx="5">
    <p:extLst>
      <p:ext uri="{19B8F6BF-5375-455C-9EA6-DF929625EA0E}">
        <p15:presenceInfo xmlns:p15="http://schemas.microsoft.com/office/powerpoint/2012/main" userId="S-1-5-21-1268683857-3413048154-3417360476-13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EFF7"/>
    <a:srgbClr val="D2DEEF"/>
    <a:srgbClr val="C5E0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3" autoAdjust="0"/>
    <p:restoredTop sz="79779" autoAdjust="0"/>
  </p:normalViewPr>
  <p:slideViewPr>
    <p:cSldViewPr snapToGrid="0">
      <p:cViewPr varScale="1">
        <p:scale>
          <a:sx n="58" d="100"/>
          <a:sy n="58" d="100"/>
        </p:scale>
        <p:origin x="1398"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s-MX" dirty="0"/>
          </a:p>
        </p:txBody>
      </p:sp>
      <p:sp>
        <p:nvSpPr>
          <p:cNvPr id="3" name="Marcador de fecha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C8A141CF-2790-491A-AF96-0969874AE611}" type="datetimeFigureOut">
              <a:rPr lang="es-MX" smtClean="0"/>
              <a:t>06/09/2018</a:t>
            </a:fld>
            <a:endParaRPr lang="es-MX" dirty="0"/>
          </a:p>
        </p:txBody>
      </p:sp>
      <p:sp>
        <p:nvSpPr>
          <p:cNvPr id="4" name="Marcador de pie de página 3"/>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es-MX" dirty="0"/>
          </a:p>
        </p:txBody>
      </p:sp>
      <p:sp>
        <p:nvSpPr>
          <p:cNvPr id="5" name="Marcador de número de diapositiva 4"/>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19E8B35B-22C4-4BD2-B66E-7FB423FE5770}" type="slidenum">
              <a:rPr lang="es-MX" smtClean="0"/>
              <a:t>‹Nº›</a:t>
            </a:fld>
            <a:endParaRPr lang="es-MX" dirty="0"/>
          </a:p>
        </p:txBody>
      </p:sp>
    </p:spTree>
    <p:extLst>
      <p:ext uri="{BB962C8B-B14F-4D97-AF65-F5344CB8AC3E}">
        <p14:creationId xmlns:p14="http://schemas.microsoft.com/office/powerpoint/2010/main" val="3495856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s-419" dirty="0"/>
          </a:p>
        </p:txBody>
      </p:sp>
      <p:sp>
        <p:nvSpPr>
          <p:cNvPr id="3" name="Marcador de fecha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744A4802-0AC3-41CC-ACF2-5AE8ABF6D9B0}" type="datetimeFigureOut">
              <a:rPr lang="es-419" smtClean="0"/>
              <a:t>6/9/2018</a:t>
            </a:fld>
            <a:endParaRPr lang="es-419" dirty="0"/>
          </a:p>
        </p:txBody>
      </p:sp>
      <p:sp>
        <p:nvSpPr>
          <p:cNvPr id="4" name="Marcador de imagen de diapositiva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s-419" dirty="0"/>
          </a:p>
        </p:txBody>
      </p:sp>
      <p:sp>
        <p:nvSpPr>
          <p:cNvPr id="5" name="Marcador de notas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6" name="Marcador de pie de página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es-419" dirty="0"/>
          </a:p>
        </p:txBody>
      </p:sp>
      <p:sp>
        <p:nvSpPr>
          <p:cNvPr id="7" name="Marcador de número de diapositiva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7FEDDDF3-BD34-4338-9C87-5D48B72C2F15}" type="slidenum">
              <a:rPr lang="es-419" smtClean="0"/>
              <a:t>‹Nº›</a:t>
            </a:fld>
            <a:endParaRPr lang="es-419" dirty="0"/>
          </a:p>
        </p:txBody>
      </p:sp>
    </p:spTree>
    <p:extLst>
      <p:ext uri="{BB962C8B-B14F-4D97-AF65-F5344CB8AC3E}">
        <p14:creationId xmlns:p14="http://schemas.microsoft.com/office/powerpoint/2010/main" val="1600730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b="1" dirty="0" smtClean="0"/>
              <a:t>Con esta presentación queremos compartir con ustedes los avances </a:t>
            </a:r>
            <a:r>
              <a:rPr lang="es-419" sz="1200" b="1" kern="1200" dirty="0" smtClean="0">
                <a:solidFill>
                  <a:schemeClr val="tx1"/>
                </a:solidFill>
                <a:effectLst/>
                <a:latin typeface="+mn-lt"/>
                <a:ea typeface="+mn-ea"/>
                <a:cs typeface="+mn-cs"/>
              </a:rPr>
              <a:t>del trabajo realizado, hasta ahora, por el equipo de la UESEN en torno a un asunto de la mayor importancia para nosotros, en esta coyuntura: la articulación de las evaluaciones a gran escala que están </a:t>
            </a:r>
            <a:r>
              <a:rPr lang="es-419" sz="1200" b="1" kern="1200" smtClean="0">
                <a:solidFill>
                  <a:schemeClr val="tx1"/>
                </a:solidFill>
                <a:effectLst/>
                <a:latin typeface="+mn-lt"/>
                <a:ea typeface="+mn-ea"/>
                <a:cs typeface="+mn-cs"/>
              </a:rPr>
              <a:t>bajo su </a:t>
            </a:r>
            <a:r>
              <a:rPr lang="es-419" sz="1200" b="1" kern="1200" dirty="0" smtClean="0">
                <a:solidFill>
                  <a:schemeClr val="tx1"/>
                </a:solidFill>
                <a:effectLst/>
                <a:latin typeface="+mn-lt"/>
                <a:ea typeface="+mn-ea"/>
                <a:cs typeface="+mn-cs"/>
              </a:rPr>
              <a:t>responsabilidad.</a:t>
            </a:r>
            <a:endParaRPr lang="es-419" b="1" dirty="0" smtClean="0"/>
          </a:p>
          <a:p>
            <a:endParaRPr lang="es-MX" dirty="0"/>
          </a:p>
        </p:txBody>
      </p:sp>
      <p:sp>
        <p:nvSpPr>
          <p:cNvPr id="4" name="Marcador de número de diapositiva 3"/>
          <p:cNvSpPr>
            <a:spLocks noGrp="1"/>
          </p:cNvSpPr>
          <p:nvPr>
            <p:ph type="sldNum" sz="quarter" idx="10"/>
          </p:nvPr>
        </p:nvSpPr>
        <p:spPr/>
        <p:txBody>
          <a:bodyPr/>
          <a:lstStyle/>
          <a:p>
            <a:fld id="{7FEDDDF3-BD34-4338-9C87-5D48B72C2F15}" type="slidenum">
              <a:rPr lang="es-419" smtClean="0"/>
              <a:t>1</a:t>
            </a:fld>
            <a:endParaRPr lang="es-419" dirty="0"/>
          </a:p>
        </p:txBody>
      </p:sp>
    </p:spTree>
    <p:extLst>
      <p:ext uri="{BB962C8B-B14F-4D97-AF65-F5344CB8AC3E}">
        <p14:creationId xmlns:p14="http://schemas.microsoft.com/office/powerpoint/2010/main" val="1915534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7FEDDDF3-BD34-4338-9C87-5D48B72C2F15}" type="slidenum">
              <a:rPr lang="es-419" smtClean="0"/>
              <a:t>2</a:t>
            </a:fld>
            <a:endParaRPr lang="es-419" dirty="0"/>
          </a:p>
        </p:txBody>
      </p:sp>
    </p:spTree>
    <p:extLst>
      <p:ext uri="{BB962C8B-B14F-4D97-AF65-F5344CB8AC3E}">
        <p14:creationId xmlns:p14="http://schemas.microsoft.com/office/powerpoint/2010/main" val="4196254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dirty="0"/>
          </a:p>
        </p:txBody>
      </p:sp>
      <p:sp>
        <p:nvSpPr>
          <p:cNvPr id="4" name="Marcador de número de diapositiva 3"/>
          <p:cNvSpPr>
            <a:spLocks noGrp="1"/>
          </p:cNvSpPr>
          <p:nvPr>
            <p:ph type="sldNum" sz="quarter" idx="10"/>
          </p:nvPr>
        </p:nvSpPr>
        <p:spPr/>
        <p:txBody>
          <a:bodyPr/>
          <a:lstStyle/>
          <a:p>
            <a:fld id="{7FEDDDF3-BD34-4338-9C87-5D48B72C2F15}" type="slidenum">
              <a:rPr lang="es-419" smtClean="0"/>
              <a:t>3</a:t>
            </a:fld>
            <a:endParaRPr lang="es-419" dirty="0"/>
          </a:p>
        </p:txBody>
      </p:sp>
    </p:spTree>
    <p:extLst>
      <p:ext uri="{BB962C8B-B14F-4D97-AF65-F5344CB8AC3E}">
        <p14:creationId xmlns:p14="http://schemas.microsoft.com/office/powerpoint/2010/main" val="3640998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1" dirty="0" smtClean="0"/>
              <a:t>Estos son los seis ámbitos que se están considerando en las evaluaciones articuladas. Se corresponden, en buena medida con componentes, procesos y resultados del Sistema</a:t>
            </a:r>
            <a:r>
              <a:rPr lang="es-MX" b="1" baseline="0" dirty="0" smtClean="0"/>
              <a:t> Educativo Nacional: los dos ámbitos en verde refieren principalmente a componentes del sistema; los tres ámbitos en azul claro tienen correspondencia con procesos escolares, y el ámbito de aprendizajes clave da cuenta de resultados.</a:t>
            </a:r>
            <a:r>
              <a:rPr lang="es-419" sz="1200" kern="1200" dirty="0" smtClean="0">
                <a:solidFill>
                  <a:schemeClr val="tx1"/>
                </a:solidFill>
                <a:effectLst/>
                <a:latin typeface="+mn-lt"/>
                <a:ea typeface="+mn-ea"/>
                <a:cs typeface="+mn-cs"/>
              </a:rPr>
              <a:t> </a:t>
            </a:r>
            <a:endParaRPr lang="es-MX" b="1" dirty="0"/>
          </a:p>
        </p:txBody>
      </p:sp>
      <p:sp>
        <p:nvSpPr>
          <p:cNvPr id="4" name="Marcador de número de diapositiva 3"/>
          <p:cNvSpPr>
            <a:spLocks noGrp="1"/>
          </p:cNvSpPr>
          <p:nvPr>
            <p:ph type="sldNum" sz="quarter" idx="10"/>
          </p:nvPr>
        </p:nvSpPr>
        <p:spPr/>
        <p:txBody>
          <a:bodyPr/>
          <a:lstStyle/>
          <a:p>
            <a:fld id="{7FEDDDF3-BD34-4338-9C87-5D48B72C2F15}" type="slidenum">
              <a:rPr lang="es-419" smtClean="0"/>
              <a:t>6</a:t>
            </a:fld>
            <a:endParaRPr lang="es-419" dirty="0"/>
          </a:p>
        </p:txBody>
      </p:sp>
    </p:spTree>
    <p:extLst>
      <p:ext uri="{BB962C8B-B14F-4D97-AF65-F5344CB8AC3E}">
        <p14:creationId xmlns:p14="http://schemas.microsoft.com/office/powerpoint/2010/main" val="1439328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fontAlgn="ctr">
              <a:buFont typeface="+mj-lt"/>
              <a:buNone/>
            </a:pPr>
            <a:r>
              <a:rPr lang="es-419" sz="1200" b="1" dirty="0" smtClean="0">
                <a:solidFill>
                  <a:srgbClr val="FF0000"/>
                </a:solidFill>
              </a:rPr>
              <a:t>En esta lamina se puede observar como se daría en el tiempo los levantamientos de las evaluaciones de aprendizaje y de la oferta educativa,  ya articuladas. </a:t>
            </a:r>
            <a:endParaRPr lang="es-419" sz="1200" b="1" dirty="0">
              <a:solidFill>
                <a:srgbClr val="FF0000"/>
              </a:solidFill>
            </a:endParaRPr>
          </a:p>
        </p:txBody>
      </p:sp>
      <p:sp>
        <p:nvSpPr>
          <p:cNvPr id="4" name="Marcador de número de diapositiva 3"/>
          <p:cNvSpPr>
            <a:spLocks noGrp="1"/>
          </p:cNvSpPr>
          <p:nvPr>
            <p:ph type="sldNum" sz="quarter" idx="10"/>
          </p:nvPr>
        </p:nvSpPr>
        <p:spPr/>
        <p:txBody>
          <a:bodyPr/>
          <a:lstStyle/>
          <a:p>
            <a:fld id="{7FEDDDF3-BD34-4338-9C87-5D48B72C2F15}" type="slidenum">
              <a:rPr lang="es-419" smtClean="0"/>
              <a:t>7</a:t>
            </a:fld>
            <a:endParaRPr lang="es-419" dirty="0"/>
          </a:p>
        </p:txBody>
      </p:sp>
    </p:spTree>
    <p:extLst>
      <p:ext uri="{BB962C8B-B14F-4D97-AF65-F5344CB8AC3E}">
        <p14:creationId xmlns:p14="http://schemas.microsoft.com/office/powerpoint/2010/main" val="994466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7FEDDDF3-BD34-4338-9C87-5D48B72C2F15}" type="slidenum">
              <a:rPr lang="es-419" smtClean="0"/>
              <a:t>10</a:t>
            </a:fld>
            <a:endParaRPr lang="es-419" dirty="0"/>
          </a:p>
        </p:txBody>
      </p:sp>
    </p:spTree>
    <p:extLst>
      <p:ext uri="{BB962C8B-B14F-4D97-AF65-F5344CB8AC3E}">
        <p14:creationId xmlns:p14="http://schemas.microsoft.com/office/powerpoint/2010/main" val="4228361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MX"/>
          </a:p>
        </p:txBody>
      </p:sp>
      <p:sp>
        <p:nvSpPr>
          <p:cNvPr id="4" name="Marcador de fecha 3"/>
          <p:cNvSpPr>
            <a:spLocks noGrp="1"/>
          </p:cNvSpPr>
          <p:nvPr>
            <p:ph type="dt" sz="half" idx="10"/>
          </p:nvPr>
        </p:nvSpPr>
        <p:spPr/>
        <p:txBody>
          <a:bodyPr/>
          <a:lstStyle/>
          <a:p>
            <a:fld id="{7BAB6B87-6429-497A-97BE-779CE5A2D82D}" type="datetimeFigureOut">
              <a:rPr lang="es-MX" smtClean="0"/>
              <a:t>06/09/2018</a:t>
            </a:fld>
            <a:endParaRPr lang="es-MX" dirty="0"/>
          </a:p>
        </p:txBody>
      </p:sp>
      <p:sp>
        <p:nvSpPr>
          <p:cNvPr id="5" name="Marcador de pie de página 4"/>
          <p:cNvSpPr>
            <a:spLocks noGrp="1"/>
          </p:cNvSpPr>
          <p:nvPr>
            <p:ph type="ftr" sz="quarter" idx="11"/>
          </p:nvPr>
        </p:nvSpPr>
        <p:spPr/>
        <p:txBody>
          <a:bodyPr/>
          <a:lstStyle/>
          <a:p>
            <a:endParaRPr lang="es-MX" dirty="0"/>
          </a:p>
        </p:txBody>
      </p:sp>
      <p:sp>
        <p:nvSpPr>
          <p:cNvPr id="6" name="Marcador de número de diapositiva 5"/>
          <p:cNvSpPr>
            <a:spLocks noGrp="1"/>
          </p:cNvSpPr>
          <p:nvPr>
            <p:ph type="sldNum" sz="quarter" idx="12"/>
          </p:nvPr>
        </p:nvSpPr>
        <p:spPr/>
        <p:txBody>
          <a:bodyPr/>
          <a:lstStyle/>
          <a:p>
            <a:fld id="{7A22FC34-AF2C-46B0-BE83-E54F9EAEAAC5}" type="slidenum">
              <a:rPr lang="es-MX" smtClean="0"/>
              <a:t>‹Nº›</a:t>
            </a:fld>
            <a:endParaRPr lang="es-MX" dirty="0"/>
          </a:p>
        </p:txBody>
      </p:sp>
    </p:spTree>
    <p:extLst>
      <p:ext uri="{BB962C8B-B14F-4D97-AF65-F5344CB8AC3E}">
        <p14:creationId xmlns:p14="http://schemas.microsoft.com/office/powerpoint/2010/main" val="4294613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7BAB6B87-6429-497A-97BE-779CE5A2D82D}" type="datetimeFigureOut">
              <a:rPr lang="es-MX" smtClean="0"/>
              <a:t>06/09/2018</a:t>
            </a:fld>
            <a:endParaRPr lang="es-MX" dirty="0"/>
          </a:p>
        </p:txBody>
      </p:sp>
      <p:sp>
        <p:nvSpPr>
          <p:cNvPr id="5" name="Marcador de pie de página 4"/>
          <p:cNvSpPr>
            <a:spLocks noGrp="1"/>
          </p:cNvSpPr>
          <p:nvPr>
            <p:ph type="ftr" sz="quarter" idx="11"/>
          </p:nvPr>
        </p:nvSpPr>
        <p:spPr/>
        <p:txBody>
          <a:bodyPr/>
          <a:lstStyle/>
          <a:p>
            <a:endParaRPr lang="es-MX" dirty="0"/>
          </a:p>
        </p:txBody>
      </p:sp>
      <p:sp>
        <p:nvSpPr>
          <p:cNvPr id="6" name="Marcador de número de diapositiva 5"/>
          <p:cNvSpPr>
            <a:spLocks noGrp="1"/>
          </p:cNvSpPr>
          <p:nvPr>
            <p:ph type="sldNum" sz="quarter" idx="12"/>
          </p:nvPr>
        </p:nvSpPr>
        <p:spPr/>
        <p:txBody>
          <a:bodyPr/>
          <a:lstStyle/>
          <a:p>
            <a:fld id="{7A22FC34-AF2C-46B0-BE83-E54F9EAEAAC5}" type="slidenum">
              <a:rPr lang="es-MX" smtClean="0"/>
              <a:t>‹Nº›</a:t>
            </a:fld>
            <a:endParaRPr lang="es-MX" dirty="0"/>
          </a:p>
        </p:txBody>
      </p:sp>
    </p:spTree>
    <p:extLst>
      <p:ext uri="{BB962C8B-B14F-4D97-AF65-F5344CB8AC3E}">
        <p14:creationId xmlns:p14="http://schemas.microsoft.com/office/powerpoint/2010/main" val="4086139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7BAB6B87-6429-497A-97BE-779CE5A2D82D}" type="datetimeFigureOut">
              <a:rPr lang="es-MX" smtClean="0"/>
              <a:t>06/09/2018</a:t>
            </a:fld>
            <a:endParaRPr lang="es-MX" dirty="0"/>
          </a:p>
        </p:txBody>
      </p:sp>
      <p:sp>
        <p:nvSpPr>
          <p:cNvPr id="5" name="Marcador de pie de página 4"/>
          <p:cNvSpPr>
            <a:spLocks noGrp="1"/>
          </p:cNvSpPr>
          <p:nvPr>
            <p:ph type="ftr" sz="quarter" idx="11"/>
          </p:nvPr>
        </p:nvSpPr>
        <p:spPr/>
        <p:txBody>
          <a:bodyPr/>
          <a:lstStyle/>
          <a:p>
            <a:endParaRPr lang="es-MX" dirty="0"/>
          </a:p>
        </p:txBody>
      </p:sp>
      <p:sp>
        <p:nvSpPr>
          <p:cNvPr id="6" name="Marcador de número de diapositiva 5"/>
          <p:cNvSpPr>
            <a:spLocks noGrp="1"/>
          </p:cNvSpPr>
          <p:nvPr>
            <p:ph type="sldNum" sz="quarter" idx="12"/>
          </p:nvPr>
        </p:nvSpPr>
        <p:spPr/>
        <p:txBody>
          <a:bodyPr/>
          <a:lstStyle/>
          <a:p>
            <a:fld id="{7A22FC34-AF2C-46B0-BE83-E54F9EAEAAC5}" type="slidenum">
              <a:rPr lang="es-MX" smtClean="0"/>
              <a:t>‹Nº›</a:t>
            </a:fld>
            <a:endParaRPr lang="es-MX" dirty="0"/>
          </a:p>
        </p:txBody>
      </p:sp>
    </p:spTree>
    <p:extLst>
      <p:ext uri="{BB962C8B-B14F-4D97-AF65-F5344CB8AC3E}">
        <p14:creationId xmlns:p14="http://schemas.microsoft.com/office/powerpoint/2010/main" val="2191495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7BAB6B87-6429-497A-97BE-779CE5A2D82D}" type="datetimeFigureOut">
              <a:rPr lang="es-MX" smtClean="0"/>
              <a:t>06/09/2018</a:t>
            </a:fld>
            <a:endParaRPr lang="es-MX" dirty="0"/>
          </a:p>
        </p:txBody>
      </p:sp>
      <p:sp>
        <p:nvSpPr>
          <p:cNvPr id="5" name="Marcador de pie de página 4"/>
          <p:cNvSpPr>
            <a:spLocks noGrp="1"/>
          </p:cNvSpPr>
          <p:nvPr>
            <p:ph type="ftr" sz="quarter" idx="11"/>
          </p:nvPr>
        </p:nvSpPr>
        <p:spPr/>
        <p:txBody>
          <a:bodyPr/>
          <a:lstStyle/>
          <a:p>
            <a:endParaRPr lang="es-MX" dirty="0"/>
          </a:p>
        </p:txBody>
      </p:sp>
      <p:sp>
        <p:nvSpPr>
          <p:cNvPr id="6" name="Marcador de número de diapositiva 5"/>
          <p:cNvSpPr>
            <a:spLocks noGrp="1"/>
          </p:cNvSpPr>
          <p:nvPr>
            <p:ph type="sldNum" sz="quarter" idx="12"/>
          </p:nvPr>
        </p:nvSpPr>
        <p:spPr/>
        <p:txBody>
          <a:bodyPr/>
          <a:lstStyle/>
          <a:p>
            <a:fld id="{7A22FC34-AF2C-46B0-BE83-E54F9EAEAAC5}" type="slidenum">
              <a:rPr lang="es-MX" smtClean="0"/>
              <a:t>‹Nº›</a:t>
            </a:fld>
            <a:endParaRPr lang="es-MX" dirty="0"/>
          </a:p>
        </p:txBody>
      </p:sp>
    </p:spTree>
    <p:extLst>
      <p:ext uri="{BB962C8B-B14F-4D97-AF65-F5344CB8AC3E}">
        <p14:creationId xmlns:p14="http://schemas.microsoft.com/office/powerpoint/2010/main" val="2587919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7BAB6B87-6429-497A-97BE-779CE5A2D82D}" type="datetimeFigureOut">
              <a:rPr lang="es-MX" smtClean="0"/>
              <a:t>06/09/2018</a:t>
            </a:fld>
            <a:endParaRPr lang="es-MX" dirty="0"/>
          </a:p>
        </p:txBody>
      </p:sp>
      <p:sp>
        <p:nvSpPr>
          <p:cNvPr id="5" name="Marcador de pie de página 4"/>
          <p:cNvSpPr>
            <a:spLocks noGrp="1"/>
          </p:cNvSpPr>
          <p:nvPr>
            <p:ph type="ftr" sz="quarter" idx="11"/>
          </p:nvPr>
        </p:nvSpPr>
        <p:spPr/>
        <p:txBody>
          <a:bodyPr/>
          <a:lstStyle/>
          <a:p>
            <a:endParaRPr lang="es-MX" dirty="0"/>
          </a:p>
        </p:txBody>
      </p:sp>
      <p:sp>
        <p:nvSpPr>
          <p:cNvPr id="6" name="Marcador de número de diapositiva 5"/>
          <p:cNvSpPr>
            <a:spLocks noGrp="1"/>
          </p:cNvSpPr>
          <p:nvPr>
            <p:ph type="sldNum" sz="quarter" idx="12"/>
          </p:nvPr>
        </p:nvSpPr>
        <p:spPr/>
        <p:txBody>
          <a:bodyPr/>
          <a:lstStyle/>
          <a:p>
            <a:fld id="{7A22FC34-AF2C-46B0-BE83-E54F9EAEAAC5}" type="slidenum">
              <a:rPr lang="es-MX" smtClean="0"/>
              <a:t>‹Nº›</a:t>
            </a:fld>
            <a:endParaRPr lang="es-MX" dirty="0"/>
          </a:p>
        </p:txBody>
      </p:sp>
    </p:spTree>
    <p:extLst>
      <p:ext uri="{BB962C8B-B14F-4D97-AF65-F5344CB8AC3E}">
        <p14:creationId xmlns:p14="http://schemas.microsoft.com/office/powerpoint/2010/main" val="261032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7BAB6B87-6429-497A-97BE-779CE5A2D82D}" type="datetimeFigureOut">
              <a:rPr lang="es-MX" smtClean="0"/>
              <a:t>06/09/2018</a:t>
            </a:fld>
            <a:endParaRPr lang="es-MX" dirty="0"/>
          </a:p>
        </p:txBody>
      </p:sp>
      <p:sp>
        <p:nvSpPr>
          <p:cNvPr id="6" name="Marcador de pie de página 5"/>
          <p:cNvSpPr>
            <a:spLocks noGrp="1"/>
          </p:cNvSpPr>
          <p:nvPr>
            <p:ph type="ftr" sz="quarter" idx="11"/>
          </p:nvPr>
        </p:nvSpPr>
        <p:spPr/>
        <p:txBody>
          <a:bodyPr/>
          <a:lstStyle/>
          <a:p>
            <a:endParaRPr lang="es-MX" dirty="0"/>
          </a:p>
        </p:txBody>
      </p:sp>
      <p:sp>
        <p:nvSpPr>
          <p:cNvPr id="7" name="Marcador de número de diapositiva 6"/>
          <p:cNvSpPr>
            <a:spLocks noGrp="1"/>
          </p:cNvSpPr>
          <p:nvPr>
            <p:ph type="sldNum" sz="quarter" idx="12"/>
          </p:nvPr>
        </p:nvSpPr>
        <p:spPr/>
        <p:txBody>
          <a:bodyPr/>
          <a:lstStyle/>
          <a:p>
            <a:fld id="{7A22FC34-AF2C-46B0-BE83-E54F9EAEAAC5}" type="slidenum">
              <a:rPr lang="es-MX" smtClean="0"/>
              <a:t>‹Nº›</a:t>
            </a:fld>
            <a:endParaRPr lang="es-MX" dirty="0"/>
          </a:p>
        </p:txBody>
      </p:sp>
    </p:spTree>
    <p:extLst>
      <p:ext uri="{BB962C8B-B14F-4D97-AF65-F5344CB8AC3E}">
        <p14:creationId xmlns:p14="http://schemas.microsoft.com/office/powerpoint/2010/main" val="2519754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7BAB6B87-6429-497A-97BE-779CE5A2D82D}" type="datetimeFigureOut">
              <a:rPr lang="es-MX" smtClean="0"/>
              <a:t>06/09/2018</a:t>
            </a:fld>
            <a:endParaRPr lang="es-MX" dirty="0"/>
          </a:p>
        </p:txBody>
      </p:sp>
      <p:sp>
        <p:nvSpPr>
          <p:cNvPr id="8" name="Marcador de pie de página 7"/>
          <p:cNvSpPr>
            <a:spLocks noGrp="1"/>
          </p:cNvSpPr>
          <p:nvPr>
            <p:ph type="ftr" sz="quarter" idx="11"/>
          </p:nvPr>
        </p:nvSpPr>
        <p:spPr/>
        <p:txBody>
          <a:bodyPr/>
          <a:lstStyle/>
          <a:p>
            <a:endParaRPr lang="es-MX" dirty="0"/>
          </a:p>
        </p:txBody>
      </p:sp>
      <p:sp>
        <p:nvSpPr>
          <p:cNvPr id="9" name="Marcador de número de diapositiva 8"/>
          <p:cNvSpPr>
            <a:spLocks noGrp="1"/>
          </p:cNvSpPr>
          <p:nvPr>
            <p:ph type="sldNum" sz="quarter" idx="12"/>
          </p:nvPr>
        </p:nvSpPr>
        <p:spPr/>
        <p:txBody>
          <a:bodyPr/>
          <a:lstStyle/>
          <a:p>
            <a:fld id="{7A22FC34-AF2C-46B0-BE83-E54F9EAEAAC5}" type="slidenum">
              <a:rPr lang="es-MX" smtClean="0"/>
              <a:t>‹Nº›</a:t>
            </a:fld>
            <a:endParaRPr lang="es-MX" dirty="0"/>
          </a:p>
        </p:txBody>
      </p:sp>
    </p:spTree>
    <p:extLst>
      <p:ext uri="{BB962C8B-B14F-4D97-AF65-F5344CB8AC3E}">
        <p14:creationId xmlns:p14="http://schemas.microsoft.com/office/powerpoint/2010/main" val="3034793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fecha 2"/>
          <p:cNvSpPr>
            <a:spLocks noGrp="1"/>
          </p:cNvSpPr>
          <p:nvPr>
            <p:ph type="dt" sz="half" idx="10"/>
          </p:nvPr>
        </p:nvSpPr>
        <p:spPr/>
        <p:txBody>
          <a:bodyPr/>
          <a:lstStyle/>
          <a:p>
            <a:fld id="{7BAB6B87-6429-497A-97BE-779CE5A2D82D}" type="datetimeFigureOut">
              <a:rPr lang="es-MX" smtClean="0"/>
              <a:t>06/09/2018</a:t>
            </a:fld>
            <a:endParaRPr lang="es-MX" dirty="0"/>
          </a:p>
        </p:txBody>
      </p:sp>
      <p:sp>
        <p:nvSpPr>
          <p:cNvPr id="4" name="Marcador de pie de página 3"/>
          <p:cNvSpPr>
            <a:spLocks noGrp="1"/>
          </p:cNvSpPr>
          <p:nvPr>
            <p:ph type="ftr" sz="quarter" idx="11"/>
          </p:nvPr>
        </p:nvSpPr>
        <p:spPr/>
        <p:txBody>
          <a:bodyPr/>
          <a:lstStyle/>
          <a:p>
            <a:endParaRPr lang="es-MX" dirty="0"/>
          </a:p>
        </p:txBody>
      </p:sp>
      <p:sp>
        <p:nvSpPr>
          <p:cNvPr id="5" name="Marcador de número de diapositiva 4"/>
          <p:cNvSpPr>
            <a:spLocks noGrp="1"/>
          </p:cNvSpPr>
          <p:nvPr>
            <p:ph type="sldNum" sz="quarter" idx="12"/>
          </p:nvPr>
        </p:nvSpPr>
        <p:spPr/>
        <p:txBody>
          <a:bodyPr/>
          <a:lstStyle/>
          <a:p>
            <a:fld id="{7A22FC34-AF2C-46B0-BE83-E54F9EAEAAC5}" type="slidenum">
              <a:rPr lang="es-MX" smtClean="0"/>
              <a:t>‹Nº›</a:t>
            </a:fld>
            <a:endParaRPr lang="es-MX" dirty="0"/>
          </a:p>
        </p:txBody>
      </p:sp>
    </p:spTree>
    <p:extLst>
      <p:ext uri="{BB962C8B-B14F-4D97-AF65-F5344CB8AC3E}">
        <p14:creationId xmlns:p14="http://schemas.microsoft.com/office/powerpoint/2010/main" val="329404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BAB6B87-6429-497A-97BE-779CE5A2D82D}" type="datetimeFigureOut">
              <a:rPr lang="es-MX" smtClean="0"/>
              <a:t>06/09/2018</a:t>
            </a:fld>
            <a:endParaRPr lang="es-MX" dirty="0"/>
          </a:p>
        </p:txBody>
      </p:sp>
      <p:sp>
        <p:nvSpPr>
          <p:cNvPr id="3" name="Marcador de pie de página 2"/>
          <p:cNvSpPr>
            <a:spLocks noGrp="1"/>
          </p:cNvSpPr>
          <p:nvPr>
            <p:ph type="ftr" sz="quarter" idx="11"/>
          </p:nvPr>
        </p:nvSpPr>
        <p:spPr/>
        <p:txBody>
          <a:bodyPr/>
          <a:lstStyle/>
          <a:p>
            <a:endParaRPr lang="es-MX" dirty="0"/>
          </a:p>
        </p:txBody>
      </p:sp>
      <p:sp>
        <p:nvSpPr>
          <p:cNvPr id="4" name="Marcador de número de diapositiva 3"/>
          <p:cNvSpPr>
            <a:spLocks noGrp="1"/>
          </p:cNvSpPr>
          <p:nvPr>
            <p:ph type="sldNum" sz="quarter" idx="12"/>
          </p:nvPr>
        </p:nvSpPr>
        <p:spPr/>
        <p:txBody>
          <a:bodyPr/>
          <a:lstStyle/>
          <a:p>
            <a:fld id="{7A22FC34-AF2C-46B0-BE83-E54F9EAEAAC5}" type="slidenum">
              <a:rPr lang="es-MX" smtClean="0"/>
              <a:t>‹Nº›</a:t>
            </a:fld>
            <a:endParaRPr lang="es-MX" dirty="0"/>
          </a:p>
        </p:txBody>
      </p:sp>
    </p:spTree>
    <p:extLst>
      <p:ext uri="{BB962C8B-B14F-4D97-AF65-F5344CB8AC3E}">
        <p14:creationId xmlns:p14="http://schemas.microsoft.com/office/powerpoint/2010/main" val="2289608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7BAB6B87-6429-497A-97BE-779CE5A2D82D}" type="datetimeFigureOut">
              <a:rPr lang="es-MX" smtClean="0"/>
              <a:t>06/09/2018</a:t>
            </a:fld>
            <a:endParaRPr lang="es-MX" dirty="0"/>
          </a:p>
        </p:txBody>
      </p:sp>
      <p:sp>
        <p:nvSpPr>
          <p:cNvPr id="6" name="Marcador de pie de página 5"/>
          <p:cNvSpPr>
            <a:spLocks noGrp="1"/>
          </p:cNvSpPr>
          <p:nvPr>
            <p:ph type="ftr" sz="quarter" idx="11"/>
          </p:nvPr>
        </p:nvSpPr>
        <p:spPr/>
        <p:txBody>
          <a:bodyPr/>
          <a:lstStyle/>
          <a:p>
            <a:endParaRPr lang="es-MX" dirty="0"/>
          </a:p>
        </p:txBody>
      </p:sp>
      <p:sp>
        <p:nvSpPr>
          <p:cNvPr id="7" name="Marcador de número de diapositiva 6"/>
          <p:cNvSpPr>
            <a:spLocks noGrp="1"/>
          </p:cNvSpPr>
          <p:nvPr>
            <p:ph type="sldNum" sz="quarter" idx="12"/>
          </p:nvPr>
        </p:nvSpPr>
        <p:spPr/>
        <p:txBody>
          <a:bodyPr/>
          <a:lstStyle/>
          <a:p>
            <a:fld id="{7A22FC34-AF2C-46B0-BE83-E54F9EAEAAC5}" type="slidenum">
              <a:rPr lang="es-MX" smtClean="0"/>
              <a:t>‹Nº›</a:t>
            </a:fld>
            <a:endParaRPr lang="es-MX" dirty="0"/>
          </a:p>
        </p:txBody>
      </p:sp>
    </p:spTree>
    <p:extLst>
      <p:ext uri="{BB962C8B-B14F-4D97-AF65-F5344CB8AC3E}">
        <p14:creationId xmlns:p14="http://schemas.microsoft.com/office/powerpoint/2010/main" val="503598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7BAB6B87-6429-497A-97BE-779CE5A2D82D}" type="datetimeFigureOut">
              <a:rPr lang="es-MX" smtClean="0"/>
              <a:t>06/09/2018</a:t>
            </a:fld>
            <a:endParaRPr lang="es-MX" dirty="0"/>
          </a:p>
        </p:txBody>
      </p:sp>
      <p:sp>
        <p:nvSpPr>
          <p:cNvPr id="6" name="Marcador de pie de página 5"/>
          <p:cNvSpPr>
            <a:spLocks noGrp="1"/>
          </p:cNvSpPr>
          <p:nvPr>
            <p:ph type="ftr" sz="quarter" idx="11"/>
          </p:nvPr>
        </p:nvSpPr>
        <p:spPr/>
        <p:txBody>
          <a:bodyPr/>
          <a:lstStyle/>
          <a:p>
            <a:endParaRPr lang="es-MX" dirty="0"/>
          </a:p>
        </p:txBody>
      </p:sp>
      <p:sp>
        <p:nvSpPr>
          <p:cNvPr id="7" name="Marcador de número de diapositiva 6"/>
          <p:cNvSpPr>
            <a:spLocks noGrp="1"/>
          </p:cNvSpPr>
          <p:nvPr>
            <p:ph type="sldNum" sz="quarter" idx="12"/>
          </p:nvPr>
        </p:nvSpPr>
        <p:spPr/>
        <p:txBody>
          <a:bodyPr/>
          <a:lstStyle/>
          <a:p>
            <a:fld id="{7A22FC34-AF2C-46B0-BE83-E54F9EAEAAC5}" type="slidenum">
              <a:rPr lang="es-MX" smtClean="0"/>
              <a:t>‹Nº›</a:t>
            </a:fld>
            <a:endParaRPr lang="es-MX" dirty="0"/>
          </a:p>
        </p:txBody>
      </p:sp>
    </p:spTree>
    <p:extLst>
      <p:ext uri="{BB962C8B-B14F-4D97-AF65-F5344CB8AC3E}">
        <p14:creationId xmlns:p14="http://schemas.microsoft.com/office/powerpoint/2010/main" val="1789945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B6B87-6429-497A-97BE-779CE5A2D82D}" type="datetimeFigureOut">
              <a:rPr lang="es-MX" smtClean="0"/>
              <a:t>06/09/2018</a:t>
            </a:fld>
            <a:endParaRPr lang="es-MX"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22FC34-AF2C-46B0-BE83-E54F9EAEAAC5}" type="slidenum">
              <a:rPr lang="es-MX" smtClean="0"/>
              <a:t>‹Nº›</a:t>
            </a:fld>
            <a:endParaRPr lang="es-MX" dirty="0"/>
          </a:p>
        </p:txBody>
      </p:sp>
    </p:spTree>
    <p:extLst>
      <p:ext uri="{BB962C8B-B14F-4D97-AF65-F5344CB8AC3E}">
        <p14:creationId xmlns:p14="http://schemas.microsoft.com/office/powerpoint/2010/main" val="1457831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3329564"/>
          </a:xfrm>
        </p:spPr>
        <p:txBody>
          <a:bodyPr>
            <a:normAutofit fontScale="90000"/>
          </a:bodyPr>
          <a:lstStyle/>
          <a:p>
            <a:r>
              <a:rPr lang="es-MX" dirty="0" smtClean="0"/>
              <a:t>Plan de articulación de las evaluaciones de procesos, componentes y resultados de aprendizaje que realiza la UESEN</a:t>
            </a:r>
            <a:endParaRPr lang="es-MX" dirty="0"/>
          </a:p>
        </p:txBody>
      </p:sp>
      <p:sp>
        <p:nvSpPr>
          <p:cNvPr id="3" name="Subtítulo 2"/>
          <p:cNvSpPr>
            <a:spLocks noGrp="1"/>
          </p:cNvSpPr>
          <p:nvPr>
            <p:ph type="subTitle" idx="1"/>
          </p:nvPr>
        </p:nvSpPr>
        <p:spPr>
          <a:xfrm>
            <a:off x="1524000" y="4701308"/>
            <a:ext cx="9144000" cy="1154547"/>
          </a:xfrm>
        </p:spPr>
        <p:txBody>
          <a:bodyPr>
            <a:normAutofit fontScale="92500" lnSpcReduction="20000"/>
          </a:bodyPr>
          <a:lstStyle/>
          <a:p>
            <a:r>
              <a:rPr lang="es-MX" dirty="0" smtClean="0"/>
              <a:t>Septiembre </a:t>
            </a:r>
            <a:r>
              <a:rPr lang="es-MX" dirty="0"/>
              <a:t>de 2018  </a:t>
            </a:r>
          </a:p>
          <a:p>
            <a:r>
              <a:rPr lang="es-MX" dirty="0"/>
              <a:t>Unidad de Evaluación del Sistema Educativo Nacional</a:t>
            </a:r>
          </a:p>
          <a:p>
            <a:r>
              <a:rPr lang="es-MX" sz="2600" dirty="0"/>
              <a:t>Instituto Nacional para la Evaluación de la Educación</a:t>
            </a:r>
          </a:p>
        </p:txBody>
      </p:sp>
    </p:spTree>
    <p:extLst>
      <p:ext uri="{BB962C8B-B14F-4D97-AF65-F5344CB8AC3E}">
        <p14:creationId xmlns:p14="http://schemas.microsoft.com/office/powerpoint/2010/main" val="2358667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7048" y="3048"/>
            <a:ext cx="9137904" cy="6851904"/>
          </a:xfrm>
          <a:prstGeom prst="rect">
            <a:avLst/>
          </a:prstGeom>
        </p:spPr>
      </p:pic>
    </p:spTree>
    <p:extLst>
      <p:ext uri="{BB962C8B-B14F-4D97-AF65-F5344CB8AC3E}">
        <p14:creationId xmlns:p14="http://schemas.microsoft.com/office/powerpoint/2010/main" val="1114102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6280" y="394765"/>
            <a:ext cx="10515600" cy="613930"/>
          </a:xfrm>
        </p:spPr>
        <p:txBody>
          <a:bodyPr>
            <a:normAutofit fontScale="90000"/>
          </a:bodyPr>
          <a:lstStyle/>
          <a:p>
            <a:r>
              <a:rPr lang="es-419" dirty="0"/>
              <a:t>Introducción</a:t>
            </a:r>
          </a:p>
        </p:txBody>
      </p:sp>
      <p:sp>
        <p:nvSpPr>
          <p:cNvPr id="3" name="Marcador de contenido 2"/>
          <p:cNvSpPr>
            <a:spLocks noGrp="1"/>
          </p:cNvSpPr>
          <p:nvPr>
            <p:ph idx="1"/>
          </p:nvPr>
        </p:nvSpPr>
        <p:spPr>
          <a:xfrm>
            <a:off x="856280" y="1230283"/>
            <a:ext cx="10515601" cy="5391233"/>
          </a:xfrm>
        </p:spPr>
        <p:txBody>
          <a:bodyPr>
            <a:normAutofit fontScale="92500" lnSpcReduction="10000"/>
          </a:bodyPr>
          <a:lstStyle/>
          <a:p>
            <a:pPr algn="just"/>
            <a:r>
              <a:rPr lang="es-419" sz="3000" dirty="0" smtClean="0"/>
              <a:t>Como ustedes saben, en </a:t>
            </a:r>
            <a:r>
              <a:rPr lang="es-419" sz="3000" dirty="0"/>
              <a:t>este </a:t>
            </a:r>
            <a:r>
              <a:rPr lang="es-419" sz="3000" dirty="0" smtClean="0"/>
              <a:t>momento, </a:t>
            </a:r>
            <a:r>
              <a:rPr lang="es-419" sz="3000" dirty="0"/>
              <a:t>la UESEN está desarrollando estrategias para articular las evaluaciones de la Oferta Educativa y de los Aprendizajes, así como los estudios sobre Docentes y Directivos, con el fin de maximizar la información que puede ofrecerse al Sistema Educativo</a:t>
            </a:r>
            <a:r>
              <a:rPr lang="es-419" sz="3000" dirty="0" smtClean="0"/>
              <a:t>.</a:t>
            </a:r>
          </a:p>
          <a:p>
            <a:pPr algn="just"/>
            <a:r>
              <a:rPr lang="es-419" sz="3000" dirty="0" smtClean="0"/>
              <a:t>Lo </a:t>
            </a:r>
            <a:r>
              <a:rPr lang="es-419" sz="3000" dirty="0"/>
              <a:t>que se persigue con esta articulación </a:t>
            </a:r>
            <a:r>
              <a:rPr lang="es-419" sz="3000" dirty="0" smtClean="0"/>
              <a:t>es: 1. </a:t>
            </a:r>
            <a:r>
              <a:rPr lang="es-419" sz="3000" dirty="0"/>
              <a:t>maximizar la información que se ofrece a los distintos actores del Sistema </a:t>
            </a:r>
            <a:r>
              <a:rPr lang="es-419" sz="3000" dirty="0" smtClean="0"/>
              <a:t>Educativo, 2. optimizar </a:t>
            </a:r>
            <a:r>
              <a:rPr lang="es-419" sz="3000" dirty="0"/>
              <a:t>los tiempos de </a:t>
            </a:r>
            <a:r>
              <a:rPr lang="es-MX" sz="3000" dirty="0"/>
              <a:t>recolección de la información, </a:t>
            </a:r>
            <a:r>
              <a:rPr lang="es-MX" sz="3000" dirty="0" smtClean="0"/>
              <a:t>3. ser </a:t>
            </a:r>
            <a:r>
              <a:rPr lang="es-MX" sz="3000" dirty="0"/>
              <a:t>más eficientes en el gasto y </a:t>
            </a:r>
            <a:r>
              <a:rPr lang="es-MX" sz="3000" dirty="0" smtClean="0"/>
              <a:t>4. ser más </a:t>
            </a:r>
            <a:r>
              <a:rPr lang="es-MX" sz="3000" dirty="0"/>
              <a:t>oportunos en la devolución de resultados.</a:t>
            </a:r>
          </a:p>
          <a:p>
            <a:pPr algn="just"/>
            <a:r>
              <a:rPr lang="es-MX" sz="3000" dirty="0" smtClean="0"/>
              <a:t>En el proceso de toma de decisiones para avanzar hacia esa articulación se han definido varios aspectos de la mayor importancia, los cuales presento a continuación.  </a:t>
            </a:r>
            <a:endParaRPr lang="es-MX" sz="3000" dirty="0"/>
          </a:p>
          <a:p>
            <a:pPr marL="0" indent="0" algn="just">
              <a:buNone/>
            </a:pPr>
            <a:r>
              <a:rPr lang="es-MX" sz="3000" dirty="0"/>
              <a:t> </a:t>
            </a:r>
          </a:p>
          <a:p>
            <a:endParaRPr lang="es-419" dirty="0"/>
          </a:p>
        </p:txBody>
      </p:sp>
    </p:spTree>
    <p:extLst>
      <p:ext uri="{BB962C8B-B14F-4D97-AF65-F5344CB8AC3E}">
        <p14:creationId xmlns:p14="http://schemas.microsoft.com/office/powerpoint/2010/main" val="404241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8969" y="55165"/>
            <a:ext cx="11074831" cy="549275"/>
          </a:xfrm>
        </p:spPr>
        <p:txBody>
          <a:bodyPr>
            <a:normAutofit/>
          </a:bodyPr>
          <a:lstStyle/>
          <a:p>
            <a:r>
              <a:rPr lang="es-419" sz="3200" b="1" dirty="0" smtClean="0"/>
              <a:t>Decisiones que se han tomado para hacer </a:t>
            </a:r>
            <a:r>
              <a:rPr lang="es-419" sz="3200" b="1" dirty="0"/>
              <a:t>posible la </a:t>
            </a:r>
            <a:r>
              <a:rPr lang="es-419" sz="3200" b="1" dirty="0" smtClean="0"/>
              <a:t>articulación</a:t>
            </a:r>
            <a:endParaRPr lang="es-419" sz="3200" b="1" dirty="0"/>
          </a:p>
        </p:txBody>
      </p:sp>
      <p:sp>
        <p:nvSpPr>
          <p:cNvPr id="3" name="Marcador de contenido 2"/>
          <p:cNvSpPr>
            <a:spLocks noGrp="1"/>
          </p:cNvSpPr>
          <p:nvPr>
            <p:ph idx="1"/>
          </p:nvPr>
        </p:nvSpPr>
        <p:spPr>
          <a:xfrm>
            <a:off x="278969" y="712926"/>
            <a:ext cx="11623729" cy="6068120"/>
          </a:xfrm>
        </p:spPr>
        <p:txBody>
          <a:bodyPr>
            <a:noAutofit/>
          </a:bodyPr>
          <a:lstStyle/>
          <a:p>
            <a:pPr marL="514350" indent="-514350" algn="just">
              <a:buFont typeface="+mj-lt"/>
              <a:buAutoNum type="arabicPeriod"/>
            </a:pPr>
            <a:r>
              <a:rPr lang="es-MX" dirty="0" smtClean="0"/>
              <a:t>Las </a:t>
            </a:r>
            <a:r>
              <a:rPr lang="es-MX" dirty="0"/>
              <a:t>evaluaciones EVOE y PLANEA no se realizarán en operativos independientes, sino que se aprovecharán los operativos de PLANEA para levantar </a:t>
            </a:r>
            <a:r>
              <a:rPr lang="es-MX" dirty="0" smtClean="0"/>
              <a:t>información </a:t>
            </a:r>
            <a:r>
              <a:rPr lang="es-MX" dirty="0"/>
              <a:t>de la oferta educativa, por medio de cuestionarios concurrentes. </a:t>
            </a:r>
            <a:endParaRPr lang="es-MX" dirty="0" smtClean="0"/>
          </a:p>
          <a:p>
            <a:pPr marL="514350" indent="-514350" algn="just">
              <a:buFont typeface="+mj-lt"/>
              <a:buAutoNum type="arabicPeriod"/>
            </a:pPr>
            <a:r>
              <a:rPr lang="es-MX" dirty="0" smtClean="0"/>
              <a:t>Las muestras serán las mismas para ambas evaluaciones.</a:t>
            </a:r>
            <a:endParaRPr lang="es-MX" dirty="0"/>
          </a:p>
          <a:p>
            <a:pPr marL="514350" indent="-514350" algn="just">
              <a:buFont typeface="+mj-lt"/>
              <a:buAutoNum type="arabicPeriod"/>
            </a:pPr>
            <a:r>
              <a:rPr lang="es-MX" dirty="0" smtClean="0"/>
              <a:t>Los </a:t>
            </a:r>
            <a:r>
              <a:rPr lang="es-MX" dirty="0"/>
              <a:t>cuestionarios concurrentes deberán organizarse de forma tal que </a:t>
            </a:r>
            <a:r>
              <a:rPr lang="es-ES" dirty="0"/>
              <a:t>exista un solo cuadernillo por cada informante (director, docente, alumno o padre de familia) </a:t>
            </a:r>
            <a:endParaRPr lang="es-ES" dirty="0" smtClean="0"/>
          </a:p>
          <a:p>
            <a:pPr marL="514350" indent="-514350" algn="just">
              <a:buFont typeface="+mj-lt"/>
              <a:buAutoNum type="arabicPeriod"/>
            </a:pPr>
            <a:r>
              <a:rPr lang="es-MX" dirty="0"/>
              <a:t>La aplicación de cuestionarios para directivos y docentes se hará en línea (plataforma </a:t>
            </a:r>
            <a:r>
              <a:rPr lang="es-MX" i="1" dirty="0" err="1"/>
              <a:t>INEEdita</a:t>
            </a:r>
            <a:r>
              <a:rPr lang="es-MX" dirty="0"/>
              <a:t>). La de los aplicadores y los estudiantes será en </a:t>
            </a:r>
            <a:r>
              <a:rPr lang="es-MX" dirty="0" smtClean="0"/>
              <a:t>papel.</a:t>
            </a:r>
          </a:p>
          <a:p>
            <a:pPr marL="514350" indent="-514350" algn="just">
              <a:buFont typeface="+mj-lt"/>
              <a:buAutoNum type="arabicPeriod"/>
            </a:pPr>
            <a:r>
              <a:rPr lang="es-MX" dirty="0" smtClean="0"/>
              <a:t>Habrán </a:t>
            </a:r>
            <a:r>
              <a:rPr lang="es-MX" dirty="0"/>
              <a:t>de ofrecerse resultados útiles para la planeación y la </a:t>
            </a:r>
            <a:r>
              <a:rPr lang="es-MX" dirty="0" err="1"/>
              <a:t>presupuestación</a:t>
            </a:r>
            <a:r>
              <a:rPr lang="es-MX" dirty="0"/>
              <a:t>, a nivel estatal, a los dos meses de aplicada la evaluación</a:t>
            </a:r>
            <a:endParaRPr lang="es-419" dirty="0"/>
          </a:p>
        </p:txBody>
      </p:sp>
    </p:spTree>
    <p:extLst>
      <p:ext uri="{BB962C8B-B14F-4D97-AF65-F5344CB8AC3E}">
        <p14:creationId xmlns:p14="http://schemas.microsoft.com/office/powerpoint/2010/main" val="147897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2015" y="365126"/>
            <a:ext cx="11139053" cy="665651"/>
          </a:xfrm>
        </p:spPr>
        <p:txBody>
          <a:bodyPr>
            <a:normAutofit/>
          </a:bodyPr>
          <a:lstStyle/>
          <a:p>
            <a:r>
              <a:rPr lang="es-419" sz="3200" b="1" dirty="0"/>
              <a:t>Decisiones que se han tomado para hacer posible la </a:t>
            </a:r>
            <a:r>
              <a:rPr lang="es-419" sz="3200" b="1" dirty="0" smtClean="0"/>
              <a:t>articulación (2)</a:t>
            </a:r>
            <a:endParaRPr lang="es-MX" sz="3200" b="1" dirty="0"/>
          </a:p>
        </p:txBody>
      </p:sp>
      <p:sp>
        <p:nvSpPr>
          <p:cNvPr id="3" name="Marcador de contenido 2"/>
          <p:cNvSpPr>
            <a:spLocks noGrp="1"/>
          </p:cNvSpPr>
          <p:nvPr>
            <p:ph idx="1"/>
          </p:nvPr>
        </p:nvSpPr>
        <p:spPr>
          <a:xfrm>
            <a:off x="532015" y="1030777"/>
            <a:ext cx="11139053" cy="5146186"/>
          </a:xfrm>
        </p:spPr>
        <p:txBody>
          <a:bodyPr>
            <a:noAutofit/>
          </a:bodyPr>
          <a:lstStyle/>
          <a:p>
            <a:pPr marL="514350" indent="-514350" algn="just">
              <a:buFont typeface="+mj-lt"/>
              <a:buAutoNum type="arabicPeriod" startAt="6"/>
            </a:pPr>
            <a:r>
              <a:rPr lang="es-419" dirty="0" smtClean="0"/>
              <a:t>Se </a:t>
            </a:r>
            <a:r>
              <a:rPr lang="es-419" dirty="0"/>
              <a:t>han definido cinco ámbitos de contenido para los cuestionarios que se aplicarán concurrentemente con las pruebas de aprendizaje. Estas cinco dimensiones, en </a:t>
            </a:r>
            <a:r>
              <a:rPr lang="es-419" dirty="0" smtClean="0"/>
              <a:t>conjunto con el aprendizaje, </a:t>
            </a:r>
            <a:r>
              <a:rPr lang="es-419" dirty="0"/>
              <a:t>dan cuenta de componentes, procesos y resultados del Sistema Educativo Nacional.</a:t>
            </a:r>
            <a:endParaRPr lang="es-MX" dirty="0"/>
          </a:p>
          <a:p>
            <a:pPr marL="514350" indent="-514350" algn="just">
              <a:buFont typeface="+mj-lt"/>
              <a:buAutoNum type="arabicPeriod" startAt="6"/>
            </a:pPr>
            <a:r>
              <a:rPr lang="es-419" dirty="0"/>
              <a:t>Cada uno de estos ámbitos tendrán valor en sí mismo, como objeto de evaluación, más allá de que algunas de sus dimensiones puedan ser variables explicativas de los resultados de aprendizaje. Es decir, cada uno de estos ámbitos son "resultados" de los que dará cuenta la evaluación. </a:t>
            </a:r>
            <a:endParaRPr lang="es-MX" dirty="0"/>
          </a:p>
          <a:p>
            <a:pPr marL="514350" indent="-514350" algn="just">
              <a:buFont typeface="+mj-lt"/>
              <a:buAutoNum type="arabicPeriod" startAt="6"/>
            </a:pPr>
            <a:r>
              <a:rPr lang="es-419" dirty="0" smtClean="0"/>
              <a:t>La </a:t>
            </a:r>
            <a:r>
              <a:rPr lang="es-419" dirty="0"/>
              <a:t>definición de los elementos conceptuales, metodológicos, analíticos y discursivos de las evaluaciones deben llevarse a cabo con la participación transversal de los equipos de trabajo de las distintas Direcciones Generales de la </a:t>
            </a:r>
            <a:r>
              <a:rPr lang="es-419" dirty="0" smtClean="0"/>
              <a:t>Unidad </a:t>
            </a:r>
            <a:r>
              <a:rPr lang="es-419" dirty="0"/>
              <a:t>y de los Consejos Técnicos que cada una de ellas </a:t>
            </a:r>
            <a:r>
              <a:rPr lang="es-419" dirty="0" smtClean="0"/>
              <a:t>coordina.</a:t>
            </a:r>
          </a:p>
          <a:p>
            <a:pPr marL="514350" indent="-514350" algn="just">
              <a:buFont typeface="+mj-lt"/>
              <a:buAutoNum type="arabicPeriod" startAt="6"/>
            </a:pPr>
            <a:endParaRPr lang="es-MX" b="1" i="1" dirty="0" smtClean="0"/>
          </a:p>
          <a:p>
            <a:pPr marL="514350" indent="-514350" algn="just">
              <a:buFont typeface="+mj-lt"/>
              <a:buAutoNum type="arabicPeriod" startAt="6"/>
            </a:pPr>
            <a:r>
              <a:rPr lang="es-MX" b="1" i="1" dirty="0" smtClean="0"/>
              <a:t>Se </a:t>
            </a:r>
            <a:r>
              <a:rPr lang="es-MX" b="1" i="1" dirty="0"/>
              <a:t>buscará</a:t>
            </a:r>
            <a:r>
              <a:rPr lang="es-MX" dirty="0"/>
              <a:t>, previo acuerdo con la SEP, que la aplicación de cuestionarios se lleve a cabo de manera censal en términos de escuelas y, al interior de cada escuela, a una muestra de docentes frente a grupo</a:t>
            </a:r>
          </a:p>
          <a:p>
            <a:pPr marL="514350" indent="-514350" algn="just">
              <a:buFont typeface="+mj-lt"/>
              <a:buAutoNum type="arabicPeriod" startAt="6"/>
            </a:pPr>
            <a:endParaRPr lang="es-419" dirty="0"/>
          </a:p>
          <a:p>
            <a:pPr marL="457200" indent="-457200" algn="just">
              <a:buFont typeface="+mj-lt"/>
              <a:buAutoNum type="arabicPeriod" startAt="6"/>
            </a:pPr>
            <a:endParaRPr lang="es-MX" sz="2000" dirty="0"/>
          </a:p>
        </p:txBody>
      </p:sp>
    </p:spTree>
    <p:extLst>
      <p:ext uri="{BB962C8B-B14F-4D97-AF65-F5344CB8AC3E}">
        <p14:creationId xmlns:p14="http://schemas.microsoft.com/office/powerpoint/2010/main" val="3112631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5141" y="365125"/>
            <a:ext cx="11122429" cy="1325563"/>
          </a:xfrm>
        </p:spPr>
        <p:txBody>
          <a:bodyPr>
            <a:normAutofit/>
          </a:bodyPr>
          <a:lstStyle/>
          <a:p>
            <a:r>
              <a:rPr lang="es-419" sz="3200" b="1" dirty="0"/>
              <a:t>Decisiones que se han tomado para hacer posible la articulación (2)</a:t>
            </a:r>
            <a:endParaRPr lang="es-MX" sz="3200" dirty="0"/>
          </a:p>
        </p:txBody>
      </p:sp>
      <p:sp>
        <p:nvSpPr>
          <p:cNvPr id="3" name="Marcador de contenido 2"/>
          <p:cNvSpPr>
            <a:spLocks noGrp="1"/>
          </p:cNvSpPr>
          <p:nvPr>
            <p:ph idx="1"/>
          </p:nvPr>
        </p:nvSpPr>
        <p:spPr>
          <a:xfrm>
            <a:off x="838200" y="1346662"/>
            <a:ext cx="10899370" cy="4830301"/>
          </a:xfrm>
        </p:spPr>
        <p:txBody>
          <a:bodyPr>
            <a:noAutofit/>
          </a:bodyPr>
          <a:lstStyle/>
          <a:p>
            <a:pPr marL="514350" indent="-514350" algn="just">
              <a:buFont typeface="+mj-lt"/>
              <a:buAutoNum type="arabicPeriod" startAt="9"/>
            </a:pPr>
            <a:r>
              <a:rPr lang="es-MX" dirty="0"/>
              <a:t>Los alumnos que participarán como informantes serán solamente aquellos que respondan PLANEA</a:t>
            </a:r>
            <a:r>
              <a:rPr lang="es-MX" dirty="0" smtClean="0"/>
              <a:t>.</a:t>
            </a:r>
            <a:endParaRPr lang="es-MX" dirty="0"/>
          </a:p>
          <a:p>
            <a:pPr marL="514350" indent="-514350" algn="just">
              <a:buFont typeface="+mj-lt"/>
              <a:buAutoNum type="arabicPeriod" startAt="9"/>
            </a:pPr>
            <a:r>
              <a:rPr lang="es-MX" dirty="0"/>
              <a:t>Si la extensión de los cuestionarios de directivos y docentes lo amerita, se harán dos módulos: uno con la información estratégica que se aplicará concurrentemente a PLANEA, y otro que tendría una ventana de tiempo mayor, hasta la conclusión del ciclo escolar (entre una y dos semanas más</a:t>
            </a:r>
            <a:r>
              <a:rPr lang="es-MX" dirty="0" smtClean="0"/>
              <a:t>).</a:t>
            </a:r>
            <a:endParaRPr lang="es-MX" dirty="0"/>
          </a:p>
          <a:p>
            <a:pPr marL="514350" indent="-514350" algn="just">
              <a:buFont typeface="+mj-lt"/>
              <a:buAutoNum type="arabicPeriod" startAt="9"/>
            </a:pPr>
            <a:r>
              <a:rPr lang="es-MX" dirty="0"/>
              <a:t>De esta manera, existirán dos productos con distinto alcance en su información: uno dirigido a informar a las escuelas, zonas escolares y municipios (a partir de la información del levantamiento de la SEP) y otro dirigido a informar al Sistema Educativo Nacional y a los Sistemas Educativos Estatales (a partir de la información del levantamiento del INEE).</a:t>
            </a:r>
          </a:p>
          <a:p>
            <a:endParaRPr lang="es-MX" dirty="0"/>
          </a:p>
        </p:txBody>
      </p:sp>
    </p:spTree>
    <p:extLst>
      <p:ext uri="{BB962C8B-B14F-4D97-AF65-F5344CB8AC3E}">
        <p14:creationId xmlns:p14="http://schemas.microsoft.com/office/powerpoint/2010/main" val="2041058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3BED5404-F65E-4093-B7CE-675AAE584E74}"/>
              </a:ext>
            </a:extLst>
          </p:cNvPr>
          <p:cNvSpPr/>
          <p:nvPr/>
        </p:nvSpPr>
        <p:spPr>
          <a:xfrm rot="10800000" flipH="1" flipV="1">
            <a:off x="9713838" y="2415204"/>
            <a:ext cx="2408347" cy="2227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rPr>
              <a:t>Aprendizajes clave</a:t>
            </a:r>
            <a:endParaRPr lang="es-MX" sz="2000" dirty="0">
              <a:solidFill>
                <a:schemeClr val="tx1"/>
              </a:solidFill>
            </a:endParaRPr>
          </a:p>
        </p:txBody>
      </p:sp>
      <p:sp>
        <p:nvSpPr>
          <p:cNvPr id="6" name="Elipse 5">
            <a:extLst>
              <a:ext uri="{FF2B5EF4-FFF2-40B4-BE49-F238E27FC236}">
                <a16:creationId xmlns:a16="http://schemas.microsoft.com/office/drawing/2014/main" id="{D2CE781E-9C83-4895-9BD3-8BF163E6CCE6}"/>
              </a:ext>
            </a:extLst>
          </p:cNvPr>
          <p:cNvSpPr/>
          <p:nvPr/>
        </p:nvSpPr>
        <p:spPr>
          <a:xfrm rot="10800000" flipH="1" flipV="1">
            <a:off x="3763621" y="1162866"/>
            <a:ext cx="2408347" cy="222785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rPr>
              <a:t>Gestión de la enseñanza y el aprendizaje</a:t>
            </a:r>
          </a:p>
        </p:txBody>
      </p:sp>
      <p:sp>
        <p:nvSpPr>
          <p:cNvPr id="7" name="Elipse 6">
            <a:extLst>
              <a:ext uri="{FF2B5EF4-FFF2-40B4-BE49-F238E27FC236}">
                <a16:creationId xmlns:a16="http://schemas.microsoft.com/office/drawing/2014/main" id="{B3340531-4109-4E6A-AE6F-14267DF77860}"/>
              </a:ext>
            </a:extLst>
          </p:cNvPr>
          <p:cNvSpPr/>
          <p:nvPr/>
        </p:nvSpPr>
        <p:spPr>
          <a:xfrm rot="10800000" flipH="1" flipV="1">
            <a:off x="3763621" y="4441703"/>
            <a:ext cx="2408347" cy="222785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rPr>
              <a:t>Gestión escolar</a:t>
            </a:r>
          </a:p>
        </p:txBody>
      </p:sp>
      <p:sp>
        <p:nvSpPr>
          <p:cNvPr id="8" name="Elipse 7">
            <a:extLst>
              <a:ext uri="{FF2B5EF4-FFF2-40B4-BE49-F238E27FC236}">
                <a16:creationId xmlns:a16="http://schemas.microsoft.com/office/drawing/2014/main" id="{F765A733-E1D1-4D00-B5CC-40C798FFBA05}"/>
              </a:ext>
            </a:extLst>
          </p:cNvPr>
          <p:cNvSpPr/>
          <p:nvPr/>
        </p:nvSpPr>
        <p:spPr>
          <a:xfrm rot="10800000" flipH="1" flipV="1">
            <a:off x="6533323" y="2415204"/>
            <a:ext cx="2408347" cy="222785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rPr>
              <a:t>Convivencia escolar</a:t>
            </a:r>
          </a:p>
        </p:txBody>
      </p:sp>
      <p:sp>
        <p:nvSpPr>
          <p:cNvPr id="9" name="Elipse 8">
            <a:extLst>
              <a:ext uri="{FF2B5EF4-FFF2-40B4-BE49-F238E27FC236}">
                <a16:creationId xmlns:a16="http://schemas.microsoft.com/office/drawing/2014/main" id="{72EAF87C-3C64-47E0-982A-9055EA8A13FA}"/>
              </a:ext>
            </a:extLst>
          </p:cNvPr>
          <p:cNvSpPr/>
          <p:nvPr/>
        </p:nvSpPr>
        <p:spPr>
          <a:xfrm rot="10800000" flipH="1" flipV="1">
            <a:off x="371067" y="4281592"/>
            <a:ext cx="2408347" cy="2227850"/>
          </a:xfrm>
          <a:prstGeom prst="ellipse">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rPr>
              <a:t>Características de las escuelas y </a:t>
            </a:r>
            <a:r>
              <a:rPr lang="es-MX" sz="2000" dirty="0">
                <a:solidFill>
                  <a:schemeClr val="tx1"/>
                </a:solidFill>
              </a:rPr>
              <a:t>de los actores escolares</a:t>
            </a:r>
          </a:p>
        </p:txBody>
      </p:sp>
      <p:sp>
        <p:nvSpPr>
          <p:cNvPr id="10" name="Elipse 9">
            <a:extLst>
              <a:ext uri="{FF2B5EF4-FFF2-40B4-BE49-F238E27FC236}">
                <a16:creationId xmlns:a16="http://schemas.microsoft.com/office/drawing/2014/main" id="{D2EA8365-F9DE-45A3-8E4D-E8C097174873}"/>
              </a:ext>
            </a:extLst>
          </p:cNvPr>
          <p:cNvSpPr/>
          <p:nvPr/>
        </p:nvSpPr>
        <p:spPr>
          <a:xfrm rot="10800000" flipH="1" flipV="1">
            <a:off x="251797" y="1321898"/>
            <a:ext cx="2408347" cy="2227850"/>
          </a:xfrm>
          <a:prstGeom prst="ellipse">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rPr>
              <a:t>Recursos materiales</a:t>
            </a:r>
          </a:p>
        </p:txBody>
      </p:sp>
      <p:sp>
        <p:nvSpPr>
          <p:cNvPr id="11" name="Título 10">
            <a:extLst>
              <a:ext uri="{FF2B5EF4-FFF2-40B4-BE49-F238E27FC236}">
                <a16:creationId xmlns:a16="http://schemas.microsoft.com/office/drawing/2014/main" id="{7D42DCB3-C671-495B-96D0-9D66F02102C8}"/>
              </a:ext>
            </a:extLst>
          </p:cNvPr>
          <p:cNvSpPr>
            <a:spLocks noGrp="1"/>
          </p:cNvSpPr>
          <p:nvPr>
            <p:ph type="title"/>
          </p:nvPr>
        </p:nvSpPr>
        <p:spPr>
          <a:xfrm>
            <a:off x="251797" y="69577"/>
            <a:ext cx="11688406" cy="625467"/>
          </a:xfrm>
        </p:spPr>
        <p:txBody>
          <a:bodyPr>
            <a:normAutofit fontScale="90000"/>
          </a:bodyPr>
          <a:lstStyle/>
          <a:p>
            <a:r>
              <a:rPr lang="es-MX" dirty="0"/>
              <a:t>Componentes, procesos y resultados</a:t>
            </a:r>
          </a:p>
        </p:txBody>
      </p:sp>
      <p:cxnSp>
        <p:nvCxnSpPr>
          <p:cNvPr id="13" name="Conector recto de flecha 12">
            <a:extLst>
              <a:ext uri="{FF2B5EF4-FFF2-40B4-BE49-F238E27FC236}">
                <a16:creationId xmlns:a16="http://schemas.microsoft.com/office/drawing/2014/main" id="{68625DBC-711F-47D0-B58F-69FCC7DC7246}"/>
              </a:ext>
            </a:extLst>
          </p:cNvPr>
          <p:cNvCxnSpPr>
            <a:stCxn id="10" idx="6"/>
            <a:endCxn id="6" idx="2"/>
          </p:cNvCxnSpPr>
          <p:nvPr/>
        </p:nvCxnSpPr>
        <p:spPr>
          <a:xfrm flipV="1">
            <a:off x="2660144" y="2276791"/>
            <a:ext cx="1103477" cy="1590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0319483-F691-476B-B862-9F220B9F51F7}"/>
              </a:ext>
            </a:extLst>
          </p:cNvPr>
          <p:cNvCxnSpPr>
            <a:stCxn id="9" idx="6"/>
            <a:endCxn id="7" idx="2"/>
          </p:cNvCxnSpPr>
          <p:nvPr/>
        </p:nvCxnSpPr>
        <p:spPr>
          <a:xfrm>
            <a:off x="2779414" y="5395517"/>
            <a:ext cx="984207" cy="160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90C3F2C5-CB30-41B5-89E3-B1CDA1FD8CC7}"/>
              </a:ext>
            </a:extLst>
          </p:cNvPr>
          <p:cNvCxnSpPr>
            <a:stCxn id="10" idx="5"/>
            <a:endCxn id="7" idx="1"/>
          </p:cNvCxnSpPr>
          <p:nvPr/>
        </p:nvCxnSpPr>
        <p:spPr>
          <a:xfrm>
            <a:off x="2307450" y="3223487"/>
            <a:ext cx="1808865" cy="15444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11588965-07BB-4AD7-8323-755CDC01C5D7}"/>
              </a:ext>
            </a:extLst>
          </p:cNvPr>
          <p:cNvCxnSpPr>
            <a:stCxn id="9" idx="7"/>
            <a:endCxn id="6" idx="3"/>
          </p:cNvCxnSpPr>
          <p:nvPr/>
        </p:nvCxnSpPr>
        <p:spPr>
          <a:xfrm flipV="1">
            <a:off x="2426720" y="3064455"/>
            <a:ext cx="1689595" cy="15433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BDA6C891-C900-4202-9FE2-7581B987809E}"/>
              </a:ext>
            </a:extLst>
          </p:cNvPr>
          <p:cNvCxnSpPr>
            <a:stCxn id="9" idx="0"/>
            <a:endCxn id="8" idx="3"/>
          </p:cNvCxnSpPr>
          <p:nvPr/>
        </p:nvCxnSpPr>
        <p:spPr>
          <a:xfrm>
            <a:off x="1575241" y="4281592"/>
            <a:ext cx="5310776" cy="352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1E5AEF8D-1BA2-476B-8DFC-4CE17B7DFEE5}"/>
              </a:ext>
            </a:extLst>
          </p:cNvPr>
          <p:cNvCxnSpPr>
            <a:stCxn id="10" idx="4"/>
            <a:endCxn id="8" idx="2"/>
          </p:cNvCxnSpPr>
          <p:nvPr/>
        </p:nvCxnSpPr>
        <p:spPr>
          <a:xfrm flipV="1">
            <a:off x="1455971" y="3529129"/>
            <a:ext cx="5077352" cy="206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Conector: angular 32">
            <a:extLst>
              <a:ext uri="{FF2B5EF4-FFF2-40B4-BE49-F238E27FC236}">
                <a16:creationId xmlns:a16="http://schemas.microsoft.com/office/drawing/2014/main" id="{EF12A874-9741-441C-9915-74A096C91B37}"/>
              </a:ext>
            </a:extLst>
          </p:cNvPr>
          <p:cNvCxnSpPr>
            <a:stCxn id="10" idx="0"/>
            <a:endCxn id="4" idx="0"/>
          </p:cNvCxnSpPr>
          <p:nvPr/>
        </p:nvCxnSpPr>
        <p:spPr>
          <a:xfrm rot="16200000" flipH="1">
            <a:off x="5640338" y="-2862469"/>
            <a:ext cx="1093306" cy="9462041"/>
          </a:xfrm>
          <a:prstGeom prst="bentConnector3">
            <a:avLst>
              <a:gd name="adj1" fmla="val -20909"/>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Conector: angular 41">
            <a:extLst>
              <a:ext uri="{FF2B5EF4-FFF2-40B4-BE49-F238E27FC236}">
                <a16:creationId xmlns:a16="http://schemas.microsoft.com/office/drawing/2014/main" id="{EC245A43-4772-4405-9D1E-0B04B5CC20BF}"/>
              </a:ext>
            </a:extLst>
          </p:cNvPr>
          <p:cNvCxnSpPr>
            <a:stCxn id="9" idx="4"/>
            <a:endCxn id="4" idx="4"/>
          </p:cNvCxnSpPr>
          <p:nvPr/>
        </p:nvCxnSpPr>
        <p:spPr>
          <a:xfrm rot="5400000" flipH="1" flipV="1">
            <a:off x="5313432" y="904862"/>
            <a:ext cx="1866388" cy="9342771"/>
          </a:xfrm>
          <a:prstGeom prst="bentConnector3">
            <a:avLst>
              <a:gd name="adj1" fmla="val -12248"/>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Conector: angular 43">
            <a:extLst>
              <a:ext uri="{FF2B5EF4-FFF2-40B4-BE49-F238E27FC236}">
                <a16:creationId xmlns:a16="http://schemas.microsoft.com/office/drawing/2014/main" id="{E843B8E5-D8DF-4DE5-9119-DC60376246C5}"/>
              </a:ext>
            </a:extLst>
          </p:cNvPr>
          <p:cNvCxnSpPr>
            <a:stCxn id="7" idx="6"/>
            <a:endCxn id="4" idx="3"/>
          </p:cNvCxnSpPr>
          <p:nvPr/>
        </p:nvCxnSpPr>
        <p:spPr>
          <a:xfrm flipV="1">
            <a:off x="6171968" y="4316793"/>
            <a:ext cx="3894564" cy="123883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Conector: angular 45">
            <a:extLst>
              <a:ext uri="{FF2B5EF4-FFF2-40B4-BE49-F238E27FC236}">
                <a16:creationId xmlns:a16="http://schemas.microsoft.com/office/drawing/2014/main" id="{078F697B-F7B7-4A0A-ADE6-62F4D9BD8EEA}"/>
              </a:ext>
            </a:extLst>
          </p:cNvPr>
          <p:cNvCxnSpPr>
            <a:stCxn id="6" idx="0"/>
            <a:endCxn id="4" idx="1"/>
          </p:cNvCxnSpPr>
          <p:nvPr/>
        </p:nvCxnSpPr>
        <p:spPr>
          <a:xfrm rot="16200000" flipH="1">
            <a:off x="6727863" y="-597203"/>
            <a:ext cx="1578599" cy="5098737"/>
          </a:xfrm>
          <a:prstGeom prst="bentConnector3">
            <a:avLst>
              <a:gd name="adj1" fmla="val -1448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52">
            <a:extLst>
              <a:ext uri="{FF2B5EF4-FFF2-40B4-BE49-F238E27FC236}">
                <a16:creationId xmlns:a16="http://schemas.microsoft.com/office/drawing/2014/main" id="{B687DD07-E2E0-4A92-A5B6-806551611142}"/>
              </a:ext>
            </a:extLst>
          </p:cNvPr>
          <p:cNvCxnSpPr>
            <a:cxnSpLocks/>
            <a:stCxn id="6" idx="6"/>
            <a:endCxn id="8" idx="0"/>
          </p:cNvCxnSpPr>
          <p:nvPr/>
        </p:nvCxnSpPr>
        <p:spPr>
          <a:xfrm>
            <a:off x="6171968" y="2276791"/>
            <a:ext cx="1565529" cy="138413"/>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Conector recto de flecha 54">
            <a:extLst>
              <a:ext uri="{FF2B5EF4-FFF2-40B4-BE49-F238E27FC236}">
                <a16:creationId xmlns:a16="http://schemas.microsoft.com/office/drawing/2014/main" id="{036A97B7-B329-42D0-975D-E7B6E92B8679}"/>
              </a:ext>
            </a:extLst>
          </p:cNvPr>
          <p:cNvCxnSpPr>
            <a:stCxn id="7" idx="7"/>
            <a:endCxn id="8" idx="4"/>
          </p:cNvCxnSpPr>
          <p:nvPr/>
        </p:nvCxnSpPr>
        <p:spPr>
          <a:xfrm flipV="1">
            <a:off x="5819274" y="4643054"/>
            <a:ext cx="1918223" cy="12491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Conector recto de flecha 56">
            <a:extLst>
              <a:ext uri="{FF2B5EF4-FFF2-40B4-BE49-F238E27FC236}">
                <a16:creationId xmlns:a16="http://schemas.microsoft.com/office/drawing/2014/main" id="{1F1A2A85-3265-4E55-93FA-02BC689F695B}"/>
              </a:ext>
            </a:extLst>
          </p:cNvPr>
          <p:cNvCxnSpPr>
            <a:stCxn id="8" idx="6"/>
            <a:endCxn id="4" idx="2"/>
          </p:cNvCxnSpPr>
          <p:nvPr/>
        </p:nvCxnSpPr>
        <p:spPr>
          <a:xfrm>
            <a:off x="8941670" y="3529129"/>
            <a:ext cx="77216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298AD380-9F0E-4C70-A548-DAE5D8D3514B}"/>
              </a:ext>
            </a:extLst>
          </p:cNvPr>
          <p:cNvCxnSpPr>
            <a:stCxn id="7" idx="0"/>
            <a:endCxn id="6" idx="4"/>
          </p:cNvCxnSpPr>
          <p:nvPr/>
        </p:nvCxnSpPr>
        <p:spPr>
          <a:xfrm flipV="1">
            <a:off x="4967795" y="3390716"/>
            <a:ext cx="0" cy="105098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8137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4745" y="326430"/>
            <a:ext cx="11872135" cy="452487"/>
          </a:xfrm>
        </p:spPr>
        <p:txBody>
          <a:bodyPr>
            <a:noAutofit/>
          </a:bodyPr>
          <a:lstStyle/>
          <a:p>
            <a:r>
              <a:rPr lang="es-MX" sz="2800" dirty="0"/>
              <a:t>Alineación en el tiempo de levantamientos de gran escala de la Oferta </a:t>
            </a:r>
            <a:r>
              <a:rPr lang="es-MX" sz="2800" dirty="0" smtClean="0"/>
              <a:t>Educativa </a:t>
            </a:r>
            <a:r>
              <a:rPr lang="es-MX" sz="2800" dirty="0"/>
              <a:t>y de Aprendizaje</a:t>
            </a:r>
            <a:endParaRPr lang="es-MX" sz="2800" dirty="0">
              <a:solidFill>
                <a:srgbClr val="FF0000"/>
              </a:solidFill>
            </a:endParaRP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493977133"/>
              </p:ext>
            </p:extLst>
          </p:nvPr>
        </p:nvGraphicFramePr>
        <p:xfrm>
          <a:off x="184745" y="1167179"/>
          <a:ext cx="11702460" cy="3669157"/>
        </p:xfrm>
        <a:graphic>
          <a:graphicData uri="http://schemas.openxmlformats.org/drawingml/2006/table">
            <a:tbl>
              <a:tblPr firstRow="1" firstCol="1" bandRow="1">
                <a:tableStyleId>{5C22544A-7EE6-4342-B048-85BDC9FD1C3A}</a:tableStyleId>
              </a:tblPr>
              <a:tblGrid>
                <a:gridCol w="1933374">
                  <a:extLst>
                    <a:ext uri="{9D8B030D-6E8A-4147-A177-3AD203B41FA5}">
                      <a16:colId xmlns:a16="http://schemas.microsoft.com/office/drawing/2014/main" val="5003014"/>
                    </a:ext>
                  </a:extLst>
                </a:gridCol>
                <a:gridCol w="1085454">
                  <a:extLst>
                    <a:ext uri="{9D8B030D-6E8A-4147-A177-3AD203B41FA5}">
                      <a16:colId xmlns:a16="http://schemas.microsoft.com/office/drawing/2014/main" val="897458807"/>
                    </a:ext>
                  </a:extLst>
                </a:gridCol>
                <a:gridCol w="1085454">
                  <a:extLst>
                    <a:ext uri="{9D8B030D-6E8A-4147-A177-3AD203B41FA5}">
                      <a16:colId xmlns:a16="http://schemas.microsoft.com/office/drawing/2014/main" val="1181361912"/>
                    </a:ext>
                  </a:extLst>
                </a:gridCol>
                <a:gridCol w="1085454">
                  <a:extLst>
                    <a:ext uri="{9D8B030D-6E8A-4147-A177-3AD203B41FA5}">
                      <a16:colId xmlns:a16="http://schemas.microsoft.com/office/drawing/2014/main" val="3320111238"/>
                    </a:ext>
                  </a:extLst>
                </a:gridCol>
                <a:gridCol w="1085454">
                  <a:extLst>
                    <a:ext uri="{9D8B030D-6E8A-4147-A177-3AD203B41FA5}">
                      <a16:colId xmlns:a16="http://schemas.microsoft.com/office/drawing/2014/main" val="1551326119"/>
                    </a:ext>
                  </a:extLst>
                </a:gridCol>
                <a:gridCol w="1085454">
                  <a:extLst>
                    <a:ext uri="{9D8B030D-6E8A-4147-A177-3AD203B41FA5}">
                      <a16:colId xmlns:a16="http://schemas.microsoft.com/office/drawing/2014/main" val="1523400556"/>
                    </a:ext>
                  </a:extLst>
                </a:gridCol>
                <a:gridCol w="1085454">
                  <a:extLst>
                    <a:ext uri="{9D8B030D-6E8A-4147-A177-3AD203B41FA5}">
                      <a16:colId xmlns:a16="http://schemas.microsoft.com/office/drawing/2014/main" val="3006999101"/>
                    </a:ext>
                  </a:extLst>
                </a:gridCol>
                <a:gridCol w="1085454">
                  <a:extLst>
                    <a:ext uri="{9D8B030D-6E8A-4147-A177-3AD203B41FA5}">
                      <a16:colId xmlns:a16="http://schemas.microsoft.com/office/drawing/2014/main" val="63699123"/>
                    </a:ext>
                  </a:extLst>
                </a:gridCol>
                <a:gridCol w="1085454">
                  <a:extLst>
                    <a:ext uri="{9D8B030D-6E8A-4147-A177-3AD203B41FA5}">
                      <a16:colId xmlns:a16="http://schemas.microsoft.com/office/drawing/2014/main" val="3161167609"/>
                    </a:ext>
                  </a:extLst>
                </a:gridCol>
                <a:gridCol w="1085454">
                  <a:extLst>
                    <a:ext uri="{9D8B030D-6E8A-4147-A177-3AD203B41FA5}">
                      <a16:colId xmlns:a16="http://schemas.microsoft.com/office/drawing/2014/main" val="1625589543"/>
                    </a:ext>
                  </a:extLst>
                </a:gridCol>
              </a:tblGrid>
              <a:tr h="276647">
                <a:tc>
                  <a:txBody>
                    <a:bodyPr/>
                    <a:lstStyle/>
                    <a:p>
                      <a:pPr>
                        <a:lnSpc>
                          <a:spcPct val="107000"/>
                        </a:lnSpc>
                        <a:spcAft>
                          <a:spcPts val="0"/>
                        </a:spcAft>
                      </a:pPr>
                      <a:r>
                        <a:rPr lang="es-MX" sz="1800" dirty="0">
                          <a:effectLst/>
                        </a:rPr>
                        <a:t>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0"/>
                        </a:spcAft>
                      </a:pPr>
                      <a:r>
                        <a:rPr lang="es-MX" sz="1800" dirty="0">
                          <a:effectLst/>
                        </a:rPr>
                        <a:t>2017-18</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MX" sz="1800" dirty="0">
                          <a:effectLst/>
                        </a:rPr>
                        <a:t>2018-19</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MX" sz="1800" dirty="0">
                          <a:effectLst/>
                        </a:rPr>
                        <a:t>2019-20</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MX" sz="1800" dirty="0">
                          <a:effectLst/>
                        </a:rPr>
                        <a:t>2020-21</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MX" sz="1800" dirty="0">
                          <a:effectLst/>
                        </a:rPr>
                        <a:t>2021-22</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MX" sz="1800" dirty="0">
                          <a:effectLst/>
                        </a:rPr>
                        <a:t>2022-23</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2023-24</a:t>
                      </a:r>
                    </a:p>
                  </a:txBody>
                  <a:tcPr marL="44450" marR="44450" marT="0" marB="0" anchor="ctr"/>
                </a:tc>
                <a:tc>
                  <a:txBody>
                    <a:bodyPr/>
                    <a:lstStyle/>
                    <a:p>
                      <a:pPr algn="ctr">
                        <a:lnSpc>
                          <a:spcPct val="107000"/>
                        </a:lnSpc>
                        <a:spcAft>
                          <a:spcPts val="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2024-25</a:t>
                      </a:r>
                    </a:p>
                  </a:txBody>
                  <a:tcPr marL="44450" marR="44450" marT="0" marB="0" anchor="ctr"/>
                </a:tc>
                <a:tc>
                  <a:txBody>
                    <a:bodyPr/>
                    <a:lstStyle/>
                    <a:p>
                      <a:pPr algn="ctr">
                        <a:lnSpc>
                          <a:spcPct val="107000"/>
                        </a:lnSpc>
                        <a:spcAft>
                          <a:spcPts val="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2025-26</a:t>
                      </a:r>
                    </a:p>
                  </a:txBody>
                  <a:tcPr marL="44450" marR="44450" marT="0" marB="0" anchor="ctr"/>
                </a:tc>
                <a:extLst>
                  <a:ext uri="{0D108BD9-81ED-4DB2-BD59-A6C34878D82A}">
                    <a16:rowId xmlns:a16="http://schemas.microsoft.com/office/drawing/2014/main" val="2816839783"/>
                  </a:ext>
                </a:extLst>
              </a:tr>
              <a:tr h="533787">
                <a:tc>
                  <a:txBody>
                    <a:bodyPr/>
                    <a:lstStyle/>
                    <a:p>
                      <a:pPr>
                        <a:lnSpc>
                          <a:spcPct val="107000"/>
                        </a:lnSpc>
                        <a:spcAft>
                          <a:spcPts val="0"/>
                        </a:spcAft>
                      </a:pPr>
                      <a:r>
                        <a:rPr lang="es-MX" sz="1600" dirty="0">
                          <a:effectLst/>
                        </a:rPr>
                        <a:t>Preescolar</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107000"/>
                        </a:lnSpc>
                        <a:spcAft>
                          <a:spcPts val="0"/>
                        </a:spcAft>
                      </a:pPr>
                      <a:r>
                        <a:rPr lang="es-MX" sz="1800" dirty="0">
                          <a:solidFill>
                            <a:schemeClr val="accent2">
                              <a:lumMod val="75000"/>
                            </a:schemeClr>
                          </a:solidFill>
                          <a:effectLst/>
                        </a:rPr>
                        <a:t>EVOE</a:t>
                      </a:r>
                    </a:p>
                    <a:p>
                      <a:pPr marL="0" marR="0" lvl="0" indent="0" algn="l" defTabSz="914400" rtl="0" eaLnBrk="1" fontAlgn="auto" latinLnBrk="0" hangingPunct="1">
                        <a:lnSpc>
                          <a:spcPct val="107000"/>
                        </a:lnSpc>
                        <a:spcBef>
                          <a:spcPts val="0"/>
                        </a:spcBef>
                        <a:spcAft>
                          <a:spcPts val="0"/>
                        </a:spcAft>
                        <a:buClrTx/>
                        <a:buSzTx/>
                        <a:buFontTx/>
                        <a:buNone/>
                        <a:tabLst/>
                        <a:defRPr/>
                      </a:pPr>
                      <a:r>
                        <a:rPr lang="es-MX" sz="1800" dirty="0">
                          <a:solidFill>
                            <a:schemeClr val="accent5"/>
                          </a:solidFill>
                          <a:effectLst/>
                        </a:rPr>
                        <a:t>Planea</a:t>
                      </a:r>
                    </a:p>
                  </a:txBody>
                  <a:tcPr marL="44450" marR="44450" marT="0" marB="0" anchor="ctr">
                    <a:solidFill>
                      <a:srgbClr val="D2DEEF"/>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s-MX" sz="1800" dirty="0">
                          <a:solidFill>
                            <a:schemeClr val="tx2">
                              <a:lumMod val="20000"/>
                              <a:lumOff val="80000"/>
                            </a:schemeClr>
                          </a:solidFill>
                          <a:effectLst/>
                        </a:rPr>
                        <a:t>EVOE</a:t>
                      </a:r>
                    </a:p>
                    <a:p>
                      <a:pPr marL="0" marR="0" lvl="0" indent="0" algn="l" defTabSz="914400" rtl="0" eaLnBrk="1" fontAlgn="auto" latinLnBrk="0" hangingPunct="1">
                        <a:lnSpc>
                          <a:spcPct val="107000"/>
                        </a:lnSpc>
                        <a:spcBef>
                          <a:spcPts val="0"/>
                        </a:spcBef>
                        <a:spcAft>
                          <a:spcPts val="0"/>
                        </a:spcAft>
                        <a:buClrTx/>
                        <a:buSzTx/>
                        <a:buFontTx/>
                        <a:buNone/>
                        <a:tabLst/>
                        <a:defRPr/>
                      </a:pPr>
                      <a:r>
                        <a:rPr lang="es-MX" sz="1800" dirty="0">
                          <a:solidFill>
                            <a:schemeClr val="tx2">
                              <a:lumMod val="20000"/>
                              <a:lumOff val="80000"/>
                            </a:schemeClr>
                          </a:solidFill>
                          <a:effectLst/>
                        </a:rPr>
                        <a:t>EDD</a:t>
                      </a:r>
                    </a:p>
                    <a:p>
                      <a:pPr marL="0" marR="0" lvl="0" indent="0" algn="l" defTabSz="914400" rtl="0" eaLnBrk="1" fontAlgn="auto" latinLnBrk="0" hangingPunct="1">
                        <a:lnSpc>
                          <a:spcPct val="107000"/>
                        </a:lnSpc>
                        <a:spcBef>
                          <a:spcPts val="0"/>
                        </a:spcBef>
                        <a:spcAft>
                          <a:spcPts val="0"/>
                        </a:spcAft>
                        <a:buClrTx/>
                        <a:buSzTx/>
                        <a:buFontTx/>
                        <a:buNone/>
                        <a:tabLst/>
                        <a:defRPr/>
                      </a:pPr>
                      <a:r>
                        <a:rPr lang="es-MX" sz="1800" dirty="0">
                          <a:solidFill>
                            <a:schemeClr val="tx2">
                              <a:lumMod val="20000"/>
                              <a:lumOff val="80000"/>
                            </a:schemeClr>
                          </a:solidFill>
                          <a:effectLst/>
                        </a:rPr>
                        <a:t>Planea</a:t>
                      </a:r>
                    </a:p>
                  </a:txBody>
                  <a:tcPr marL="44450" marR="44450" marT="0" marB="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s-MX" sz="1700" dirty="0" smtClean="0">
                          <a:solidFill>
                            <a:schemeClr val="tx1"/>
                          </a:solidFill>
                          <a:effectLst/>
                        </a:rPr>
                        <a:t>Planea - EVOE Articuladas</a:t>
                      </a:r>
                      <a:endParaRPr lang="es-MX" sz="1700" dirty="0">
                        <a:solidFill>
                          <a:schemeClr val="tx1"/>
                        </a:solidFill>
                        <a:effectLst/>
                      </a:endParaRPr>
                    </a:p>
                  </a:txBody>
                  <a:tcPr marL="44450" marR="44450" marT="0" marB="0" anchor="ctr"/>
                </a:tc>
                <a:tc>
                  <a:txBody>
                    <a:bodyPr/>
                    <a:lstStyle/>
                    <a:p>
                      <a:pPr>
                        <a:lnSpc>
                          <a:spcPct val="107000"/>
                        </a:lnSpc>
                        <a:spcAft>
                          <a:spcPts val="0"/>
                        </a:spcAft>
                      </a:pPr>
                      <a:endParaRPr lang="es-MX" sz="1700" dirty="0">
                        <a:solidFill>
                          <a:schemeClr val="tx1"/>
                        </a:solidFill>
                        <a:effectLst/>
                      </a:endParaRPr>
                    </a:p>
                  </a:txBody>
                  <a:tcPr marL="44450" marR="44450" marT="0" marB="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endParaRPr lang="es-MX" sz="1700" b="0" i="0" kern="1200" dirty="0">
                        <a:solidFill>
                          <a:srgbClr val="7030A0"/>
                        </a:solidFill>
                        <a:effectLst/>
                        <a:latin typeface="+mn-lt"/>
                        <a:ea typeface="+mn-ea"/>
                        <a:cs typeface="+mn-cs"/>
                      </a:endParaRPr>
                    </a:p>
                  </a:txBody>
                  <a:tcPr marL="44450" marR="44450" marT="0" marB="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s-MX" sz="1700" dirty="0" smtClean="0">
                          <a:solidFill>
                            <a:schemeClr val="tx1"/>
                          </a:solidFill>
                          <a:effectLst/>
                        </a:rPr>
                        <a:t>Planea - EVOE Articuladas</a:t>
                      </a:r>
                      <a:endParaRPr lang="es-MX" sz="17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107000"/>
                        </a:lnSpc>
                        <a:spcAft>
                          <a:spcPts val="0"/>
                        </a:spcAft>
                      </a:pPr>
                      <a:endParaRPr lang="es-MX" sz="17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107000"/>
                        </a:lnSpc>
                        <a:spcAft>
                          <a:spcPts val="0"/>
                        </a:spcAft>
                      </a:pPr>
                      <a:endParaRPr lang="es-MX" sz="17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107000"/>
                        </a:lnSpc>
                        <a:spcAft>
                          <a:spcPts val="0"/>
                        </a:spcAft>
                      </a:pPr>
                      <a:r>
                        <a:rPr lang="es-MX" sz="17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Planea - EVOE Articuladas</a:t>
                      </a:r>
                      <a:endParaRPr lang="es-MX" sz="17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solidFill>
                      <a:srgbClr val="D2DEEF"/>
                    </a:solidFill>
                  </a:tcPr>
                </a:tc>
                <a:extLst>
                  <a:ext uri="{0D108BD9-81ED-4DB2-BD59-A6C34878D82A}">
                    <a16:rowId xmlns:a16="http://schemas.microsoft.com/office/drawing/2014/main" val="1869222277"/>
                  </a:ext>
                </a:extLst>
              </a:tr>
              <a:tr h="475376">
                <a:tc>
                  <a:txBody>
                    <a:bodyPr/>
                    <a:lstStyle/>
                    <a:p>
                      <a:pPr>
                        <a:lnSpc>
                          <a:spcPct val="107000"/>
                        </a:lnSpc>
                        <a:spcAft>
                          <a:spcPts val="0"/>
                        </a:spcAft>
                      </a:pPr>
                      <a:r>
                        <a:rPr lang="es-MX" sz="1600" dirty="0">
                          <a:effectLst/>
                        </a:rPr>
                        <a:t>Primaria</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dirty="0">
                          <a:solidFill>
                            <a:schemeClr val="accent5"/>
                          </a:solidFill>
                          <a:effectLst/>
                        </a:rPr>
                        <a:t>Planea</a:t>
                      </a:r>
                    </a:p>
                  </a:txBody>
                  <a:tcPr marL="44450" marR="44450" marT="0" marB="0" anchor="ctr"/>
                </a:tc>
                <a:tc>
                  <a:txBody>
                    <a:bodyPr/>
                    <a:lstStyle/>
                    <a:p>
                      <a:pPr>
                        <a:lnSpc>
                          <a:spcPct val="107000"/>
                        </a:lnSpc>
                        <a:spcAft>
                          <a:spcPts val="0"/>
                        </a:spcAft>
                      </a:pPr>
                      <a:endParaRPr lang="es-MX" sz="1800" dirty="0">
                        <a:solidFill>
                          <a:schemeClr val="tx1"/>
                        </a:solidFill>
                        <a:effectLst/>
                      </a:endParaRPr>
                    </a:p>
                  </a:txBody>
                  <a:tcPr marL="44450" marR="44450" marT="0" marB="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s-MX" sz="1700" b="0" i="0" kern="1200" dirty="0">
                          <a:solidFill>
                            <a:schemeClr val="accent1">
                              <a:lumMod val="20000"/>
                              <a:lumOff val="80000"/>
                            </a:schemeClr>
                          </a:solidFill>
                          <a:effectLst/>
                          <a:latin typeface="+mn-lt"/>
                          <a:ea typeface="+mn-ea"/>
                          <a:cs typeface="+mn-cs"/>
                        </a:rPr>
                        <a:t>EVOE</a:t>
                      </a:r>
                    </a:p>
                    <a:p>
                      <a:pPr marL="0" marR="0" lvl="0" indent="0" algn="l" defTabSz="914400" rtl="0" eaLnBrk="1" fontAlgn="auto" latinLnBrk="0" hangingPunct="1">
                        <a:lnSpc>
                          <a:spcPct val="107000"/>
                        </a:lnSpc>
                        <a:spcBef>
                          <a:spcPts val="0"/>
                        </a:spcBef>
                        <a:spcAft>
                          <a:spcPts val="0"/>
                        </a:spcAft>
                        <a:buClrTx/>
                        <a:buSzTx/>
                        <a:buFontTx/>
                        <a:buNone/>
                        <a:tabLst/>
                        <a:defRPr/>
                      </a:pPr>
                      <a:r>
                        <a:rPr lang="es-MX" sz="1700" b="0" i="0" kern="1200" dirty="0">
                          <a:solidFill>
                            <a:schemeClr val="accent1">
                              <a:lumMod val="20000"/>
                              <a:lumOff val="80000"/>
                            </a:schemeClr>
                          </a:solidFill>
                          <a:effectLst/>
                          <a:latin typeface="+mn-lt"/>
                          <a:ea typeface="+mn-ea"/>
                          <a:cs typeface="+mn-cs"/>
                        </a:rPr>
                        <a:t>EDD</a:t>
                      </a:r>
                    </a:p>
                    <a:p>
                      <a:pPr marL="0" marR="0" lvl="0" indent="0" algn="l" defTabSz="914400" rtl="0" eaLnBrk="1" fontAlgn="auto" latinLnBrk="0" hangingPunct="1">
                        <a:lnSpc>
                          <a:spcPct val="107000"/>
                        </a:lnSpc>
                        <a:spcBef>
                          <a:spcPts val="0"/>
                        </a:spcBef>
                        <a:spcAft>
                          <a:spcPts val="0"/>
                        </a:spcAft>
                        <a:buClrTx/>
                        <a:buSzTx/>
                        <a:buFontTx/>
                        <a:buNone/>
                        <a:tabLst/>
                        <a:defRPr/>
                      </a:pPr>
                      <a:r>
                        <a:rPr lang="es-MX" sz="1700" dirty="0">
                          <a:solidFill>
                            <a:schemeClr val="accent1">
                              <a:lumMod val="20000"/>
                              <a:lumOff val="80000"/>
                            </a:schemeClr>
                          </a:solidFill>
                          <a:effectLst/>
                        </a:rPr>
                        <a:t>Planea</a:t>
                      </a:r>
                    </a:p>
                  </a:txBody>
                  <a:tcPr marL="44450" marR="44450" marT="0" marB="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s-MX" sz="1700" b="0" i="0" kern="1200" dirty="0" smtClean="0">
                          <a:solidFill>
                            <a:schemeClr val="tx1"/>
                          </a:solidFill>
                          <a:effectLst/>
                          <a:latin typeface="+mn-lt"/>
                          <a:ea typeface="+mn-ea"/>
                          <a:cs typeface="+mn-cs"/>
                        </a:rPr>
                        <a:t>Planea - EVOE Articuladas</a:t>
                      </a:r>
                      <a:endParaRPr lang="es-MX" sz="1700" dirty="0">
                        <a:solidFill>
                          <a:schemeClr val="tx1"/>
                        </a:solidFill>
                        <a:effectLst/>
                      </a:endParaRPr>
                    </a:p>
                  </a:txBody>
                  <a:tcPr marL="44450" marR="44450" marT="0" marB="0" anchor="ctr">
                    <a:solidFill>
                      <a:srgbClr val="EAEFF7"/>
                    </a:solidFill>
                  </a:tcPr>
                </a:tc>
                <a:tc>
                  <a:txBody>
                    <a:bodyPr/>
                    <a:lstStyle/>
                    <a:p>
                      <a:pPr>
                        <a:lnSpc>
                          <a:spcPct val="107000"/>
                        </a:lnSpc>
                        <a:spcAft>
                          <a:spcPts val="0"/>
                        </a:spcAft>
                      </a:pPr>
                      <a:endParaRPr lang="es-MX" sz="1700" dirty="0">
                        <a:solidFill>
                          <a:schemeClr val="tx1"/>
                        </a:solidFill>
                        <a:effectLst/>
                      </a:endParaRPr>
                    </a:p>
                  </a:txBody>
                  <a:tcPr marL="44450" marR="44450" marT="0" marB="0" anchor="ctr"/>
                </a:tc>
                <a:tc>
                  <a:txBody>
                    <a:bodyPr/>
                    <a:lstStyle/>
                    <a:p>
                      <a:endParaRPr lang="es-MX" sz="1700" dirty="0">
                        <a:solidFill>
                          <a:schemeClr val="tx1"/>
                        </a:solidFill>
                      </a:endParaRPr>
                    </a:p>
                  </a:txBody>
                  <a:tcPr marL="44450" marR="44450" marT="0" marB="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s-MX" sz="17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Planea - EVOE Articuladas</a:t>
                      </a:r>
                      <a:endParaRPr lang="es-MX" sz="17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solidFill>
                      <a:srgbClr val="EAEFF7"/>
                    </a:solidFill>
                  </a:tcPr>
                </a:tc>
                <a:tc>
                  <a:txBody>
                    <a:bodyPr/>
                    <a:lstStyle/>
                    <a:p>
                      <a:pPr>
                        <a:lnSpc>
                          <a:spcPct val="107000"/>
                        </a:lnSpc>
                        <a:spcAft>
                          <a:spcPts val="0"/>
                        </a:spcAft>
                      </a:pPr>
                      <a:endParaRPr lang="es-MX" sz="17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endParaRPr lang="es-MX" sz="1700" dirty="0">
                        <a:solidFill>
                          <a:schemeClr val="tx1"/>
                        </a:solidFill>
                      </a:endParaRPr>
                    </a:p>
                  </a:txBody>
                  <a:tcPr marL="44450" marR="44450" marT="0" marB="0" anchor="ctr"/>
                </a:tc>
                <a:extLst>
                  <a:ext uri="{0D108BD9-81ED-4DB2-BD59-A6C34878D82A}">
                    <a16:rowId xmlns:a16="http://schemas.microsoft.com/office/drawing/2014/main" val="2811043528"/>
                  </a:ext>
                </a:extLst>
              </a:tr>
              <a:tr h="494786">
                <a:tc>
                  <a:txBody>
                    <a:bodyPr/>
                    <a:lstStyle/>
                    <a:p>
                      <a:pPr>
                        <a:lnSpc>
                          <a:spcPct val="107000"/>
                        </a:lnSpc>
                        <a:spcAft>
                          <a:spcPts val="0"/>
                        </a:spcAft>
                      </a:pPr>
                      <a:r>
                        <a:rPr lang="es-MX" sz="1600" dirty="0">
                          <a:effectLst/>
                        </a:rPr>
                        <a:t>Secundaria</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endParaRPr lang="es-MX"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107000"/>
                        </a:lnSpc>
                        <a:spcAft>
                          <a:spcPts val="0"/>
                        </a:spcAft>
                      </a:pPr>
                      <a:r>
                        <a:rPr lang="es-MX" sz="17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Planea - EVOE Articuladas</a:t>
                      </a:r>
                      <a:endParaRPr lang="es-MX" sz="1700" dirty="0">
                        <a:solidFill>
                          <a:schemeClr val="tx1"/>
                        </a:solidFill>
                        <a:effectLst/>
                      </a:endParaRPr>
                    </a:p>
                  </a:txBody>
                  <a:tcPr marL="44450" marR="44450" marT="0" marB="0" anchor="ctr">
                    <a:solidFill>
                      <a:srgbClr val="D2DEEF"/>
                    </a:solidFill>
                  </a:tcPr>
                </a:tc>
                <a:tc>
                  <a:txBody>
                    <a:bodyPr/>
                    <a:lstStyle/>
                    <a:p>
                      <a:pPr>
                        <a:lnSpc>
                          <a:spcPct val="107000"/>
                        </a:lnSpc>
                        <a:spcAft>
                          <a:spcPts val="0"/>
                        </a:spcAft>
                      </a:pPr>
                      <a:endParaRPr lang="es-MX" sz="1700" dirty="0">
                        <a:solidFill>
                          <a:schemeClr val="tx1"/>
                        </a:solidFill>
                        <a:effectLst/>
                      </a:endParaRPr>
                    </a:p>
                  </a:txBody>
                  <a:tcPr marL="44450" marR="44450" marT="0" marB="0" anchor="ctr"/>
                </a:tc>
                <a:tc>
                  <a:txBody>
                    <a:bodyPr/>
                    <a:lstStyle/>
                    <a:p>
                      <a:pPr>
                        <a:lnSpc>
                          <a:spcPct val="107000"/>
                        </a:lnSpc>
                        <a:spcAft>
                          <a:spcPts val="0"/>
                        </a:spcAft>
                      </a:pPr>
                      <a:r>
                        <a:rPr lang="es-MX" sz="1700" dirty="0">
                          <a:solidFill>
                            <a:schemeClr val="tx2">
                              <a:lumMod val="20000"/>
                              <a:lumOff val="80000"/>
                            </a:schemeClr>
                          </a:solidFill>
                          <a:effectLst/>
                        </a:rPr>
                        <a:t>EVOE</a:t>
                      </a:r>
                    </a:p>
                    <a:p>
                      <a:pPr marL="0" marR="0" lvl="0" indent="0" algn="l" defTabSz="914400" rtl="0" eaLnBrk="1" fontAlgn="auto" latinLnBrk="0" hangingPunct="1">
                        <a:lnSpc>
                          <a:spcPct val="107000"/>
                        </a:lnSpc>
                        <a:spcBef>
                          <a:spcPts val="0"/>
                        </a:spcBef>
                        <a:spcAft>
                          <a:spcPts val="0"/>
                        </a:spcAft>
                        <a:buClrTx/>
                        <a:buSzTx/>
                        <a:buFontTx/>
                        <a:buNone/>
                        <a:tabLst/>
                        <a:defRPr/>
                      </a:pPr>
                      <a:r>
                        <a:rPr lang="es-MX" sz="1700" b="0" i="0" kern="1200" dirty="0">
                          <a:solidFill>
                            <a:schemeClr val="tx2">
                              <a:lumMod val="20000"/>
                              <a:lumOff val="80000"/>
                            </a:schemeClr>
                          </a:solidFill>
                          <a:effectLst/>
                          <a:latin typeface="+mn-lt"/>
                          <a:ea typeface="+mn-ea"/>
                          <a:cs typeface="+mn-cs"/>
                        </a:rPr>
                        <a:t>EDD</a:t>
                      </a:r>
                    </a:p>
                    <a:p>
                      <a:pPr>
                        <a:lnSpc>
                          <a:spcPct val="107000"/>
                        </a:lnSpc>
                        <a:spcAft>
                          <a:spcPts val="0"/>
                        </a:spcAft>
                      </a:pPr>
                      <a:r>
                        <a:rPr lang="es-MX" sz="1700" dirty="0">
                          <a:solidFill>
                            <a:schemeClr val="tx2">
                              <a:lumMod val="20000"/>
                              <a:lumOff val="80000"/>
                            </a:schemeClr>
                          </a:solidFill>
                          <a:effectLst/>
                        </a:rPr>
                        <a:t>Planea</a:t>
                      </a:r>
                    </a:p>
                  </a:txBody>
                  <a:tcPr marL="44450" marR="44450" marT="0" marB="0" anchor="ctr"/>
                </a:tc>
                <a:tc>
                  <a:txBody>
                    <a:bodyPr/>
                    <a:lstStyle/>
                    <a:p>
                      <a:pPr>
                        <a:lnSpc>
                          <a:spcPct val="107000"/>
                        </a:lnSpc>
                        <a:spcAft>
                          <a:spcPts val="0"/>
                        </a:spcAft>
                      </a:pPr>
                      <a:r>
                        <a:rPr lang="es-MX" sz="1700" dirty="0" smtClean="0">
                          <a:solidFill>
                            <a:schemeClr val="tx1"/>
                          </a:solidFill>
                          <a:effectLst/>
                        </a:rPr>
                        <a:t>Planea - EVOE Articuladas</a:t>
                      </a:r>
                      <a:endParaRPr lang="es-MX" sz="1700" dirty="0">
                        <a:solidFill>
                          <a:schemeClr val="tx1"/>
                        </a:solidFill>
                        <a:effectLst/>
                      </a:endParaRPr>
                    </a:p>
                  </a:txBody>
                  <a:tcPr marL="44450" marR="44450" marT="0" marB="0" anchor="ctr"/>
                </a:tc>
                <a:tc>
                  <a:txBody>
                    <a:bodyPr/>
                    <a:lstStyle/>
                    <a:p>
                      <a:pPr>
                        <a:lnSpc>
                          <a:spcPct val="107000"/>
                        </a:lnSpc>
                        <a:spcAft>
                          <a:spcPts val="0"/>
                        </a:spcAft>
                      </a:pPr>
                      <a:endParaRPr lang="es-MX" sz="1700" b="0" i="0" kern="1200" dirty="0">
                        <a:solidFill>
                          <a:srgbClr val="7030A0"/>
                        </a:solidFill>
                        <a:effectLst/>
                        <a:latin typeface="+mn-lt"/>
                        <a:ea typeface="+mn-ea"/>
                        <a:cs typeface="+mn-cs"/>
                      </a:endParaRPr>
                    </a:p>
                  </a:txBody>
                  <a:tcPr marL="44450" marR="44450" marT="0" marB="0" anchor="ctr"/>
                </a:tc>
                <a:tc>
                  <a:txBody>
                    <a:bodyPr/>
                    <a:lstStyle/>
                    <a:p>
                      <a:endParaRPr lang="es-419" sz="1700" dirty="0">
                        <a:solidFill>
                          <a:schemeClr val="tx1"/>
                        </a:solidFill>
                      </a:endParaRPr>
                    </a:p>
                  </a:txBody>
                  <a:tcPr marL="44450" marR="44450" marT="0" marB="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s-MX" sz="17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Planea - EVOE Articuladas</a:t>
                      </a:r>
                      <a:endParaRPr lang="es-MX" sz="17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107000"/>
                        </a:lnSpc>
                        <a:spcAft>
                          <a:spcPts val="0"/>
                        </a:spcAft>
                      </a:pPr>
                      <a:endParaRPr lang="es-MX" sz="17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41687486"/>
                  </a:ext>
                </a:extLst>
              </a:tr>
              <a:tr h="706055">
                <a:tc>
                  <a:txBody>
                    <a:bodyPr/>
                    <a:lstStyle/>
                    <a:p>
                      <a:pPr>
                        <a:lnSpc>
                          <a:spcPct val="107000"/>
                        </a:lnSpc>
                        <a:spcAft>
                          <a:spcPts val="0"/>
                        </a:spcAft>
                      </a:pPr>
                      <a:r>
                        <a:rPr lang="es-MX" sz="1600" dirty="0">
                          <a:effectLst/>
                        </a:rPr>
                        <a:t>Media superior</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107000"/>
                        </a:lnSpc>
                        <a:spcAft>
                          <a:spcPts val="0"/>
                        </a:spcAft>
                      </a:pPr>
                      <a:endParaRPr lang="es-MX"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dirty="0">
                          <a:solidFill>
                            <a:schemeClr val="accent1">
                              <a:lumMod val="20000"/>
                              <a:lumOff val="80000"/>
                            </a:schemeClr>
                          </a:solidFill>
                          <a:effectLst/>
                        </a:rPr>
                        <a:t>EVOE</a:t>
                      </a:r>
                    </a:p>
                    <a:p>
                      <a:pPr marL="0" marR="0" lvl="0" indent="0" algn="l" defTabSz="914400" rtl="0" eaLnBrk="1" fontAlgn="auto" latinLnBrk="0" hangingPunct="1">
                        <a:lnSpc>
                          <a:spcPct val="100000"/>
                        </a:lnSpc>
                        <a:spcBef>
                          <a:spcPts val="0"/>
                        </a:spcBef>
                        <a:spcAft>
                          <a:spcPts val="0"/>
                        </a:spcAft>
                        <a:buClrTx/>
                        <a:buSzTx/>
                        <a:buFontTx/>
                        <a:buNone/>
                        <a:tabLst/>
                        <a:defRPr/>
                      </a:pPr>
                      <a:r>
                        <a:rPr lang="es-MX" sz="1800" dirty="0">
                          <a:solidFill>
                            <a:schemeClr val="accent1">
                              <a:lumMod val="20000"/>
                              <a:lumOff val="80000"/>
                            </a:schemeClr>
                          </a:solidFill>
                          <a:effectLst/>
                        </a:rPr>
                        <a:t>EDD</a:t>
                      </a:r>
                    </a:p>
                    <a:p>
                      <a:pPr marL="0" marR="0" lvl="0" indent="0" algn="l" defTabSz="914400" rtl="0" eaLnBrk="1" fontAlgn="auto" latinLnBrk="0" hangingPunct="1">
                        <a:lnSpc>
                          <a:spcPct val="100000"/>
                        </a:lnSpc>
                        <a:spcBef>
                          <a:spcPts val="0"/>
                        </a:spcBef>
                        <a:spcAft>
                          <a:spcPts val="0"/>
                        </a:spcAft>
                        <a:buClrTx/>
                        <a:buSzTx/>
                        <a:buFontTx/>
                        <a:buNone/>
                        <a:tabLst/>
                        <a:defRPr/>
                      </a:pPr>
                      <a:r>
                        <a:rPr lang="es-MX" sz="1800" dirty="0">
                          <a:solidFill>
                            <a:schemeClr val="accent1">
                              <a:lumMod val="20000"/>
                              <a:lumOff val="80000"/>
                            </a:schemeClr>
                          </a:solidFill>
                          <a:effectLst/>
                        </a:rPr>
                        <a:t>Planea</a:t>
                      </a:r>
                    </a:p>
                  </a:txBody>
                  <a:tcPr marL="44450" marR="4445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700" dirty="0" smtClean="0">
                          <a:solidFill>
                            <a:schemeClr val="tx1"/>
                          </a:solidFill>
                          <a:effectLst/>
                        </a:rPr>
                        <a:t>Planea - EVOE Articuladas</a:t>
                      </a:r>
                      <a:endParaRPr lang="es-MX" sz="1700" dirty="0">
                        <a:solidFill>
                          <a:schemeClr val="tx1"/>
                        </a:solidFill>
                        <a:effectLst/>
                      </a:endParaRPr>
                    </a:p>
                  </a:txBody>
                  <a:tcPr marL="44450" marR="44450" marT="0" marB="0" anchor="ctr"/>
                </a:tc>
                <a:tc>
                  <a:txBody>
                    <a:bodyPr/>
                    <a:lstStyle/>
                    <a:p>
                      <a:pPr>
                        <a:lnSpc>
                          <a:spcPct val="107000"/>
                        </a:lnSpc>
                        <a:spcAft>
                          <a:spcPts val="0"/>
                        </a:spcAft>
                      </a:pPr>
                      <a:endParaRPr lang="es-MX" sz="1800" b="0" i="0" kern="1200" dirty="0">
                        <a:solidFill>
                          <a:srgbClr val="7030A0"/>
                        </a:solidFill>
                        <a:effectLst/>
                        <a:latin typeface="+mn-lt"/>
                        <a:ea typeface="+mn-ea"/>
                        <a:cs typeface="+mn-cs"/>
                      </a:endParaRPr>
                    </a:p>
                  </a:txBody>
                  <a:tcPr marL="44450" marR="44450" marT="0" marB="0" anchor="ctr"/>
                </a:tc>
                <a:tc>
                  <a:txBody>
                    <a:bodyPr/>
                    <a:lstStyle/>
                    <a:p>
                      <a:endParaRPr lang="es-419" sz="1800" dirty="0"/>
                    </a:p>
                  </a:txBody>
                  <a:tcPr marL="44450" marR="44450" marT="0" marB="0" anchor="ctr"/>
                </a:tc>
                <a:tc>
                  <a:txBody>
                    <a:bodyPr/>
                    <a:lstStyle/>
                    <a:p>
                      <a:pPr>
                        <a:lnSpc>
                          <a:spcPct val="107000"/>
                        </a:lnSpc>
                        <a:spcAft>
                          <a:spcPts val="0"/>
                        </a:spcAft>
                      </a:pPr>
                      <a:r>
                        <a:rPr lang="es-MX" sz="1700" dirty="0" smtClean="0">
                          <a:solidFill>
                            <a:schemeClr val="tx1"/>
                          </a:solidFill>
                          <a:effectLst/>
                        </a:rPr>
                        <a:t>Planea - EVOE Articuladas</a:t>
                      </a:r>
                      <a:endParaRPr lang="es-MX" sz="17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107000"/>
                        </a:lnSpc>
                        <a:spcAft>
                          <a:spcPts val="0"/>
                        </a:spcAft>
                      </a:pPr>
                      <a:endParaRPr lang="es-MX" sz="17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107000"/>
                        </a:lnSpc>
                        <a:spcAft>
                          <a:spcPts val="0"/>
                        </a:spcAft>
                      </a:pPr>
                      <a:endParaRPr lang="es-MX" sz="1700" b="0" i="0" kern="1200" dirty="0">
                        <a:solidFill>
                          <a:srgbClr val="7030A0"/>
                        </a:solidFill>
                        <a:effectLst/>
                        <a:latin typeface="+mn-lt"/>
                        <a:ea typeface="+mn-ea"/>
                        <a:cs typeface="+mn-cs"/>
                      </a:endParaRPr>
                    </a:p>
                  </a:txBody>
                  <a:tcPr marL="44450" marR="44450" marT="0" marB="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s-MX" sz="17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Planea - EVOE Articuladas</a:t>
                      </a:r>
                      <a:endParaRPr lang="es-MX" sz="17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774753206"/>
                  </a:ext>
                </a:extLst>
              </a:tr>
            </a:tbl>
          </a:graphicData>
        </a:graphic>
      </p:graphicFrame>
      <p:sp>
        <p:nvSpPr>
          <p:cNvPr id="7" name="CuadroTexto 6"/>
          <p:cNvSpPr txBox="1"/>
          <p:nvPr/>
        </p:nvSpPr>
        <p:spPr>
          <a:xfrm>
            <a:off x="374528" y="5224598"/>
            <a:ext cx="6243167" cy="369332"/>
          </a:xfrm>
          <a:prstGeom prst="rect">
            <a:avLst/>
          </a:prstGeom>
          <a:noFill/>
          <a:ln w="19050">
            <a:solidFill>
              <a:schemeClr val="accent5">
                <a:lumMod val="75000"/>
              </a:schemeClr>
            </a:solidFill>
          </a:ln>
        </p:spPr>
        <p:txBody>
          <a:bodyPr wrap="square" rtlCol="0">
            <a:spAutoFit/>
          </a:bodyPr>
          <a:lstStyle/>
          <a:p>
            <a:r>
              <a:rPr lang="es-MX" dirty="0"/>
              <a:t>Alineación de los proyectos a partir de 2018-2019 en secundaria </a:t>
            </a:r>
          </a:p>
        </p:txBody>
      </p:sp>
      <p:sp>
        <p:nvSpPr>
          <p:cNvPr id="8" name="Rectángulo 7"/>
          <p:cNvSpPr/>
          <p:nvPr/>
        </p:nvSpPr>
        <p:spPr>
          <a:xfrm>
            <a:off x="3177886" y="3109529"/>
            <a:ext cx="1143000" cy="952500"/>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292823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Objetivo del ejercicio</a:t>
            </a:r>
            <a:endParaRPr lang="es-MX" dirty="0"/>
          </a:p>
        </p:txBody>
      </p:sp>
      <p:sp>
        <p:nvSpPr>
          <p:cNvPr id="3" name="Marcador de contenido 2"/>
          <p:cNvSpPr>
            <a:spLocks noGrp="1"/>
          </p:cNvSpPr>
          <p:nvPr>
            <p:ph idx="1"/>
          </p:nvPr>
        </p:nvSpPr>
        <p:spPr>
          <a:xfrm>
            <a:off x="838199" y="1825625"/>
            <a:ext cx="10766367" cy="4351338"/>
          </a:xfrm>
        </p:spPr>
        <p:txBody>
          <a:bodyPr>
            <a:noAutofit/>
          </a:bodyPr>
          <a:lstStyle/>
          <a:p>
            <a:pPr algn="just"/>
            <a:r>
              <a:rPr lang="es-MX" dirty="0" smtClean="0"/>
              <a:t>Identificar los </a:t>
            </a:r>
            <a:r>
              <a:rPr lang="es-MX" dirty="0"/>
              <a:t>aspectos que constituirán el objeto de medición de </a:t>
            </a:r>
            <a:r>
              <a:rPr lang="es-MX" dirty="0" smtClean="0"/>
              <a:t>los cuestionarios concurrentes. </a:t>
            </a:r>
          </a:p>
          <a:p>
            <a:pPr algn="just"/>
            <a:r>
              <a:rPr lang="es-MX" dirty="0" smtClean="0"/>
              <a:t>Ello </a:t>
            </a:r>
            <a:r>
              <a:rPr lang="es-MX" dirty="0"/>
              <a:t>implica </a:t>
            </a:r>
            <a:r>
              <a:rPr lang="es-MX" dirty="0" smtClean="0"/>
              <a:t>un ejercicio, al menos, en dos sentidos: </a:t>
            </a:r>
          </a:p>
          <a:p>
            <a:pPr marL="457200" lvl="1" indent="0" algn="just">
              <a:buNone/>
            </a:pPr>
            <a:r>
              <a:rPr lang="es-MX" sz="2800" dirty="0" smtClean="0"/>
              <a:t>por un lado,  </a:t>
            </a:r>
            <a:r>
              <a:rPr lang="es-MX" sz="2800" dirty="0"/>
              <a:t>identificar </a:t>
            </a:r>
            <a:r>
              <a:rPr lang="es-MX" sz="2800" dirty="0" smtClean="0"/>
              <a:t>si los </a:t>
            </a:r>
            <a:r>
              <a:rPr lang="es-MX" sz="2800" dirty="0"/>
              <a:t>productos </a:t>
            </a:r>
            <a:r>
              <a:rPr lang="es-MX" sz="2800" dirty="0" smtClean="0"/>
              <a:t>informativos </a:t>
            </a:r>
            <a:r>
              <a:rPr lang="es-MX" sz="2800" dirty="0"/>
              <a:t>de </a:t>
            </a:r>
            <a:r>
              <a:rPr lang="es-MX" sz="2800" dirty="0" smtClean="0"/>
              <a:t>los distintos ámbitos de evaluación considerados, son </a:t>
            </a:r>
            <a:r>
              <a:rPr lang="es-MX" sz="2800" dirty="0"/>
              <a:t>relevantes para </a:t>
            </a:r>
            <a:r>
              <a:rPr lang="es-MX" sz="2800" dirty="0" smtClean="0"/>
              <a:t>los usuarios potenciales </a:t>
            </a:r>
            <a:r>
              <a:rPr lang="es-MX" sz="2800" dirty="0"/>
              <a:t>de la </a:t>
            </a:r>
            <a:r>
              <a:rPr lang="es-MX" sz="2800" dirty="0" smtClean="0"/>
              <a:t>información (alumnos</a:t>
            </a:r>
            <a:r>
              <a:rPr lang="es-MX" sz="2800" dirty="0"/>
              <a:t>, padres de familia, docentes, directivos, supervisores y autoridades municipales, estatales y </a:t>
            </a:r>
            <a:r>
              <a:rPr lang="es-MX" sz="2800" dirty="0" smtClean="0"/>
              <a:t>federales) </a:t>
            </a:r>
          </a:p>
          <a:p>
            <a:pPr marL="457200" lvl="1" indent="0" algn="just">
              <a:buNone/>
            </a:pPr>
            <a:r>
              <a:rPr lang="es-MX" sz="2800" dirty="0" smtClean="0"/>
              <a:t>por otro, establecer, si </a:t>
            </a:r>
            <a:r>
              <a:rPr lang="es-419" sz="2800" dirty="0" smtClean="0"/>
              <a:t>los </a:t>
            </a:r>
            <a:r>
              <a:rPr lang="es-419" sz="2800" dirty="0"/>
              <a:t>elementos que </a:t>
            </a:r>
            <a:r>
              <a:rPr lang="es-419" sz="2800" dirty="0" smtClean="0"/>
              <a:t>se están considerado son</a:t>
            </a:r>
            <a:r>
              <a:rPr lang="es-419" sz="2800" dirty="0"/>
              <a:t> </a:t>
            </a:r>
            <a:r>
              <a:rPr lang="es-419" sz="2800" dirty="0" smtClean="0"/>
              <a:t>indispensables y </a:t>
            </a:r>
            <a:r>
              <a:rPr lang="es-419" sz="2800" dirty="0"/>
              <a:t>suficientes </a:t>
            </a:r>
            <a:r>
              <a:rPr lang="es-419" sz="2800" dirty="0" smtClean="0"/>
              <a:t>para la evaluación del constructo planteado</a:t>
            </a:r>
            <a:r>
              <a:rPr lang="es-MX" sz="2800" dirty="0"/>
              <a:t> </a:t>
            </a:r>
          </a:p>
        </p:txBody>
      </p:sp>
    </p:spTree>
    <p:extLst>
      <p:ext uri="{BB962C8B-B14F-4D97-AF65-F5344CB8AC3E}">
        <p14:creationId xmlns:p14="http://schemas.microsoft.com/office/powerpoint/2010/main" val="1281624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98657"/>
          </a:xfrm>
        </p:spPr>
        <p:txBody>
          <a:bodyPr/>
          <a:lstStyle/>
          <a:p>
            <a:r>
              <a:rPr lang="es-MX" dirty="0" smtClean="0"/>
              <a:t>Organización de la sesión</a:t>
            </a:r>
            <a:endParaRPr lang="es-MX" dirty="0"/>
          </a:p>
        </p:txBody>
      </p:sp>
      <p:sp>
        <p:nvSpPr>
          <p:cNvPr id="3" name="Marcador de contenido 2"/>
          <p:cNvSpPr>
            <a:spLocks noGrp="1"/>
          </p:cNvSpPr>
          <p:nvPr>
            <p:ph idx="1"/>
          </p:nvPr>
        </p:nvSpPr>
        <p:spPr>
          <a:xfrm>
            <a:off x="448887" y="1163782"/>
            <a:ext cx="11521439" cy="5013181"/>
          </a:xfrm>
        </p:spPr>
        <p:txBody>
          <a:bodyPr>
            <a:noAutofit/>
          </a:bodyPr>
          <a:lstStyle/>
          <a:p>
            <a:r>
              <a:rPr lang="es-MX" dirty="0" smtClean="0"/>
              <a:t>La sesión de trabajo se ha organizado en tres momentos</a:t>
            </a:r>
            <a:r>
              <a:rPr lang="es-MX" dirty="0"/>
              <a:t>: </a:t>
            </a:r>
            <a:endParaRPr lang="es-MX" dirty="0" smtClean="0"/>
          </a:p>
          <a:p>
            <a:r>
              <a:rPr lang="es-MX" dirty="0" smtClean="0"/>
              <a:t>En </a:t>
            </a:r>
            <a:r>
              <a:rPr lang="es-MX" dirty="0"/>
              <a:t>un primer momento, </a:t>
            </a:r>
            <a:r>
              <a:rPr lang="es-MX" dirty="0" smtClean="0"/>
              <a:t>discutiremos los aspectos generales de la propuesta: su viabilidad, pertinencia y consistencia, así como los aspectos de mejora. </a:t>
            </a:r>
          </a:p>
          <a:p>
            <a:r>
              <a:rPr lang="es-MX" dirty="0" smtClean="0"/>
              <a:t>En un segundo momento, Raquel </a:t>
            </a:r>
            <a:r>
              <a:rPr lang="es-MX" dirty="0" err="1"/>
              <a:t>Ahúja</a:t>
            </a:r>
            <a:r>
              <a:rPr lang="es-MX" dirty="0"/>
              <a:t>, nos platicará acerca del proceso que se ha seguido en los equipos de trabajo de la UESEN para definir los contenidos de los cuestionarios concurrentes que les daremos a conocer, y </a:t>
            </a:r>
            <a:r>
              <a:rPr lang="es-MX" dirty="0" smtClean="0"/>
              <a:t> </a:t>
            </a:r>
            <a:r>
              <a:rPr lang="es-MX" dirty="0"/>
              <a:t>Andrés Sanchez explicará la manera en que tenemos previsto se dé la dinámica </a:t>
            </a:r>
            <a:r>
              <a:rPr lang="es-MX" dirty="0" smtClean="0"/>
              <a:t>de trabajo.  </a:t>
            </a:r>
            <a:endParaRPr lang="es-MX" dirty="0"/>
          </a:p>
          <a:p>
            <a:r>
              <a:rPr lang="es-MX" dirty="0"/>
              <a:t> </a:t>
            </a:r>
            <a:r>
              <a:rPr lang="es-MX" dirty="0" smtClean="0"/>
              <a:t>Después pasaremos a la sesión de identificación de los contenidos de cada uno de los ámbitos de evaluación</a:t>
            </a:r>
            <a:r>
              <a:rPr lang="es-419" dirty="0" smtClean="0"/>
              <a:t> de los cuestionarios, según </a:t>
            </a:r>
            <a:r>
              <a:rPr lang="es-419" dirty="0"/>
              <a:t>las reglas y procedimientos y definiciones que expondrá Andrés</a:t>
            </a:r>
            <a:r>
              <a:rPr lang="es-419" sz="2400" dirty="0"/>
              <a:t>. </a:t>
            </a:r>
            <a:endParaRPr lang="es-MX" sz="2400" dirty="0"/>
          </a:p>
          <a:p>
            <a:endParaRPr lang="es-MX" sz="2400" dirty="0"/>
          </a:p>
        </p:txBody>
      </p:sp>
    </p:spTree>
    <p:extLst>
      <p:ext uri="{BB962C8B-B14F-4D97-AF65-F5344CB8AC3E}">
        <p14:creationId xmlns:p14="http://schemas.microsoft.com/office/powerpoint/2010/main" val="289117028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22C3CCD8A79524F94DA7AD81445F1F4" ma:contentTypeVersion="6" ma:contentTypeDescription="Crear nuevo documento." ma:contentTypeScope="" ma:versionID="4c53e3c7460c667951cb7515e342cea3">
  <xsd:schema xmlns:xsd="http://www.w3.org/2001/XMLSchema" xmlns:xs="http://www.w3.org/2001/XMLSchema" xmlns:p="http://schemas.microsoft.com/office/2006/metadata/properties" xmlns:ns2="2d06b478-844b-4b8e-9370-f52894d2cc3b" targetNamespace="http://schemas.microsoft.com/office/2006/metadata/properties" ma:root="true" ma:fieldsID="d9e45f20dd559bd5f513a879fde7c244" ns2:_="">
    <xsd:import namespace="2d06b478-844b-4b8e-9370-f52894d2cc3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06b478-844b-4b8e-9370-f52894d2cc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B7A14A-8A9A-4929-8758-26BA332E4516}"/>
</file>

<file path=customXml/itemProps2.xml><?xml version="1.0" encoding="utf-8"?>
<ds:datastoreItem xmlns:ds="http://schemas.openxmlformats.org/officeDocument/2006/customXml" ds:itemID="{70AB8B34-5235-4A5B-8F1F-6AC95BBD0159}"/>
</file>

<file path=customXml/itemProps3.xml><?xml version="1.0" encoding="utf-8"?>
<ds:datastoreItem xmlns:ds="http://schemas.openxmlformats.org/officeDocument/2006/customXml" ds:itemID="{F7BC499E-0538-4789-8EF9-044D6B79B6C1}"/>
</file>

<file path=docProps/app.xml><?xml version="1.0" encoding="utf-8"?>
<Properties xmlns="http://schemas.openxmlformats.org/officeDocument/2006/extended-properties" xmlns:vt="http://schemas.openxmlformats.org/officeDocument/2006/docPropsVTypes">
  <TotalTime>15172</TotalTime>
  <Words>1119</Words>
  <Application>Microsoft Office PowerPoint</Application>
  <PresentationFormat>Panorámica</PresentationFormat>
  <Paragraphs>93</Paragraphs>
  <Slides>10</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Calibri Light</vt:lpstr>
      <vt:lpstr>Times New Roman</vt:lpstr>
      <vt:lpstr>Tema de Office</vt:lpstr>
      <vt:lpstr>Plan de articulación de las evaluaciones de procesos, componentes y resultados de aprendizaje que realiza la UESEN</vt:lpstr>
      <vt:lpstr>Introducción</vt:lpstr>
      <vt:lpstr>Decisiones que se han tomado para hacer posible la articulación</vt:lpstr>
      <vt:lpstr>Decisiones que se han tomado para hacer posible la articulación (2)</vt:lpstr>
      <vt:lpstr>Decisiones que se han tomado para hacer posible la articulación (2)</vt:lpstr>
      <vt:lpstr>Componentes, procesos y resultados</vt:lpstr>
      <vt:lpstr>Alineación en el tiempo de levantamientos de gran escala de la Oferta Educativa y de Aprendizaje</vt:lpstr>
      <vt:lpstr>Objetivo del ejercicio</vt:lpstr>
      <vt:lpstr>Organización de la sesión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 de mediano plazo de las evaluaciones de la UESEN</dc:title>
  <dc:creator>Andres Sanchez Moguel</dc:creator>
  <cp:lastModifiedBy>Jorge Antonio Hernandez Uralde</cp:lastModifiedBy>
  <cp:revision>586</cp:revision>
  <cp:lastPrinted>2017-12-13T15:39:39Z</cp:lastPrinted>
  <dcterms:created xsi:type="dcterms:W3CDTF">2017-12-01T14:34:52Z</dcterms:created>
  <dcterms:modified xsi:type="dcterms:W3CDTF">2018-09-06T14:06:36Z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0x010100922C3CCD8A79524F94DA7AD81445F1F4</vt:lpwstr>
  </property>
</Properties>
</file>