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64" r:id="rId3"/>
    <p:sldId id="269" r:id="rId4"/>
    <p:sldId id="275" r:id="rId5"/>
    <p:sldId id="273" r:id="rId6"/>
    <p:sldId id="276" r:id="rId7"/>
    <p:sldId id="277" r:id="rId8"/>
    <p:sldId id="278" r:id="rId9"/>
    <p:sldId id="272" r:id="rId10"/>
    <p:sldId id="281" r:id="rId11"/>
    <p:sldId id="282" r:id="rId12"/>
    <p:sldId id="285" r:id="rId13"/>
    <p:sldId id="283" r:id="rId14"/>
    <p:sldId id="284" r:id="rId15"/>
    <p:sldId id="259" r:id="rId16"/>
  </p:sldIdLst>
  <p:sldSz cx="9144000" cy="6858000" type="letter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/>
    <p:restoredTop sz="94646"/>
  </p:normalViewPr>
  <p:slideViewPr>
    <p:cSldViewPr snapToGrid="0" snapToObjects="1">
      <p:cViewPr varScale="1">
        <p:scale>
          <a:sx n="109" d="100"/>
          <a:sy n="109" d="100"/>
        </p:scale>
        <p:origin x="1674" y="-5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A7A68-28FA-014B-9C18-2F0C34CEB904}" type="datetimeFigureOut">
              <a:rPr lang="es-ES_tradnl" smtClean="0"/>
              <a:t>18/09/2018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8EDFB-A71B-7742-B528-5D625D78732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0483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18/09/2018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257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18/09/2018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984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18/09/2018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097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18/09/2018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319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18/09/2018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422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18/09/2018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4916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18/09/2018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327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18/09/2018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358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18/09/2018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0186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18/09/2018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0783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18/09/2018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900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E3793-B300-8345-B0A0-ECF731EB7B51}" type="datetimeFigureOut">
              <a:rPr lang="es-ES_tradnl" smtClean="0"/>
              <a:t>18/09/2018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504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8313" y="3192369"/>
            <a:ext cx="6939095" cy="1187530"/>
          </a:xfrm>
        </p:spPr>
        <p:txBody>
          <a:bodyPr anchor="t">
            <a:normAutofit fontScale="90000"/>
          </a:bodyPr>
          <a:lstStyle/>
          <a:p>
            <a:pPr algn="l" eaLnBrk="1" hangingPunct="1"/>
            <a:r>
              <a:rPr lang="es-MX" sz="4900" b="1" dirty="0" smtClean="0">
                <a:solidFill>
                  <a:schemeClr val="accent5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Gestión de la enseñanza y el aprendizaje</a:t>
            </a:r>
            <a:br>
              <a:rPr lang="es-MX" sz="4900" b="1" dirty="0" smtClean="0">
                <a:solidFill>
                  <a:schemeClr val="accent5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s-MX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Evaluación articulada</a:t>
            </a:r>
            <a:endParaRPr lang="es-MX" sz="4000" dirty="0">
              <a:solidFill>
                <a:schemeClr val="tx2">
                  <a:lumMod val="60000"/>
                  <a:lumOff val="4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68313" y="5101260"/>
            <a:ext cx="1975949" cy="4959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18-septiembre-2018</a:t>
            </a:r>
          </a:p>
          <a:p>
            <a:pPr algn="l"/>
            <a:endParaRPr lang="es-MX" sz="18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5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598024"/>
              </p:ext>
            </p:extLst>
          </p:nvPr>
        </p:nvGraphicFramePr>
        <p:xfrm>
          <a:off x="140677" y="262793"/>
          <a:ext cx="8862645" cy="6159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3292">
                  <a:extLst>
                    <a:ext uri="{9D8B030D-6E8A-4147-A177-3AD203B41FA5}">
                      <a16:colId xmlns:a16="http://schemas.microsoft.com/office/drawing/2014/main" val="1080369136"/>
                    </a:ext>
                  </a:extLst>
                </a:gridCol>
                <a:gridCol w="2250831">
                  <a:extLst>
                    <a:ext uri="{9D8B030D-6E8A-4147-A177-3AD203B41FA5}">
                      <a16:colId xmlns:a16="http://schemas.microsoft.com/office/drawing/2014/main" val="2863041227"/>
                    </a:ext>
                  </a:extLst>
                </a:gridCol>
                <a:gridCol w="3675184">
                  <a:extLst>
                    <a:ext uri="{9D8B030D-6E8A-4147-A177-3AD203B41FA5}">
                      <a16:colId xmlns:a16="http://schemas.microsoft.com/office/drawing/2014/main" val="3782032541"/>
                    </a:ext>
                  </a:extLst>
                </a:gridCol>
                <a:gridCol w="1213338">
                  <a:extLst>
                    <a:ext uri="{9D8B030D-6E8A-4147-A177-3AD203B41FA5}">
                      <a16:colId xmlns:a16="http://schemas.microsoft.com/office/drawing/2014/main" val="3017512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bg1"/>
                          </a:solidFill>
                        </a:rPr>
                        <a:t>Dimensiones</a:t>
                      </a:r>
                      <a:endParaRPr lang="es-MX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err="1" smtClean="0">
                          <a:solidFill>
                            <a:schemeClr val="bg1"/>
                          </a:solidFill>
                        </a:rPr>
                        <a:t>Subdimensiones</a:t>
                      </a:r>
                      <a:endParaRPr lang="es-MX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bg1"/>
                          </a:solidFill>
                        </a:rPr>
                        <a:t>Temas</a:t>
                      </a:r>
                      <a:endParaRPr lang="es-MX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baseline="0" dirty="0" smtClean="0">
                          <a:solidFill>
                            <a:schemeClr val="bg1"/>
                          </a:solidFill>
                        </a:rPr>
                        <a:t>Subtemas</a:t>
                      </a:r>
                      <a:endParaRPr lang="es-MX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179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Planificación para el aprendizaje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Características de la planeación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Proceso</a:t>
                      </a:r>
                      <a:r>
                        <a:rPr lang="es-MX" sz="1400" baseline="0" dirty="0" smtClean="0"/>
                        <a:t> de elaboración de la planeación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2 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016802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s-MX" sz="1400" dirty="0" smtClean="0"/>
                        <a:t>Intervención Didáctica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s-MX" sz="1400" dirty="0" smtClean="0"/>
                        <a:t>Estrategias de enseñanza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Seguimiento a los estudiantes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2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6310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kern="1200" dirty="0" smtClean="0">
                          <a:effectLst/>
                        </a:rPr>
                        <a:t>Actividades de aprendizaje diversificadas para atender a todos los estudiantes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2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3627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Involucramiento de los estudiantes en su aprendizaje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kern="1200" dirty="0" smtClean="0">
                          <a:effectLst/>
                        </a:rPr>
                        <a:t>Los docentes generan oportunidades de participación para promover el aprendizaje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2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4946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Uso</a:t>
                      </a:r>
                      <a:r>
                        <a:rPr lang="es-MX" sz="1400" baseline="0" dirty="0" smtClean="0"/>
                        <a:t> de recursos y materiales</a:t>
                      </a:r>
                      <a:endParaRPr lang="es-MX" sz="14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 smtClean="0">
                          <a:effectLst/>
                        </a:rPr>
                        <a:t>Función del libro de texto en el aprendizaje</a:t>
                      </a:r>
                      <a:endParaRPr lang="es-MX" sz="14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1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1836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Gestión del tiempo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1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76117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s-MX" sz="1400" dirty="0" smtClean="0"/>
                        <a:t>Evaluación para el aprendizaje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Prácticas para evaluar el aprendizaje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kern="1200" dirty="0" smtClean="0">
                          <a:effectLst/>
                        </a:rPr>
                        <a:t>Evaluación diagnóstica de todos los estudiantes del grupo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1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014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kern="1200" dirty="0" smtClean="0">
                          <a:effectLst/>
                        </a:rPr>
                        <a:t>Evaluación continua del aprendizaje de todos los estudiantes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2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9278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kern="1200" dirty="0" smtClean="0">
                          <a:effectLst/>
                        </a:rPr>
                        <a:t>Autovaloración del aprendizaje de los estudiantes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1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7897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 smtClean="0">
                          <a:effectLst/>
                        </a:rPr>
                        <a:t>Uso de los resultados de la evaluación</a:t>
                      </a:r>
                      <a:endParaRPr lang="es-MX" sz="14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kern="1200" dirty="0" smtClean="0">
                          <a:effectLst/>
                        </a:rPr>
                        <a:t>Uso de los resultados de la evaluación para mejora del aprendizaje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1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1050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ES" sz="1400" kern="1200" dirty="0" smtClean="0">
                          <a:effectLst/>
                        </a:rPr>
                        <a:t>Reflexión sobre la práctica docente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 smtClean="0">
                          <a:effectLst/>
                        </a:rPr>
                        <a:t>Elementos de análisis de la práctica docente</a:t>
                      </a:r>
                      <a:endParaRPr lang="es-MX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>
                          <a:effectLst/>
                        </a:rPr>
                        <a:t>Necesidades de desarrollo para la práctica docente</a:t>
                      </a:r>
                      <a:endParaRPr lang="es-ES" sz="14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1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9380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400" dirty="0">
                          <a:effectLst/>
                        </a:rPr>
                        <a:t>Identificación de retos en la práctica docente</a:t>
                      </a:r>
                      <a:endParaRPr lang="es-ES" sz="14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1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308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23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903" y="0"/>
            <a:ext cx="7886700" cy="1325563"/>
          </a:xfrm>
        </p:spPr>
        <p:txBody>
          <a:bodyPr/>
          <a:lstStyle/>
          <a:p>
            <a:r>
              <a:rPr lang="es-MX" b="1" dirty="0" smtClean="0"/>
              <a:t>Relación con otros ámbitos</a:t>
            </a:r>
            <a:endParaRPr lang="es-MX" b="1" dirty="0"/>
          </a:p>
        </p:txBody>
      </p:sp>
      <p:sp>
        <p:nvSpPr>
          <p:cNvPr id="12" name="Redondear rectángulo de esquina diagonal 11"/>
          <p:cNvSpPr/>
          <p:nvPr/>
        </p:nvSpPr>
        <p:spPr>
          <a:xfrm>
            <a:off x="109903" y="996652"/>
            <a:ext cx="4092820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Gestión Escolar</a:t>
            </a:r>
            <a:endParaRPr lang="es-MX" b="1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2162907" y="1450870"/>
            <a:ext cx="2039815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Pedagógica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109903" y="1447617"/>
            <a:ext cx="1929912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Administrativa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2162907" y="1904013"/>
            <a:ext cx="2039814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Organizacional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109902" y="1911952"/>
            <a:ext cx="1929911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Comunitaria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24" name="Redondear rectángulo de esquina diagonal 23"/>
          <p:cNvSpPr/>
          <p:nvPr/>
        </p:nvSpPr>
        <p:spPr>
          <a:xfrm>
            <a:off x="123093" y="2692023"/>
            <a:ext cx="4079630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Convivencia Escolar</a:t>
            </a:r>
            <a:endParaRPr lang="es-MX" b="1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2162909" y="3123938"/>
            <a:ext cx="2039816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Clima Escolar</a:t>
            </a:r>
          </a:p>
        </p:txBody>
      </p:sp>
      <p:sp>
        <p:nvSpPr>
          <p:cNvPr id="26" name="Rectángulo redondeado 25"/>
          <p:cNvSpPr/>
          <p:nvPr/>
        </p:nvSpPr>
        <p:spPr>
          <a:xfrm>
            <a:off x="109905" y="3117446"/>
            <a:ext cx="1929912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Convivencia Escolar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8119" y="5667864"/>
            <a:ext cx="78867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33" name="Rectángulo redondeado 32"/>
          <p:cNvSpPr/>
          <p:nvPr/>
        </p:nvSpPr>
        <p:spPr>
          <a:xfrm>
            <a:off x="6638192" y="1672859"/>
            <a:ext cx="2233246" cy="67700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Planificación para el aprendizaje</a:t>
            </a:r>
            <a:endParaRPr lang="es-MX" dirty="0"/>
          </a:p>
        </p:txBody>
      </p:sp>
      <p:sp>
        <p:nvSpPr>
          <p:cNvPr id="34" name="Rectángulo redondeado 33"/>
          <p:cNvSpPr/>
          <p:nvPr/>
        </p:nvSpPr>
        <p:spPr>
          <a:xfrm>
            <a:off x="6638192" y="2493815"/>
            <a:ext cx="2233246" cy="6770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Intervención didáctica</a:t>
            </a:r>
            <a:endParaRPr lang="es-MX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6638192" y="3304868"/>
            <a:ext cx="2233246" cy="67700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Evaluación para el aprendizaje</a:t>
            </a:r>
            <a:endParaRPr lang="es-MX" dirty="0"/>
          </a:p>
        </p:txBody>
      </p:sp>
      <p:cxnSp>
        <p:nvCxnSpPr>
          <p:cNvPr id="40" name="Conector recto de flecha 39"/>
          <p:cNvCxnSpPr>
            <a:stCxn id="15" idx="3"/>
            <a:endCxn id="33" idx="1"/>
          </p:cNvCxnSpPr>
          <p:nvPr/>
        </p:nvCxnSpPr>
        <p:spPr>
          <a:xfrm flipV="1">
            <a:off x="4202721" y="2011363"/>
            <a:ext cx="2435471" cy="8608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dondear rectángulo de esquina diagonal 45"/>
          <p:cNvSpPr/>
          <p:nvPr/>
        </p:nvSpPr>
        <p:spPr>
          <a:xfrm>
            <a:off x="136280" y="3692801"/>
            <a:ext cx="4079630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Recursos y materiales</a:t>
            </a:r>
            <a:endParaRPr lang="es-MX" b="1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134081" y="4140138"/>
            <a:ext cx="1916724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Infraestructura Escolar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4431323" y="5758208"/>
            <a:ext cx="1995855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Perfil del alumno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4431323" y="6196303"/>
            <a:ext cx="1995855" cy="32889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Perfil de la escuela</a:t>
            </a:r>
            <a:endParaRPr lang="es-MX" sz="1600" b="1" dirty="0">
              <a:solidFill>
                <a:schemeClr val="tx1"/>
              </a:solidFill>
            </a:endParaRPr>
          </a:p>
        </p:txBody>
      </p:sp>
      <p:cxnSp>
        <p:nvCxnSpPr>
          <p:cNvPr id="64" name="Conector recto de flecha 63"/>
          <p:cNvCxnSpPr>
            <a:stCxn id="25" idx="3"/>
            <a:endCxn id="33" idx="1"/>
          </p:cNvCxnSpPr>
          <p:nvPr/>
        </p:nvCxnSpPr>
        <p:spPr>
          <a:xfrm flipV="1">
            <a:off x="4202725" y="2011363"/>
            <a:ext cx="2435467" cy="130600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ángulo redondeado 80"/>
          <p:cNvSpPr/>
          <p:nvPr/>
        </p:nvSpPr>
        <p:spPr>
          <a:xfrm>
            <a:off x="127490" y="4576875"/>
            <a:ext cx="4092817" cy="3548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Recursos para el cuidado de la salud</a:t>
            </a:r>
          </a:p>
        </p:txBody>
      </p:sp>
      <p:sp>
        <p:nvSpPr>
          <p:cNvPr id="82" name="Rectángulo redondeado 81"/>
          <p:cNvSpPr/>
          <p:nvPr/>
        </p:nvSpPr>
        <p:spPr>
          <a:xfrm>
            <a:off x="2173899" y="4126385"/>
            <a:ext cx="2017833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Material de apoyo educativo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85" name="Rectángulo redondeado 84"/>
          <p:cNvSpPr/>
          <p:nvPr/>
        </p:nvSpPr>
        <p:spPr>
          <a:xfrm>
            <a:off x="136280" y="5011330"/>
            <a:ext cx="4092817" cy="3548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Mobiliario escolar y equipo básico</a:t>
            </a:r>
          </a:p>
        </p:txBody>
      </p:sp>
      <p:cxnSp>
        <p:nvCxnSpPr>
          <p:cNvPr id="90" name="Conector recto de flecha 89"/>
          <p:cNvCxnSpPr>
            <a:stCxn id="82" idx="3"/>
            <a:endCxn id="33" idx="1"/>
          </p:cNvCxnSpPr>
          <p:nvPr/>
        </p:nvCxnSpPr>
        <p:spPr>
          <a:xfrm flipV="1">
            <a:off x="4191732" y="2011363"/>
            <a:ext cx="2446460" cy="230845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6567854" y="1239715"/>
            <a:ext cx="2417884" cy="38949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Rectángulo redondeado 41"/>
          <p:cNvSpPr/>
          <p:nvPr/>
        </p:nvSpPr>
        <p:spPr>
          <a:xfrm>
            <a:off x="6567854" y="6006368"/>
            <a:ext cx="1934307" cy="5188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Perfil del docente, director y LEC</a:t>
            </a:r>
            <a:endParaRPr lang="es-MX" sz="1600" b="1" dirty="0">
              <a:solidFill>
                <a:schemeClr val="tx1"/>
              </a:solidFill>
            </a:endParaRPr>
          </a:p>
        </p:txBody>
      </p:sp>
      <p:cxnSp>
        <p:nvCxnSpPr>
          <p:cNvPr id="44" name="Conector recto de flecha 43"/>
          <p:cNvCxnSpPr>
            <a:stCxn id="41" idx="4"/>
            <a:endCxn id="42" idx="0"/>
          </p:cNvCxnSpPr>
          <p:nvPr/>
        </p:nvCxnSpPr>
        <p:spPr>
          <a:xfrm flipH="1">
            <a:off x="7535008" y="5134708"/>
            <a:ext cx="241788" cy="87166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dondear rectángulo de esquina diagonal 44"/>
          <p:cNvSpPr/>
          <p:nvPr/>
        </p:nvSpPr>
        <p:spPr>
          <a:xfrm>
            <a:off x="4431322" y="5299186"/>
            <a:ext cx="4070839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Características de los actores educativos</a:t>
            </a:r>
            <a:endParaRPr lang="es-MX" b="1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6660172" y="4121529"/>
            <a:ext cx="2233246" cy="6770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Reflexión sobre la práctica docente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2065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903" y="0"/>
            <a:ext cx="7886700" cy="1325563"/>
          </a:xfrm>
        </p:spPr>
        <p:txBody>
          <a:bodyPr/>
          <a:lstStyle/>
          <a:p>
            <a:r>
              <a:rPr lang="es-MX" b="1" dirty="0" smtClean="0"/>
              <a:t>Relación con otros ámbitos</a:t>
            </a:r>
            <a:endParaRPr lang="es-MX" b="1" dirty="0"/>
          </a:p>
        </p:txBody>
      </p:sp>
      <p:sp>
        <p:nvSpPr>
          <p:cNvPr id="12" name="Redondear rectángulo de esquina diagonal 11"/>
          <p:cNvSpPr/>
          <p:nvPr/>
        </p:nvSpPr>
        <p:spPr>
          <a:xfrm>
            <a:off x="109903" y="996652"/>
            <a:ext cx="4092820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Gestión Escolar</a:t>
            </a:r>
            <a:endParaRPr lang="es-MX" b="1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2162907" y="1450870"/>
            <a:ext cx="2039815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Pedagógica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109903" y="1447617"/>
            <a:ext cx="1929912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Administrativa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2162907" y="1904013"/>
            <a:ext cx="2039814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Organizacional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109902" y="1911952"/>
            <a:ext cx="1929911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Comunitaria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24" name="Redondear rectángulo de esquina diagonal 23"/>
          <p:cNvSpPr/>
          <p:nvPr/>
        </p:nvSpPr>
        <p:spPr>
          <a:xfrm>
            <a:off x="123093" y="2692023"/>
            <a:ext cx="4079630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Convivencia Escolar</a:t>
            </a:r>
            <a:endParaRPr lang="es-MX" b="1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2162909" y="3123938"/>
            <a:ext cx="2039816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Clima Escolar</a:t>
            </a:r>
          </a:p>
        </p:txBody>
      </p:sp>
      <p:sp>
        <p:nvSpPr>
          <p:cNvPr id="26" name="Rectángulo redondeado 25"/>
          <p:cNvSpPr/>
          <p:nvPr/>
        </p:nvSpPr>
        <p:spPr>
          <a:xfrm>
            <a:off x="109905" y="3117446"/>
            <a:ext cx="1929912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Convivencia Escolar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8119" y="5667864"/>
            <a:ext cx="78867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34" name="Rectángulo redondeado 33"/>
          <p:cNvSpPr/>
          <p:nvPr/>
        </p:nvSpPr>
        <p:spPr>
          <a:xfrm>
            <a:off x="6638192" y="2493815"/>
            <a:ext cx="2233246" cy="67700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Intervención didáctica</a:t>
            </a:r>
            <a:endParaRPr lang="es-MX" dirty="0"/>
          </a:p>
        </p:txBody>
      </p:sp>
      <p:cxnSp>
        <p:nvCxnSpPr>
          <p:cNvPr id="38" name="Conector recto de flecha 37"/>
          <p:cNvCxnSpPr>
            <a:stCxn id="13" idx="3"/>
            <a:endCxn id="34" idx="1"/>
          </p:cNvCxnSpPr>
          <p:nvPr/>
        </p:nvCxnSpPr>
        <p:spPr>
          <a:xfrm>
            <a:off x="4202722" y="1644301"/>
            <a:ext cx="2435470" cy="118801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16" idx="3"/>
            <a:endCxn id="34" idx="1"/>
          </p:cNvCxnSpPr>
          <p:nvPr/>
        </p:nvCxnSpPr>
        <p:spPr>
          <a:xfrm>
            <a:off x="2039813" y="2105383"/>
            <a:ext cx="4598379" cy="72693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>
            <a:stCxn id="14" idx="3"/>
            <a:endCxn id="34" idx="1"/>
          </p:cNvCxnSpPr>
          <p:nvPr/>
        </p:nvCxnSpPr>
        <p:spPr>
          <a:xfrm>
            <a:off x="2039815" y="1641048"/>
            <a:ext cx="4598377" cy="119127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dondear rectángulo de esquina diagonal 45"/>
          <p:cNvSpPr/>
          <p:nvPr/>
        </p:nvSpPr>
        <p:spPr>
          <a:xfrm>
            <a:off x="136280" y="3692801"/>
            <a:ext cx="4079630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Recursos y materiales</a:t>
            </a:r>
            <a:endParaRPr lang="es-MX" b="1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134081" y="4140138"/>
            <a:ext cx="1916724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Infraestructura Escolar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4431323" y="5758208"/>
            <a:ext cx="1995855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Perfil del alumno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4431323" y="6196303"/>
            <a:ext cx="1995855" cy="32889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Perfil de la escuela</a:t>
            </a:r>
            <a:endParaRPr lang="es-MX" sz="1600" b="1" dirty="0">
              <a:solidFill>
                <a:schemeClr val="tx1"/>
              </a:solidFill>
            </a:endParaRPr>
          </a:p>
        </p:txBody>
      </p:sp>
      <p:cxnSp>
        <p:nvCxnSpPr>
          <p:cNvPr id="70" name="Conector recto de flecha 69"/>
          <p:cNvCxnSpPr>
            <a:stCxn id="25" idx="3"/>
            <a:endCxn id="34" idx="1"/>
          </p:cNvCxnSpPr>
          <p:nvPr/>
        </p:nvCxnSpPr>
        <p:spPr>
          <a:xfrm flipV="1">
            <a:off x="4202725" y="2832319"/>
            <a:ext cx="2435467" cy="48505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/>
          <p:cNvCxnSpPr>
            <a:stCxn id="53" idx="0"/>
            <a:endCxn id="34" idx="1"/>
          </p:cNvCxnSpPr>
          <p:nvPr/>
        </p:nvCxnSpPr>
        <p:spPr>
          <a:xfrm flipV="1">
            <a:off x="5429251" y="2832319"/>
            <a:ext cx="1208941" cy="292588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ángulo redondeado 80"/>
          <p:cNvSpPr/>
          <p:nvPr/>
        </p:nvSpPr>
        <p:spPr>
          <a:xfrm>
            <a:off x="127490" y="4576875"/>
            <a:ext cx="4092817" cy="3548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Recursos para el cuidado de la salud</a:t>
            </a:r>
          </a:p>
        </p:txBody>
      </p:sp>
      <p:sp>
        <p:nvSpPr>
          <p:cNvPr id="82" name="Rectángulo redondeado 81"/>
          <p:cNvSpPr/>
          <p:nvPr/>
        </p:nvSpPr>
        <p:spPr>
          <a:xfrm>
            <a:off x="2173899" y="4126385"/>
            <a:ext cx="2017833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Material de apoyo educativo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85" name="Rectángulo redondeado 84"/>
          <p:cNvSpPr/>
          <p:nvPr/>
        </p:nvSpPr>
        <p:spPr>
          <a:xfrm>
            <a:off x="136280" y="5011330"/>
            <a:ext cx="4092817" cy="3548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Mobiliario escolar y equipo básico</a:t>
            </a:r>
          </a:p>
        </p:txBody>
      </p:sp>
      <p:cxnSp>
        <p:nvCxnSpPr>
          <p:cNvPr id="87" name="Conector recto de flecha 86"/>
          <p:cNvCxnSpPr>
            <a:stCxn id="82" idx="3"/>
            <a:endCxn id="34" idx="1"/>
          </p:cNvCxnSpPr>
          <p:nvPr/>
        </p:nvCxnSpPr>
        <p:spPr>
          <a:xfrm flipV="1">
            <a:off x="4191732" y="2832319"/>
            <a:ext cx="2446460" cy="148749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6567854" y="1239715"/>
            <a:ext cx="2417884" cy="38949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Rectángulo redondeado 41"/>
          <p:cNvSpPr/>
          <p:nvPr/>
        </p:nvSpPr>
        <p:spPr>
          <a:xfrm>
            <a:off x="6567854" y="6006368"/>
            <a:ext cx="1934307" cy="5188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Perfil del docente, director y LEC</a:t>
            </a:r>
            <a:endParaRPr lang="es-MX" sz="1600" b="1" dirty="0">
              <a:solidFill>
                <a:schemeClr val="tx1"/>
              </a:solidFill>
            </a:endParaRPr>
          </a:p>
        </p:txBody>
      </p:sp>
      <p:cxnSp>
        <p:nvCxnSpPr>
          <p:cNvPr id="44" name="Conector recto de flecha 43"/>
          <p:cNvCxnSpPr>
            <a:stCxn id="41" idx="4"/>
            <a:endCxn id="42" idx="0"/>
          </p:cNvCxnSpPr>
          <p:nvPr/>
        </p:nvCxnSpPr>
        <p:spPr>
          <a:xfrm flipH="1">
            <a:off x="7535008" y="5134708"/>
            <a:ext cx="241788" cy="87166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dondear rectángulo de esquina diagonal 44"/>
          <p:cNvSpPr/>
          <p:nvPr/>
        </p:nvSpPr>
        <p:spPr>
          <a:xfrm>
            <a:off x="4431322" y="5299186"/>
            <a:ext cx="4070839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Características de los actores educativos</a:t>
            </a:r>
            <a:endParaRPr lang="es-MX" b="1" dirty="0"/>
          </a:p>
        </p:txBody>
      </p:sp>
      <p:sp>
        <p:nvSpPr>
          <p:cNvPr id="35" name="Rectángulo redondeado 34"/>
          <p:cNvSpPr/>
          <p:nvPr/>
        </p:nvSpPr>
        <p:spPr>
          <a:xfrm>
            <a:off x="6638192" y="3304868"/>
            <a:ext cx="2233246" cy="67700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Evaluación para el aprendizaje</a:t>
            </a:r>
            <a:endParaRPr lang="es-MX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6660172" y="4121529"/>
            <a:ext cx="2233246" cy="6770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Reflexión sobre la práctica docente</a:t>
            </a:r>
            <a:endParaRPr lang="es-MX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6638192" y="1672859"/>
            <a:ext cx="2233246" cy="67700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Planificación para el aprendizaje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8610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903" y="0"/>
            <a:ext cx="7886700" cy="1325563"/>
          </a:xfrm>
        </p:spPr>
        <p:txBody>
          <a:bodyPr/>
          <a:lstStyle/>
          <a:p>
            <a:r>
              <a:rPr lang="es-MX" b="1" dirty="0" smtClean="0"/>
              <a:t>Relación con otros ámbitos</a:t>
            </a:r>
            <a:endParaRPr lang="es-MX" b="1" dirty="0"/>
          </a:p>
        </p:txBody>
      </p:sp>
      <p:sp>
        <p:nvSpPr>
          <p:cNvPr id="12" name="Redondear rectángulo de esquina diagonal 11"/>
          <p:cNvSpPr/>
          <p:nvPr/>
        </p:nvSpPr>
        <p:spPr>
          <a:xfrm>
            <a:off x="109903" y="996652"/>
            <a:ext cx="4092820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Gestión Escolar</a:t>
            </a:r>
            <a:endParaRPr lang="es-MX" b="1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2162907" y="1450870"/>
            <a:ext cx="2039815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Pedagógica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109903" y="1447617"/>
            <a:ext cx="1929912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Administrativa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2162907" y="1904013"/>
            <a:ext cx="2039814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Organizacional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109902" y="1911952"/>
            <a:ext cx="1929911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Comunitaria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24" name="Redondear rectángulo de esquina diagonal 23"/>
          <p:cNvSpPr/>
          <p:nvPr/>
        </p:nvSpPr>
        <p:spPr>
          <a:xfrm>
            <a:off x="123093" y="2692023"/>
            <a:ext cx="4079630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Convivencia Escolar</a:t>
            </a:r>
            <a:endParaRPr lang="es-MX" b="1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2162909" y="3123938"/>
            <a:ext cx="2039816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Clima Escolar</a:t>
            </a:r>
          </a:p>
        </p:txBody>
      </p:sp>
      <p:sp>
        <p:nvSpPr>
          <p:cNvPr id="26" name="Rectángulo redondeado 25"/>
          <p:cNvSpPr/>
          <p:nvPr/>
        </p:nvSpPr>
        <p:spPr>
          <a:xfrm>
            <a:off x="109905" y="3117446"/>
            <a:ext cx="1929912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Convivencia Escolar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8119" y="5667864"/>
            <a:ext cx="78867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6638192" y="3304868"/>
            <a:ext cx="2233246" cy="67700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Evaluación para el aprendizaje</a:t>
            </a:r>
            <a:endParaRPr lang="es-MX" dirty="0"/>
          </a:p>
        </p:txBody>
      </p:sp>
      <p:sp>
        <p:nvSpPr>
          <p:cNvPr id="46" name="Redondear rectángulo de esquina diagonal 45"/>
          <p:cNvSpPr/>
          <p:nvPr/>
        </p:nvSpPr>
        <p:spPr>
          <a:xfrm>
            <a:off x="136280" y="3692801"/>
            <a:ext cx="4079630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Recursos y materiales</a:t>
            </a:r>
            <a:endParaRPr lang="es-MX" b="1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134081" y="4140138"/>
            <a:ext cx="1916724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Infraestructura Escolar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4431323" y="5758208"/>
            <a:ext cx="1995855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Perfil del alumno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4431323" y="6196303"/>
            <a:ext cx="1995855" cy="32889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Perfil de la escuela</a:t>
            </a:r>
            <a:endParaRPr lang="es-MX" sz="1600" b="1" dirty="0">
              <a:solidFill>
                <a:schemeClr val="tx1"/>
              </a:solidFill>
            </a:endParaRPr>
          </a:p>
        </p:txBody>
      </p:sp>
      <p:cxnSp>
        <p:nvCxnSpPr>
          <p:cNvPr id="75" name="Conector recto de flecha 74"/>
          <p:cNvCxnSpPr>
            <a:stCxn id="53" idx="0"/>
            <a:endCxn id="36" idx="1"/>
          </p:cNvCxnSpPr>
          <p:nvPr/>
        </p:nvCxnSpPr>
        <p:spPr>
          <a:xfrm flipV="1">
            <a:off x="5429251" y="3643372"/>
            <a:ext cx="1208941" cy="211483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ángulo redondeado 80"/>
          <p:cNvSpPr/>
          <p:nvPr/>
        </p:nvSpPr>
        <p:spPr>
          <a:xfrm>
            <a:off x="127490" y="4576875"/>
            <a:ext cx="4092817" cy="3548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Recursos para el cuidado de la salud</a:t>
            </a:r>
          </a:p>
        </p:txBody>
      </p:sp>
      <p:sp>
        <p:nvSpPr>
          <p:cNvPr id="82" name="Rectángulo redondeado 81"/>
          <p:cNvSpPr/>
          <p:nvPr/>
        </p:nvSpPr>
        <p:spPr>
          <a:xfrm>
            <a:off x="2173899" y="4126385"/>
            <a:ext cx="2017833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Material de apoyo educativo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85" name="Rectángulo redondeado 84"/>
          <p:cNvSpPr/>
          <p:nvPr/>
        </p:nvSpPr>
        <p:spPr>
          <a:xfrm>
            <a:off x="136280" y="5011330"/>
            <a:ext cx="4092817" cy="3548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Mobiliario escolar y equipo básico</a:t>
            </a:r>
          </a:p>
        </p:txBody>
      </p:sp>
      <p:sp>
        <p:nvSpPr>
          <p:cNvPr id="42" name="Elipse 41"/>
          <p:cNvSpPr/>
          <p:nvPr/>
        </p:nvSpPr>
        <p:spPr>
          <a:xfrm>
            <a:off x="6567854" y="1239715"/>
            <a:ext cx="2417884" cy="38949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6567854" y="6006368"/>
            <a:ext cx="1934307" cy="5188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Perfil del docente, director y LEC</a:t>
            </a:r>
            <a:endParaRPr lang="es-MX" sz="1600" b="1" dirty="0">
              <a:solidFill>
                <a:schemeClr val="tx1"/>
              </a:solidFill>
            </a:endParaRPr>
          </a:p>
        </p:txBody>
      </p:sp>
      <p:cxnSp>
        <p:nvCxnSpPr>
          <p:cNvPr id="45" name="Conector recto de flecha 44"/>
          <p:cNvCxnSpPr>
            <a:stCxn id="42" idx="4"/>
            <a:endCxn id="44" idx="0"/>
          </p:cNvCxnSpPr>
          <p:nvPr/>
        </p:nvCxnSpPr>
        <p:spPr>
          <a:xfrm flipH="1">
            <a:off x="7535008" y="5134708"/>
            <a:ext cx="241788" cy="87166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dondear rectángulo de esquina diagonal 46"/>
          <p:cNvSpPr/>
          <p:nvPr/>
        </p:nvSpPr>
        <p:spPr>
          <a:xfrm>
            <a:off x="4431322" y="5299186"/>
            <a:ext cx="4070839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Características de los actores educativos</a:t>
            </a:r>
            <a:endParaRPr lang="es-MX" b="1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6638192" y="2493815"/>
            <a:ext cx="2233246" cy="6770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Intervención didáctica</a:t>
            </a:r>
            <a:endParaRPr lang="es-MX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6638192" y="1672859"/>
            <a:ext cx="2233246" cy="67700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Planificación para el aprendizaje</a:t>
            </a:r>
            <a:endParaRPr lang="es-MX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6660172" y="4121529"/>
            <a:ext cx="2233246" cy="6770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Reflexión sobre la práctica docente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1366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6567854" y="1239715"/>
            <a:ext cx="2417884" cy="38949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903" y="0"/>
            <a:ext cx="7886700" cy="1325563"/>
          </a:xfrm>
        </p:spPr>
        <p:txBody>
          <a:bodyPr/>
          <a:lstStyle/>
          <a:p>
            <a:r>
              <a:rPr lang="es-MX" b="1" dirty="0" smtClean="0"/>
              <a:t>Relación con otros ámbitos</a:t>
            </a:r>
            <a:endParaRPr lang="es-MX" b="1" dirty="0"/>
          </a:p>
        </p:txBody>
      </p:sp>
      <p:sp>
        <p:nvSpPr>
          <p:cNvPr id="12" name="Redondear rectángulo de esquina diagonal 11"/>
          <p:cNvSpPr/>
          <p:nvPr/>
        </p:nvSpPr>
        <p:spPr>
          <a:xfrm>
            <a:off x="109903" y="996652"/>
            <a:ext cx="4092820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Gestión Escolar</a:t>
            </a:r>
            <a:endParaRPr lang="es-MX" b="1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2162907" y="1450870"/>
            <a:ext cx="2039815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Pedagógica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109903" y="1447617"/>
            <a:ext cx="1929912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Administrativa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2162907" y="1904013"/>
            <a:ext cx="2039814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Organizacional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109902" y="1911952"/>
            <a:ext cx="1929911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Comunitaria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24" name="Redondear rectángulo de esquina diagonal 23"/>
          <p:cNvSpPr/>
          <p:nvPr/>
        </p:nvSpPr>
        <p:spPr>
          <a:xfrm>
            <a:off x="123093" y="2692023"/>
            <a:ext cx="4079630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Convivencia Escolar</a:t>
            </a:r>
            <a:endParaRPr lang="es-MX" b="1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2162909" y="3123938"/>
            <a:ext cx="2039816" cy="386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Clima Escolar</a:t>
            </a:r>
          </a:p>
        </p:txBody>
      </p:sp>
      <p:sp>
        <p:nvSpPr>
          <p:cNvPr id="26" name="Rectángulo redondeado 25"/>
          <p:cNvSpPr/>
          <p:nvPr/>
        </p:nvSpPr>
        <p:spPr>
          <a:xfrm>
            <a:off x="109905" y="3117446"/>
            <a:ext cx="1929912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Convivencia Escolar</a:t>
            </a:r>
            <a:endParaRPr lang="es-MX" sz="1600" b="1" dirty="0">
              <a:solidFill>
                <a:schemeClr val="tx1"/>
              </a:solidFill>
            </a:endParaRPr>
          </a:p>
        </p:txBody>
      </p:sp>
      <p:cxnSp>
        <p:nvCxnSpPr>
          <p:cNvPr id="35" name="Conector recto de flecha 34"/>
          <p:cNvCxnSpPr>
            <a:stCxn id="13" idx="3"/>
            <a:endCxn id="37" idx="1"/>
          </p:cNvCxnSpPr>
          <p:nvPr/>
        </p:nvCxnSpPr>
        <p:spPr>
          <a:xfrm>
            <a:off x="4202722" y="1644301"/>
            <a:ext cx="2457450" cy="281573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8119" y="5667864"/>
            <a:ext cx="78867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6660172" y="4121529"/>
            <a:ext cx="2233246" cy="6770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Reflexión sobre la práctica docente</a:t>
            </a:r>
            <a:endParaRPr lang="es-MX" dirty="0"/>
          </a:p>
        </p:txBody>
      </p:sp>
      <p:sp>
        <p:nvSpPr>
          <p:cNvPr id="46" name="Redondear rectángulo de esquina diagonal 45"/>
          <p:cNvSpPr/>
          <p:nvPr/>
        </p:nvSpPr>
        <p:spPr>
          <a:xfrm>
            <a:off x="136280" y="3692801"/>
            <a:ext cx="4079630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Recursos y materiales</a:t>
            </a:r>
            <a:endParaRPr lang="es-MX" b="1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134081" y="4140138"/>
            <a:ext cx="1916724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Infraestructura Escolar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6567854" y="6006368"/>
            <a:ext cx="1934307" cy="5188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Perfil del docente, director y LEC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4431323" y="5758208"/>
            <a:ext cx="1995855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Perfil del alumno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4431323" y="6196303"/>
            <a:ext cx="1995855" cy="32889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Perfil de la escuela</a:t>
            </a:r>
            <a:endParaRPr lang="es-MX" sz="1600" b="1" dirty="0">
              <a:solidFill>
                <a:schemeClr val="tx1"/>
              </a:solidFill>
            </a:endParaRPr>
          </a:p>
        </p:txBody>
      </p:sp>
      <p:cxnSp>
        <p:nvCxnSpPr>
          <p:cNvPr id="67" name="Conector recto de flecha 66"/>
          <p:cNvCxnSpPr>
            <a:stCxn id="25" idx="3"/>
            <a:endCxn id="37" idx="1"/>
          </p:cNvCxnSpPr>
          <p:nvPr/>
        </p:nvCxnSpPr>
        <p:spPr>
          <a:xfrm>
            <a:off x="4202725" y="3317369"/>
            <a:ext cx="2457447" cy="114266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ángulo redondeado 80"/>
          <p:cNvSpPr/>
          <p:nvPr/>
        </p:nvSpPr>
        <p:spPr>
          <a:xfrm>
            <a:off x="127490" y="4576875"/>
            <a:ext cx="4092817" cy="3548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Recursos para el cuidado de la salud</a:t>
            </a:r>
          </a:p>
        </p:txBody>
      </p:sp>
      <p:sp>
        <p:nvSpPr>
          <p:cNvPr id="82" name="Rectángulo redondeado 81"/>
          <p:cNvSpPr/>
          <p:nvPr/>
        </p:nvSpPr>
        <p:spPr>
          <a:xfrm>
            <a:off x="2173899" y="4126385"/>
            <a:ext cx="2017833" cy="3868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dirty="0" smtClean="0">
                <a:solidFill>
                  <a:schemeClr val="tx1"/>
                </a:solidFill>
              </a:rPr>
              <a:t>Material de apoyo educativo</a:t>
            </a:r>
            <a:endParaRPr lang="es-MX" sz="1600" b="1" dirty="0">
              <a:solidFill>
                <a:schemeClr val="tx1"/>
              </a:solidFill>
            </a:endParaRPr>
          </a:p>
        </p:txBody>
      </p:sp>
      <p:sp>
        <p:nvSpPr>
          <p:cNvPr id="85" name="Rectángulo redondeado 84"/>
          <p:cNvSpPr/>
          <p:nvPr/>
        </p:nvSpPr>
        <p:spPr>
          <a:xfrm>
            <a:off x="136280" y="5011330"/>
            <a:ext cx="4092817" cy="3548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>
                <a:solidFill>
                  <a:schemeClr val="tx1"/>
                </a:solidFill>
              </a:rPr>
              <a:t>Mobiliario escolar y equipo básico</a:t>
            </a:r>
          </a:p>
        </p:txBody>
      </p:sp>
      <p:cxnSp>
        <p:nvCxnSpPr>
          <p:cNvPr id="6" name="Conector recto de flecha 5"/>
          <p:cNvCxnSpPr>
            <a:stCxn id="4" idx="4"/>
            <a:endCxn id="52" idx="0"/>
          </p:cNvCxnSpPr>
          <p:nvPr/>
        </p:nvCxnSpPr>
        <p:spPr>
          <a:xfrm flipH="1">
            <a:off x="7535008" y="5134708"/>
            <a:ext cx="241788" cy="87166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dondear rectángulo de esquina diagonal 40"/>
          <p:cNvSpPr/>
          <p:nvPr/>
        </p:nvSpPr>
        <p:spPr>
          <a:xfrm>
            <a:off x="4431322" y="5299186"/>
            <a:ext cx="4070839" cy="386861"/>
          </a:xfrm>
          <a:prstGeom prst="round2Diag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Características de los actores educativos</a:t>
            </a:r>
            <a:endParaRPr lang="es-MX" b="1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6638192" y="2493815"/>
            <a:ext cx="2233246" cy="6770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Intervención didáctica</a:t>
            </a:r>
            <a:endParaRPr lang="es-MX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6638192" y="3304868"/>
            <a:ext cx="2233246" cy="67700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Evaluación para el aprendizaje</a:t>
            </a:r>
            <a:endParaRPr lang="es-MX" dirty="0"/>
          </a:p>
        </p:txBody>
      </p:sp>
      <p:sp>
        <p:nvSpPr>
          <p:cNvPr id="31" name="Rectángulo redondeado 30"/>
          <p:cNvSpPr/>
          <p:nvPr/>
        </p:nvSpPr>
        <p:spPr>
          <a:xfrm>
            <a:off x="6638192" y="1672859"/>
            <a:ext cx="2233246" cy="67700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Planificación para el aprendizaje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53033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66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la </a:t>
            </a:r>
            <a:r>
              <a:rPr lang="es-MX" b="1" dirty="0" smtClean="0"/>
              <a:t>Gestión de la enseñanza y el aprendizaje?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s-ES" sz="2000" i="1" dirty="0" smtClean="0"/>
          </a:p>
          <a:p>
            <a:pPr algn="just"/>
            <a:endParaRPr lang="es-ES" sz="2000" i="1" dirty="0"/>
          </a:p>
          <a:p>
            <a:pPr algn="just"/>
            <a:r>
              <a:rPr lang="es-ES" sz="2200" dirty="0"/>
              <a:t>Refiere a las acciones intencionadas que realiza el docente para promover el aprendizaje de todos los estudiantes; es decir, es la mediación que realiza entre sus estudiantes y los contenidos curriculares. Comprende los procesos de planificación, intervención didáctica y evaluación para el aprendizaje, asimismo refiere a aquellos elementos que emplean los docentes para reflexionar sobre su práctica.</a:t>
            </a:r>
            <a:endParaRPr lang="es-MX" sz="2200" dirty="0"/>
          </a:p>
        </p:txBody>
      </p:sp>
    </p:spTree>
    <p:extLst>
      <p:ext uri="{BB962C8B-B14F-4D97-AF65-F5344CB8AC3E}">
        <p14:creationId xmlns:p14="http://schemas.microsoft.com/office/powerpoint/2010/main" val="109024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¿Cuál es el propósito </a:t>
            </a:r>
            <a:r>
              <a:rPr lang="es-MX" b="1" dirty="0" smtClean="0"/>
              <a:t>de evaluar </a:t>
            </a:r>
            <a:r>
              <a:rPr lang="es-MX" b="1" dirty="0"/>
              <a:t>este ámbito?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MX" dirty="0" smtClean="0"/>
              <a:t>Valorar </a:t>
            </a:r>
            <a:r>
              <a:rPr lang="es-ES" dirty="0" smtClean="0"/>
              <a:t>las </a:t>
            </a:r>
            <a:r>
              <a:rPr lang="es-ES" dirty="0"/>
              <a:t>acciones </a:t>
            </a:r>
            <a:r>
              <a:rPr lang="es-ES" dirty="0" smtClean="0"/>
              <a:t>respecto a la planificación e intervención didáctica que </a:t>
            </a:r>
            <a:r>
              <a:rPr lang="es-ES" dirty="0"/>
              <a:t>realizan los docentes de la educación obligatoria para promover el aprendizaje de todos los </a:t>
            </a:r>
            <a:r>
              <a:rPr lang="es-ES" dirty="0" smtClean="0"/>
              <a:t>estudiantes. </a:t>
            </a:r>
          </a:p>
          <a:p>
            <a:pPr marL="0" indent="0" algn="just">
              <a:buNone/>
            </a:pPr>
            <a:endParaRPr lang="es-ES" dirty="0" smtClean="0"/>
          </a:p>
          <a:p>
            <a:pPr algn="just"/>
            <a:r>
              <a:rPr lang="es-ES" dirty="0" smtClean="0"/>
              <a:t>Esta </a:t>
            </a:r>
            <a:r>
              <a:rPr lang="es-ES" dirty="0"/>
              <a:t>información </a:t>
            </a:r>
            <a:r>
              <a:rPr lang="es-ES" dirty="0" smtClean="0"/>
              <a:t>podrá ser útil a </a:t>
            </a:r>
            <a:r>
              <a:rPr lang="es-ES" dirty="0"/>
              <a:t>las autoridades federales, estatales, locales y a la comunidad </a:t>
            </a:r>
            <a:r>
              <a:rPr lang="es-ES" dirty="0" smtClean="0"/>
              <a:t>escolar</a:t>
            </a:r>
            <a:r>
              <a:rPr lang="es-ES" dirty="0"/>
              <a:t> </a:t>
            </a:r>
            <a:r>
              <a:rPr lang="es-ES" dirty="0" smtClean="0"/>
              <a:t>en la identificación de necesidades</a:t>
            </a:r>
            <a:r>
              <a:rPr lang="es-ES" dirty="0"/>
              <a:t> </a:t>
            </a:r>
            <a:r>
              <a:rPr lang="es-ES" dirty="0" smtClean="0"/>
              <a:t>y fortalezas para el desarrollo de </a:t>
            </a:r>
            <a:r>
              <a:rPr lang="es-ES" dirty="0"/>
              <a:t>estrategias de </a:t>
            </a:r>
            <a:r>
              <a:rPr lang="es-ES" dirty="0" smtClean="0"/>
              <a:t>formación </a:t>
            </a:r>
            <a:r>
              <a:rPr lang="es-ES" dirty="0"/>
              <a:t>y </a:t>
            </a:r>
            <a:r>
              <a:rPr lang="es-ES" dirty="0" smtClean="0"/>
              <a:t>acompañamiento y la </a:t>
            </a:r>
            <a:r>
              <a:rPr lang="es-ES" dirty="0"/>
              <a:t>difusión de “buenas prácticas” que permita promover una mejora de la enseñanza que impacte en el aprendizaje de los estudiantes</a:t>
            </a:r>
            <a:r>
              <a:rPr lang="es-ES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042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319" y="22226"/>
            <a:ext cx="7886700" cy="845469"/>
          </a:xfrm>
        </p:spPr>
        <p:txBody>
          <a:bodyPr/>
          <a:lstStyle/>
          <a:p>
            <a:r>
              <a:rPr lang="es-MX" b="1" dirty="0" smtClean="0"/>
              <a:t>Dimensiones</a:t>
            </a:r>
            <a:endParaRPr lang="es-MX" dirty="0"/>
          </a:p>
        </p:txBody>
      </p:sp>
      <p:sp>
        <p:nvSpPr>
          <p:cNvPr id="4" name="Rectángulo redondeado 3"/>
          <p:cNvSpPr/>
          <p:nvPr/>
        </p:nvSpPr>
        <p:spPr>
          <a:xfrm>
            <a:off x="246185" y="777266"/>
            <a:ext cx="8748346" cy="1428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6" name="Rectángulo redondeado 5"/>
          <p:cNvSpPr/>
          <p:nvPr/>
        </p:nvSpPr>
        <p:spPr>
          <a:xfrm>
            <a:off x="246185" y="2300822"/>
            <a:ext cx="8748346" cy="1382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redondeado 6"/>
          <p:cNvSpPr/>
          <p:nvPr/>
        </p:nvSpPr>
        <p:spPr>
          <a:xfrm>
            <a:off x="246185" y="3802120"/>
            <a:ext cx="8748346" cy="14135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246185" y="5399305"/>
            <a:ext cx="8748348" cy="13100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391034" y="2484503"/>
            <a:ext cx="1518103" cy="101523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Intervención didáctica</a:t>
            </a:r>
          </a:p>
        </p:txBody>
      </p:sp>
      <p:sp>
        <p:nvSpPr>
          <p:cNvPr id="14" name="Rectángulo redondeado 13"/>
          <p:cNvSpPr/>
          <p:nvPr/>
        </p:nvSpPr>
        <p:spPr>
          <a:xfrm>
            <a:off x="337513" y="3887940"/>
            <a:ext cx="1596795" cy="1138407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Evaluación para el aprendizaje</a:t>
            </a:r>
          </a:p>
        </p:txBody>
      </p:sp>
      <p:sp>
        <p:nvSpPr>
          <p:cNvPr id="15" name="Rectángulo redondeado 14"/>
          <p:cNvSpPr/>
          <p:nvPr/>
        </p:nvSpPr>
        <p:spPr>
          <a:xfrm>
            <a:off x="358066" y="5476012"/>
            <a:ext cx="1555692" cy="1114649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Reflexión sobre la práctica docente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2025637" y="902719"/>
            <a:ext cx="6780852" cy="11974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500" dirty="0"/>
              <a:t>Conjunto de acciones que lleva a cabo el docente de manera individual o colegiada para organizar los componentes del proceso de enseñanza y aprendizaje (objetivos, contenidos, actividades, instrumentos de evaluación y recursos) que guiarán, de manera flexible, la intervención didáctica, a partir de la articulación de diferentes documentos curriculares, normativos y el diagnóstico grupal.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2025635" y="2433819"/>
            <a:ext cx="6780851" cy="11622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500" dirty="0"/>
              <a:t>Conjunto de estrategias que implementa el docente para promover experiencias de aprendizaje contextualizadas en todos los estudiantes, en ello es fundamental el involucramiento de los estudiantes en su aprendizaje y el seguimiento que realiza el docente. Esta implementación requiere el apoyo de recursos y materiales.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2025636" y="3920814"/>
            <a:ext cx="6780851" cy="11834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500" dirty="0"/>
              <a:t>Proceso sistemático de recopilación, análisis y valoración del aprendizaje de los estudiantes. Permite la retroalimentación para mejorar el desempeño de los estudiantes y las prácticas de enseñanza. Comprende las acciones e instrumentos que utiliza el docente para la valoración y la autovaloración del aprendizaje de los alumnos.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2025638" y="5518000"/>
            <a:ext cx="6780851" cy="107266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50" dirty="0">
                <a:solidFill>
                  <a:schemeClr val="bg1"/>
                </a:solidFill>
              </a:rPr>
              <a:t>Refiere a </a:t>
            </a:r>
            <a:r>
              <a:rPr lang="es-MX" sz="1500" dirty="0">
                <a:solidFill>
                  <a:schemeClr val="bg1"/>
                </a:solidFill>
              </a:rPr>
              <a:t>los</a:t>
            </a:r>
            <a:r>
              <a:rPr lang="es-MX" sz="1450" dirty="0">
                <a:solidFill>
                  <a:schemeClr val="bg1"/>
                </a:solidFill>
              </a:rPr>
              <a:t> elementos que emplea el docente para el autoanálisis y mejoramiento de su práctica, asimismo, comprende la identificación de los retos de su práctica. </a:t>
            </a:r>
          </a:p>
        </p:txBody>
      </p:sp>
      <p:sp>
        <p:nvSpPr>
          <p:cNvPr id="21" name="Rectángulo redondeado 20"/>
          <p:cNvSpPr/>
          <p:nvPr/>
        </p:nvSpPr>
        <p:spPr>
          <a:xfrm>
            <a:off x="395655" y="962705"/>
            <a:ext cx="1518103" cy="94085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Planificación para el aprendizaje</a:t>
            </a:r>
          </a:p>
        </p:txBody>
      </p:sp>
    </p:spTree>
    <p:extLst>
      <p:ext uri="{BB962C8B-B14F-4D97-AF65-F5344CB8AC3E}">
        <p14:creationId xmlns:p14="http://schemas.microsoft.com/office/powerpoint/2010/main" val="4149292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93173"/>
            <a:ext cx="7886700" cy="1325563"/>
          </a:xfrm>
        </p:spPr>
        <p:txBody>
          <a:bodyPr/>
          <a:lstStyle/>
          <a:p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 smtClean="0"/>
              <a:t>Referencias por Dimensión</a:t>
            </a:r>
            <a:endParaRPr lang="es-MX" b="1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362382"/>
              </p:ext>
            </p:extLst>
          </p:nvPr>
        </p:nvGraphicFramePr>
        <p:xfrm>
          <a:off x="381000" y="2081238"/>
          <a:ext cx="8464062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9318">
                  <a:extLst>
                    <a:ext uri="{9D8B030D-6E8A-4147-A177-3AD203B41FA5}">
                      <a16:colId xmlns:a16="http://schemas.microsoft.com/office/drawing/2014/main" val="2558605945"/>
                    </a:ext>
                  </a:extLst>
                </a:gridCol>
                <a:gridCol w="7094744">
                  <a:extLst>
                    <a:ext uri="{9D8B030D-6E8A-4147-A177-3AD203B41FA5}">
                      <a16:colId xmlns:a16="http://schemas.microsoft.com/office/drawing/2014/main" val="322576732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MX" sz="1600" b="1" dirty="0" smtClean="0">
                          <a:solidFill>
                            <a:schemeClr val="bg1"/>
                          </a:solidFill>
                        </a:rPr>
                        <a:t>Planificación</a:t>
                      </a:r>
                      <a:r>
                        <a:rPr lang="es-MX" sz="1600" b="1" baseline="0" dirty="0" smtClean="0">
                          <a:solidFill>
                            <a:schemeClr val="bg1"/>
                          </a:solidFill>
                        </a:rPr>
                        <a:t> para el aprendizaje</a:t>
                      </a:r>
                      <a:endParaRPr lang="es-MX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Referentes teóricos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Charlotte. (2013a).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Estados Unidos: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Charlotte. (2013b).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Teaching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Instrument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Estados Unidos: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MX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5804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Referentes normativos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E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 (2018), Perfiles, parámetros e indicadores para docentes y técnicos docentes en Educación Básica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E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 (2017) Aprendizajes clave para la educación integral. Plan y programas de estudio para la educación básica.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E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 (2017) Lineamientos para la Organización Y Funcionamiento de los Consejos Técnicos Escolares de Educación Básica</a:t>
                      </a:r>
                      <a:endParaRPr lang="es-MX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52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50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93172"/>
            <a:ext cx="7886700" cy="989988"/>
          </a:xfrm>
        </p:spPr>
        <p:txBody>
          <a:bodyPr>
            <a:normAutofit fontScale="90000"/>
          </a:bodyPr>
          <a:lstStyle/>
          <a:p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 smtClean="0"/>
              <a:t>Referencias por Dimensión</a:t>
            </a:r>
            <a:endParaRPr lang="es-MX" b="1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62278"/>
              </p:ext>
            </p:extLst>
          </p:nvPr>
        </p:nvGraphicFramePr>
        <p:xfrm>
          <a:off x="293076" y="1038959"/>
          <a:ext cx="8613531" cy="588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2310">
                  <a:extLst>
                    <a:ext uri="{9D8B030D-6E8A-4147-A177-3AD203B41FA5}">
                      <a16:colId xmlns:a16="http://schemas.microsoft.com/office/drawing/2014/main" val="2558605945"/>
                    </a:ext>
                  </a:extLst>
                </a:gridCol>
                <a:gridCol w="7301221">
                  <a:extLst>
                    <a:ext uri="{9D8B030D-6E8A-4147-A177-3AD203B41FA5}">
                      <a16:colId xmlns:a16="http://schemas.microsoft.com/office/drawing/2014/main" val="322576732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MX" sz="1600" b="1" dirty="0" smtClean="0">
                          <a:solidFill>
                            <a:schemeClr val="bg1"/>
                          </a:solidFill>
                        </a:rPr>
                        <a:t>Intervención</a:t>
                      </a:r>
                      <a:r>
                        <a:rPr lang="es-MX" sz="1600" b="1" baseline="0" dirty="0" smtClean="0">
                          <a:solidFill>
                            <a:schemeClr val="bg1"/>
                          </a:solidFill>
                        </a:rPr>
                        <a:t> didáctica</a:t>
                      </a:r>
                      <a:endParaRPr lang="es-MX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Referentes teóricos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Carroll, J. B. y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Spearritt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 (1967). A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Study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a "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School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Monograph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 Center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Educational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Differences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Harvard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University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Charlotte. (2013a).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Estados Unidos: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Charlotte. (2013b).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Teaching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Instrument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Estados Unidos: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E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Díaz Barriga </a:t>
                      </a:r>
                      <a:r>
                        <a:rPr lang="es-ES" sz="16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Aceo</a:t>
                      </a:r>
                      <a:r>
                        <a:rPr lang="es-E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Frida (2006), Enseñanza situada: Vínculo entre la escuela y la vida, México, McGraw Hill.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OECD (2011),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Quality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Students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and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School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OECD Publishing. </a:t>
                      </a:r>
                      <a:endParaRPr lang="es-MX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5804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Referentes normativos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E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Constitución Política de los Estados Unidos Mexicanos. Artículo 3°. DOF, 2018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ACUERDO número 11/05/18 por el que se emiten los Lineamientos para el desarrollo y el ejercicio de la autonomía curricular en las escuelas de educación básica del Sistema </a:t>
                      </a:r>
                      <a:endParaRPr lang="es-ES" sz="16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E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Ley General de Educación. Artículo 52. DOF 2018</a:t>
                      </a:r>
                      <a:endParaRPr lang="es-MX" sz="1600" dirty="0" smtClean="0"/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E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 (2018), Perfiles, parámetros e indicadores para docentes y técnicos docentes en Educación Básica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E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 (2017) Modelo Educativo para la Educación Obligatoria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ES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 (2017) Aprendizajes clave para la educación integral. Plan y programas de estudio para la educación básica.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52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31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93173"/>
            <a:ext cx="7886700" cy="1325563"/>
          </a:xfrm>
        </p:spPr>
        <p:txBody>
          <a:bodyPr/>
          <a:lstStyle/>
          <a:p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 smtClean="0"/>
              <a:t>Referencias por Dimensión</a:t>
            </a:r>
            <a:endParaRPr lang="es-MX" b="1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749454"/>
              </p:ext>
            </p:extLst>
          </p:nvPr>
        </p:nvGraphicFramePr>
        <p:xfrm>
          <a:off x="381000" y="2081238"/>
          <a:ext cx="8464062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9318">
                  <a:extLst>
                    <a:ext uri="{9D8B030D-6E8A-4147-A177-3AD203B41FA5}">
                      <a16:colId xmlns:a16="http://schemas.microsoft.com/office/drawing/2014/main" val="2558605945"/>
                    </a:ext>
                  </a:extLst>
                </a:gridCol>
                <a:gridCol w="7094744">
                  <a:extLst>
                    <a:ext uri="{9D8B030D-6E8A-4147-A177-3AD203B41FA5}">
                      <a16:colId xmlns:a16="http://schemas.microsoft.com/office/drawing/2014/main" val="322576732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MX" sz="1600" b="1" dirty="0" smtClean="0">
                          <a:solidFill>
                            <a:schemeClr val="bg1"/>
                          </a:solidFill>
                        </a:rPr>
                        <a:t>Evaluación</a:t>
                      </a:r>
                      <a:r>
                        <a:rPr lang="es-MX" sz="1600" b="1" baseline="0" dirty="0" smtClean="0">
                          <a:solidFill>
                            <a:schemeClr val="bg1"/>
                          </a:solidFill>
                        </a:rPr>
                        <a:t> para el aprendizaje</a:t>
                      </a:r>
                      <a:endParaRPr lang="es-MX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Referentes teóricos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Charlotte. (2013a).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Estados Unidos: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Charlotte. (2013b).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Teaching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Instrument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Estados Unidos: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MX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5804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Referentes normativos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E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ACUERDO número 12/05/18 por el que se establecen las normas generales para la evaluación de los aprendizajes esperados, acreditación, regularización, promoción y certificación de los educandos de la educación básica</a:t>
                      </a:r>
                      <a:endParaRPr lang="es-MX" sz="1600" dirty="0" smtClean="0"/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 (2018), Perfiles, parámetros e indicadores para docentes y técnicos docentes en Educación Básica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52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101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93173"/>
            <a:ext cx="7886700" cy="1325563"/>
          </a:xfrm>
        </p:spPr>
        <p:txBody>
          <a:bodyPr/>
          <a:lstStyle/>
          <a:p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 smtClean="0"/>
              <a:t>Referencias por Dimensión</a:t>
            </a:r>
            <a:endParaRPr lang="es-MX" b="1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205700"/>
              </p:ext>
            </p:extLst>
          </p:nvPr>
        </p:nvGraphicFramePr>
        <p:xfrm>
          <a:off x="266700" y="1711961"/>
          <a:ext cx="8464062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9318">
                  <a:extLst>
                    <a:ext uri="{9D8B030D-6E8A-4147-A177-3AD203B41FA5}">
                      <a16:colId xmlns:a16="http://schemas.microsoft.com/office/drawing/2014/main" val="2558605945"/>
                    </a:ext>
                  </a:extLst>
                </a:gridCol>
                <a:gridCol w="7094744">
                  <a:extLst>
                    <a:ext uri="{9D8B030D-6E8A-4147-A177-3AD203B41FA5}">
                      <a16:colId xmlns:a16="http://schemas.microsoft.com/office/drawing/2014/main" val="322576732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MX" sz="1600" b="1" dirty="0" smtClean="0">
                          <a:solidFill>
                            <a:schemeClr val="bg1"/>
                          </a:solidFill>
                        </a:rPr>
                        <a:t>Reflexión</a:t>
                      </a:r>
                      <a:r>
                        <a:rPr lang="es-MX" sz="1600" b="1" baseline="0" dirty="0" smtClean="0">
                          <a:solidFill>
                            <a:schemeClr val="bg1"/>
                          </a:solidFill>
                        </a:rPr>
                        <a:t> sobre la práctica docente</a:t>
                      </a:r>
                      <a:endParaRPr lang="es-MX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Referentes teóricos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Charlotte. (2013a).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Estados Unidos: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Charlotte. (2013b).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Teaching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Instrument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Estados Unidos: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Danielson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Larrivee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Barbara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(2000),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Transforming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teaching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practice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becoming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critically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reflective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teacher</a:t>
                      </a:r>
                      <a:endParaRPr lang="es-MX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Rodrigues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Renara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Rodríguez-</a:t>
                      </a: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Illera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José Luis (2014), El portafolio digital como soporte de la práctica reflexiva en la formación docente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Rosales, Carlos (2000), Evaluar es reflexionar sobre la enseñanza, Tercera edición, Madrid, Narcea.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Zeichner</a:t>
                      </a: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Kenneth (s/f), El maestro como profesional reflexivo</a:t>
                      </a:r>
                      <a:endParaRPr lang="es-MX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5804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Referentes normativos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s-MX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 (2018), Perfiles, parámetros e indicadores para docentes y técnicos docentes en Educación Básica</a:t>
                      </a:r>
                      <a:endParaRPr lang="es-MX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52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997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Rectángulo redondeado 3"/>
          <p:cNvSpPr/>
          <p:nvPr/>
        </p:nvSpPr>
        <p:spPr>
          <a:xfrm>
            <a:off x="98914" y="2667552"/>
            <a:ext cx="1820007" cy="142435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Gestión de la enseñanza y el aprendizaje</a:t>
            </a:r>
            <a:endParaRPr lang="es-MX" dirty="0"/>
          </a:p>
        </p:txBody>
      </p:sp>
      <p:sp>
        <p:nvSpPr>
          <p:cNvPr id="5" name="Rectángulo redondeado 4"/>
          <p:cNvSpPr/>
          <p:nvPr/>
        </p:nvSpPr>
        <p:spPr>
          <a:xfrm>
            <a:off x="2625603" y="412876"/>
            <a:ext cx="2233246" cy="67700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Planificación para el aprendizaje</a:t>
            </a:r>
            <a:endParaRPr lang="es-MX" dirty="0"/>
          </a:p>
        </p:txBody>
      </p:sp>
      <p:sp>
        <p:nvSpPr>
          <p:cNvPr id="6" name="Rectángulo redondeado 5"/>
          <p:cNvSpPr/>
          <p:nvPr/>
        </p:nvSpPr>
        <p:spPr>
          <a:xfrm>
            <a:off x="2625603" y="2148479"/>
            <a:ext cx="2233246" cy="67700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Intervención didáctica</a:t>
            </a:r>
            <a:endParaRPr lang="es-MX" dirty="0"/>
          </a:p>
        </p:txBody>
      </p:sp>
      <p:sp>
        <p:nvSpPr>
          <p:cNvPr id="7" name="Rectángulo redondeado 6"/>
          <p:cNvSpPr/>
          <p:nvPr/>
        </p:nvSpPr>
        <p:spPr>
          <a:xfrm>
            <a:off x="2625603" y="4266241"/>
            <a:ext cx="2233246" cy="67700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Evaluación para el aprendizaje</a:t>
            </a:r>
            <a:endParaRPr lang="es-MX" dirty="0"/>
          </a:p>
        </p:txBody>
      </p:sp>
      <p:sp>
        <p:nvSpPr>
          <p:cNvPr id="8" name="Rectángulo redondeado 7"/>
          <p:cNvSpPr/>
          <p:nvPr/>
        </p:nvSpPr>
        <p:spPr>
          <a:xfrm>
            <a:off x="2625603" y="5763300"/>
            <a:ext cx="2233246" cy="67700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Reflexión sobre la práctica docente</a:t>
            </a:r>
            <a:endParaRPr lang="es-MX" dirty="0"/>
          </a:p>
        </p:txBody>
      </p:sp>
      <p:sp>
        <p:nvSpPr>
          <p:cNvPr id="9" name="Rectángulo redondeado 8"/>
          <p:cNvSpPr/>
          <p:nvPr/>
        </p:nvSpPr>
        <p:spPr>
          <a:xfrm>
            <a:off x="5572125" y="400554"/>
            <a:ext cx="2727812" cy="6770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tx1"/>
                </a:solidFill>
              </a:rPr>
              <a:t>Características de la planeación</a:t>
            </a:r>
            <a:endParaRPr lang="es-MX" sz="1600" dirty="0">
              <a:solidFill>
                <a:schemeClr val="tx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5570475" y="1414020"/>
            <a:ext cx="2729461" cy="6770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tx1"/>
                </a:solidFill>
              </a:rPr>
              <a:t>Estrategias de enseñanza</a:t>
            </a:r>
            <a:endParaRPr lang="es-MX" sz="1600" dirty="0">
              <a:solidFill>
                <a:schemeClr val="tx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5565530" y="2134432"/>
            <a:ext cx="2734407" cy="6770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tx1"/>
                </a:solidFill>
              </a:rPr>
              <a:t>Involucramiento de los estudiantes en su aprendizaje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5572124" y="2876458"/>
            <a:ext cx="2727811" cy="6770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tx1"/>
                </a:solidFill>
              </a:rPr>
              <a:t>Uso de recursos y materiales</a:t>
            </a:r>
            <a:endParaRPr lang="es-MX" sz="1600" dirty="0">
              <a:solidFill>
                <a:schemeClr val="tx1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5572125" y="3927737"/>
            <a:ext cx="2727812" cy="67700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tx1"/>
                </a:solidFill>
              </a:rPr>
              <a:t>Prácticas para evaluar el aprendizaje</a:t>
            </a:r>
            <a:endParaRPr lang="es-MX" sz="1600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5572125" y="4640512"/>
            <a:ext cx="2727810" cy="6770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tx1"/>
                </a:solidFill>
              </a:rPr>
              <a:t>Uso de los resultados de la evaluación</a:t>
            </a:r>
            <a:endParaRPr lang="es-MX" sz="1600" dirty="0">
              <a:solidFill>
                <a:schemeClr val="tx1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5572125" y="5765888"/>
            <a:ext cx="2789360" cy="6770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tx1"/>
                </a:solidFill>
              </a:rPr>
              <a:t>Elementos de análisis de la práctica docente</a:t>
            </a:r>
            <a:endParaRPr lang="es-MX" sz="1600" dirty="0">
              <a:solidFill>
                <a:schemeClr val="tx1"/>
              </a:solidFill>
            </a:endParaRPr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cxnSp>
        <p:nvCxnSpPr>
          <p:cNvPr id="19" name="Conector recto de flecha 18"/>
          <p:cNvCxnSpPr>
            <a:stCxn id="4" idx="3"/>
            <a:endCxn id="5" idx="1"/>
          </p:cNvCxnSpPr>
          <p:nvPr/>
        </p:nvCxnSpPr>
        <p:spPr>
          <a:xfrm flipV="1">
            <a:off x="1918921" y="751380"/>
            <a:ext cx="706682" cy="26283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4" idx="3"/>
            <a:endCxn id="6" idx="1"/>
          </p:cNvCxnSpPr>
          <p:nvPr/>
        </p:nvCxnSpPr>
        <p:spPr>
          <a:xfrm flipV="1">
            <a:off x="1918921" y="2486983"/>
            <a:ext cx="706682" cy="8927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4" idx="3"/>
            <a:endCxn id="7" idx="1"/>
          </p:cNvCxnSpPr>
          <p:nvPr/>
        </p:nvCxnSpPr>
        <p:spPr>
          <a:xfrm>
            <a:off x="1918921" y="3379729"/>
            <a:ext cx="706682" cy="1225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4" idx="3"/>
            <a:endCxn id="8" idx="1"/>
          </p:cNvCxnSpPr>
          <p:nvPr/>
        </p:nvCxnSpPr>
        <p:spPr>
          <a:xfrm>
            <a:off x="1918921" y="3379729"/>
            <a:ext cx="706682" cy="2722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5" idx="3"/>
            <a:endCxn id="9" idx="1"/>
          </p:cNvCxnSpPr>
          <p:nvPr/>
        </p:nvCxnSpPr>
        <p:spPr>
          <a:xfrm flipV="1">
            <a:off x="4858849" y="739058"/>
            <a:ext cx="713276" cy="12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6" idx="3"/>
            <a:endCxn id="10" idx="1"/>
          </p:cNvCxnSpPr>
          <p:nvPr/>
        </p:nvCxnSpPr>
        <p:spPr>
          <a:xfrm flipV="1">
            <a:off x="4858849" y="1752524"/>
            <a:ext cx="711626" cy="7344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6" idx="3"/>
            <a:endCxn id="11" idx="1"/>
          </p:cNvCxnSpPr>
          <p:nvPr/>
        </p:nvCxnSpPr>
        <p:spPr>
          <a:xfrm flipV="1">
            <a:off x="4858849" y="2472936"/>
            <a:ext cx="706681" cy="14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6" idx="3"/>
            <a:endCxn id="12" idx="1"/>
          </p:cNvCxnSpPr>
          <p:nvPr/>
        </p:nvCxnSpPr>
        <p:spPr>
          <a:xfrm>
            <a:off x="4858849" y="2486983"/>
            <a:ext cx="713275" cy="7279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7" idx="3"/>
            <a:endCxn id="13" idx="1"/>
          </p:cNvCxnSpPr>
          <p:nvPr/>
        </p:nvCxnSpPr>
        <p:spPr>
          <a:xfrm flipV="1">
            <a:off x="4858849" y="4266241"/>
            <a:ext cx="713276" cy="3385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7" idx="3"/>
            <a:endCxn id="14" idx="1"/>
          </p:cNvCxnSpPr>
          <p:nvPr/>
        </p:nvCxnSpPr>
        <p:spPr>
          <a:xfrm>
            <a:off x="4858849" y="4604745"/>
            <a:ext cx="713276" cy="3742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>
            <a:stCxn id="8" idx="3"/>
            <a:endCxn id="15" idx="1"/>
          </p:cNvCxnSpPr>
          <p:nvPr/>
        </p:nvCxnSpPr>
        <p:spPr>
          <a:xfrm>
            <a:off x="4858849" y="6101804"/>
            <a:ext cx="713276" cy="2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270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880</TotalTime>
  <Words>1330</Words>
  <Application>Microsoft Office PowerPoint</Application>
  <PresentationFormat>Carta (216 x 279 mm)</PresentationFormat>
  <Paragraphs>203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Tema de Office</vt:lpstr>
      <vt:lpstr>Gestión de la enseñanza y el aprendizaje Evaluación articulada</vt:lpstr>
      <vt:lpstr>¿Qué es la Gestión de la enseñanza y el aprendizaje?</vt:lpstr>
      <vt:lpstr>¿Cuál es el propósito de evaluar este ámbito?</vt:lpstr>
      <vt:lpstr>Dimensiones</vt:lpstr>
      <vt:lpstr> Referencias por Dimensión</vt:lpstr>
      <vt:lpstr> Referencias por Dimensión</vt:lpstr>
      <vt:lpstr> Referencias por Dimensión</vt:lpstr>
      <vt:lpstr> Referencias por Dimensión</vt:lpstr>
      <vt:lpstr>   </vt:lpstr>
      <vt:lpstr>Presentación de PowerPoint</vt:lpstr>
      <vt:lpstr>Relación con otros ámbitos</vt:lpstr>
      <vt:lpstr>Relación con otros ámbitos</vt:lpstr>
      <vt:lpstr>Relación con otros ámbitos</vt:lpstr>
      <vt:lpstr>Relación con otros ámbitos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Adriana Felisa Chavez de la Pena</cp:lastModifiedBy>
  <cp:revision>73</cp:revision>
  <dcterms:created xsi:type="dcterms:W3CDTF">2016-02-10T15:09:07Z</dcterms:created>
  <dcterms:modified xsi:type="dcterms:W3CDTF">2018-09-18T17:34:00Z</dcterms:modified>
</cp:coreProperties>
</file>