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70" r:id="rId2"/>
    <p:sldId id="267" r:id="rId3"/>
    <p:sldId id="268" r:id="rId4"/>
    <p:sldId id="279" r:id="rId5"/>
    <p:sldId id="259" r:id="rId6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7A68-28FA-014B-9C18-2F0C34CEB904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8EDFB-A71B-7742-B528-5D625D7873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48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25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98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97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1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42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91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58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18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78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00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50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2434"/>
            <a:ext cx="7886700" cy="89058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8204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69598"/>
              </p:ext>
            </p:extLst>
          </p:nvPr>
        </p:nvGraphicFramePr>
        <p:xfrm>
          <a:off x="211017" y="1087071"/>
          <a:ext cx="8862645" cy="535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1080369136"/>
                    </a:ext>
                  </a:extLst>
                </a:gridCol>
                <a:gridCol w="5222631">
                  <a:extLst>
                    <a:ext uri="{9D8B030D-6E8A-4147-A177-3AD203B41FA5}">
                      <a16:colId xmlns:a16="http://schemas.microsoft.com/office/drawing/2014/main" val="2863041227"/>
                    </a:ext>
                  </a:extLst>
                </a:gridCol>
                <a:gridCol w="852854">
                  <a:extLst>
                    <a:ext uri="{9D8B030D-6E8A-4147-A177-3AD203B41FA5}">
                      <a16:colId xmlns:a16="http://schemas.microsoft.com/office/drawing/2014/main" val="3782032541"/>
                    </a:ext>
                  </a:extLst>
                </a:gridCol>
                <a:gridCol w="1099037">
                  <a:extLst>
                    <a:ext uri="{9D8B030D-6E8A-4147-A177-3AD203B41FA5}">
                      <a16:colId xmlns:a16="http://schemas.microsoft.com/office/drawing/2014/main" val="301751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Dimensiones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 smtClean="0">
                          <a:solidFill>
                            <a:schemeClr val="bg1"/>
                          </a:solidFill>
                        </a:rPr>
                        <a:t>Subdimensiones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Temas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Subtemas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1. </a:t>
                      </a:r>
                      <a:r>
                        <a:rPr lang="es-MX" sz="1600" dirty="0" smtClean="0"/>
                        <a:t>Planificación para 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1.1. </a:t>
                      </a:r>
                      <a:r>
                        <a:rPr lang="es-MX" sz="1600" dirty="0" smtClean="0"/>
                        <a:t>Características de la planeación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1.1.1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 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168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2.</a:t>
                      </a:r>
                      <a:r>
                        <a:rPr lang="es-MX" sz="1600" dirty="0" smtClean="0"/>
                        <a:t> Intervención Didáctica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2.1.</a:t>
                      </a:r>
                      <a:r>
                        <a:rPr lang="es-MX" sz="1600" b="1" baseline="0" dirty="0" smtClean="0"/>
                        <a:t> </a:t>
                      </a:r>
                      <a:r>
                        <a:rPr lang="es-MX" sz="1600" dirty="0" smtClean="0"/>
                        <a:t>Estrategias de enseñanza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kern="1200" dirty="0" smtClean="0">
                          <a:effectLst/>
                        </a:rPr>
                        <a:t>2.1.1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62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2.2. </a:t>
                      </a:r>
                      <a:r>
                        <a:rPr lang="es-MX" sz="1600" dirty="0" smtClean="0"/>
                        <a:t>Involucramiento de los estudiantes en su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2.2.1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94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/>
                        <a:t>2.3. </a:t>
                      </a:r>
                      <a:r>
                        <a:rPr lang="es-MX" sz="1600" dirty="0" smtClean="0"/>
                        <a:t>Uso</a:t>
                      </a:r>
                      <a:r>
                        <a:rPr lang="es-MX" sz="1600" baseline="0" dirty="0" smtClean="0"/>
                        <a:t> de recursos y materiales</a:t>
                      </a:r>
                      <a:endParaRPr lang="es-MX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2.3.1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8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2.3.2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117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3. </a:t>
                      </a:r>
                      <a:r>
                        <a:rPr lang="es-MX" sz="1600" dirty="0" smtClean="0"/>
                        <a:t>Evaluación para 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/>
                        <a:t>3.1. </a:t>
                      </a:r>
                      <a:r>
                        <a:rPr lang="es-MX" sz="1600" dirty="0" smtClean="0"/>
                        <a:t>Prácticas para evaluar el aprendizaje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3.1.1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01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/>
                        <a:t>3.1.2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278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3.1.3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897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 smtClean="0">
                          <a:effectLst/>
                        </a:rPr>
                        <a:t>3.2. </a:t>
                      </a:r>
                      <a:r>
                        <a:rPr lang="es-ES" sz="1600" kern="1200" dirty="0" smtClean="0">
                          <a:effectLst/>
                        </a:rPr>
                        <a:t>Uso de los resultados de la evaluación</a:t>
                      </a:r>
                      <a:endParaRPr lang="es-MX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3.2.1</a:t>
                      </a:r>
                      <a:endParaRPr lang="es-MX" sz="16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05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s-ES" sz="1600" b="1" kern="1200" dirty="0" smtClean="0">
                          <a:effectLst/>
                        </a:rPr>
                        <a:t>4. </a:t>
                      </a:r>
                      <a:r>
                        <a:rPr lang="es-ES" sz="1600" kern="1200" dirty="0" smtClean="0">
                          <a:effectLst/>
                        </a:rPr>
                        <a:t>Reflexión sobre la práctica docente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 smtClean="0">
                          <a:effectLst/>
                        </a:rPr>
                        <a:t>4.1.</a:t>
                      </a:r>
                      <a:r>
                        <a:rPr lang="es-ES" sz="1600" b="1" kern="1200" baseline="0" dirty="0" smtClean="0">
                          <a:effectLst/>
                        </a:rPr>
                        <a:t> </a:t>
                      </a:r>
                      <a:r>
                        <a:rPr lang="es-ES" sz="1600" kern="1200" dirty="0" smtClean="0">
                          <a:effectLst/>
                        </a:rPr>
                        <a:t>Elementos de análisis de la práctica docente</a:t>
                      </a:r>
                      <a:endParaRPr lang="es-MX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4.1.1</a:t>
                      </a:r>
                      <a:endParaRPr lang="es-ES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8042"/>
                  </a:ext>
                </a:extLst>
              </a:tr>
              <a:tr h="448261">
                <a:tc v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4.1.2</a:t>
                      </a:r>
                      <a:endParaRPr lang="es-ES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0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s-E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77482"/>
                  </a:ext>
                </a:extLst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211017" y="-119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Estructura</a:t>
            </a:r>
          </a:p>
        </p:txBody>
      </p:sp>
    </p:spTree>
    <p:extLst>
      <p:ext uri="{BB962C8B-B14F-4D97-AF65-F5344CB8AC3E}">
        <p14:creationId xmlns:p14="http://schemas.microsoft.com/office/powerpoint/2010/main" val="346056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2434"/>
            <a:ext cx="7886700" cy="89058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8204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19031"/>
              </p:ext>
            </p:extLst>
          </p:nvPr>
        </p:nvGraphicFramePr>
        <p:xfrm>
          <a:off x="140677" y="166077"/>
          <a:ext cx="8862645" cy="704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292">
                  <a:extLst>
                    <a:ext uri="{9D8B030D-6E8A-4147-A177-3AD203B41FA5}">
                      <a16:colId xmlns:a16="http://schemas.microsoft.com/office/drawing/2014/main" val="1080369136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863041227"/>
                    </a:ext>
                  </a:extLst>
                </a:gridCol>
                <a:gridCol w="3675184">
                  <a:extLst>
                    <a:ext uri="{9D8B030D-6E8A-4147-A177-3AD203B41FA5}">
                      <a16:colId xmlns:a16="http://schemas.microsoft.com/office/drawing/2014/main" val="3782032541"/>
                    </a:ext>
                  </a:extLst>
                </a:gridCol>
                <a:gridCol w="1213338">
                  <a:extLst>
                    <a:ext uri="{9D8B030D-6E8A-4147-A177-3AD203B41FA5}">
                      <a16:colId xmlns:a16="http://schemas.microsoft.com/office/drawing/2014/main" val="301751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Dimensiones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 smtClean="0">
                          <a:solidFill>
                            <a:schemeClr val="bg1"/>
                          </a:solidFill>
                        </a:rPr>
                        <a:t>Subdimensiones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Temas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Subtemas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Planificación para 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Características de la planeación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Proceso</a:t>
                      </a:r>
                      <a:r>
                        <a:rPr lang="es-MX" sz="1600" baseline="0" dirty="0" smtClean="0"/>
                        <a:t> de elaboración de la planeación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 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1680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s-MX" sz="1600" dirty="0" smtClean="0"/>
                        <a:t>Intervención Didáctica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1600" dirty="0" smtClean="0"/>
                        <a:t>Estrategias de enseñanza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Seguimiento a los estudiantes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31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kern="1200" dirty="0" smtClean="0">
                          <a:effectLst/>
                        </a:rPr>
                        <a:t>Actividades de aprendizaje diversificadas para atender a todos los estudiantes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62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Involucramiento de los estudiantes en su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Los docentes generan oportunidades de participación para promover 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94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/>
                        <a:t>Uso</a:t>
                      </a:r>
                      <a:r>
                        <a:rPr lang="es-MX" sz="1600" baseline="0" dirty="0" smtClean="0"/>
                        <a:t> de recursos y materiales</a:t>
                      </a:r>
                      <a:endParaRPr lang="es-MX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effectLst/>
                        </a:rPr>
                        <a:t>Función del libro de texto en el aprendizaje</a:t>
                      </a:r>
                      <a:endParaRPr lang="es-MX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8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/>
                        <a:t>Gestión del tiempo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117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MX" sz="1600" dirty="0" smtClean="0"/>
                        <a:t>Evaluación para 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/>
                        <a:t>Prácticas para evaluar el aprendizaje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Evaluación diagnóstica de todos los estudiantes del grupo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01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Evaluación continua del aprendizaje de todos los estudiantes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2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278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Autovaloración del aprendizaje de los estudiantes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897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effectLst/>
                        </a:rPr>
                        <a:t>Uso de los resultados de la evaluación</a:t>
                      </a:r>
                      <a:endParaRPr lang="es-MX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Uso de los resultados de la evaluación para mejora del aprendizaje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05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Reflexión sobre la práctica docente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effectLst/>
                        </a:rPr>
                        <a:t>Elementos de análisis de la práctica docente</a:t>
                      </a:r>
                      <a:endParaRPr lang="es-MX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600" dirty="0">
                          <a:effectLst/>
                        </a:rPr>
                        <a:t>Necesidades de desarrollo para la práctica docente</a:t>
                      </a:r>
                      <a:endParaRPr lang="es-ES" sz="16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80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600" dirty="0">
                          <a:effectLst/>
                        </a:rPr>
                        <a:t>Identificación de retos en la práctica docente</a:t>
                      </a:r>
                      <a:endParaRPr lang="es-ES" sz="16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1</a:t>
                      </a:r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0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8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5125915" y="1943101"/>
            <a:ext cx="3640015" cy="33410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5521569" y="2004647"/>
            <a:ext cx="2901461" cy="60666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784375"/>
              </p:ext>
            </p:extLst>
          </p:nvPr>
        </p:nvGraphicFramePr>
        <p:xfrm>
          <a:off x="5451230" y="2743202"/>
          <a:ext cx="2971800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876015726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fontAlgn="ctr"/>
                      <a:r>
                        <a:rPr lang="es-MX" b="0" dirty="0" smtClean="0"/>
                        <a:t>Estrategias de enseñanza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53587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Involucramiento de los estudiantes en su aprendizaje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9502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Uso de recursos y materiales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09367"/>
                  </a:ext>
                </a:extLst>
              </a:tr>
            </a:tbl>
          </a:graphicData>
        </a:graphic>
      </p:graphicFrame>
      <p:sp>
        <p:nvSpPr>
          <p:cNvPr id="11" name="Rectángulo redondeado 10"/>
          <p:cNvSpPr/>
          <p:nvPr/>
        </p:nvSpPr>
        <p:spPr>
          <a:xfrm>
            <a:off x="228600" y="1186962"/>
            <a:ext cx="3481754" cy="1362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inta perforada 11"/>
          <p:cNvSpPr/>
          <p:nvPr/>
        </p:nvSpPr>
        <p:spPr>
          <a:xfrm>
            <a:off x="624254" y="993531"/>
            <a:ext cx="2690446" cy="38686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224455" y="1481503"/>
            <a:ext cx="1186960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Pedagógica</a:t>
            </a:r>
            <a:endParaRPr lang="es-MX" sz="1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419836" y="1472957"/>
            <a:ext cx="1186960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Administrativa</a:t>
            </a:r>
            <a:endParaRPr lang="es-MX" sz="10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2101364" y="2024305"/>
            <a:ext cx="1186960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Organizacional</a:t>
            </a:r>
            <a:endParaRPr lang="es-MX" sz="10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81030" y="2011363"/>
            <a:ext cx="1186960" cy="38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Comunitaria</a:t>
            </a:r>
            <a:endParaRPr lang="es-MX" sz="1000" dirty="0"/>
          </a:p>
        </p:txBody>
      </p:sp>
      <p:cxnSp>
        <p:nvCxnSpPr>
          <p:cNvPr id="20" name="Conector angular 19"/>
          <p:cNvCxnSpPr/>
          <p:nvPr/>
        </p:nvCxnSpPr>
        <p:spPr>
          <a:xfrm>
            <a:off x="3411415" y="1666388"/>
            <a:ext cx="2039815" cy="1402127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0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14600" y="1899138"/>
            <a:ext cx="4149969" cy="3604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2910254" y="2101362"/>
            <a:ext cx="3341077" cy="65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2708032" y="2857500"/>
            <a:ext cx="3675184" cy="221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Características de la planeación</a:t>
            </a:r>
            <a:endParaRPr lang="es-MX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567104" y="6960332"/>
            <a:ext cx="7886700" cy="4351338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299</Words>
  <Application>Microsoft Office PowerPoint</Application>
  <PresentationFormat>Carta (216 x 279 mm)</PresentationFormat>
  <Paragraphs>93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 </vt:lpstr>
      <vt:lpstr> </vt:lpstr>
      <vt:lpstr>Relación con otros ámbitos</vt:lpstr>
      <vt:lpstr>Relación con otros ámbitos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Claudia Amanda Pena Garcia</cp:lastModifiedBy>
  <cp:revision>68</cp:revision>
  <dcterms:created xsi:type="dcterms:W3CDTF">2016-02-10T15:09:07Z</dcterms:created>
  <dcterms:modified xsi:type="dcterms:W3CDTF">2018-09-18T16:52:00Z</dcterms:modified>
</cp:coreProperties>
</file>