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4" r:id="rId3"/>
    <p:sldId id="269" r:id="rId4"/>
    <p:sldId id="275" r:id="rId5"/>
    <p:sldId id="273" r:id="rId6"/>
    <p:sldId id="276" r:id="rId7"/>
    <p:sldId id="277" r:id="rId8"/>
    <p:sldId id="278" r:id="rId9"/>
    <p:sldId id="272" r:id="rId10"/>
    <p:sldId id="281" r:id="rId11"/>
    <p:sldId id="280" r:id="rId12"/>
    <p:sldId id="282" r:id="rId13"/>
    <p:sldId id="285" r:id="rId14"/>
    <p:sldId id="283" r:id="rId15"/>
    <p:sldId id="284" r:id="rId16"/>
    <p:sldId id="259" r:id="rId17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46"/>
  </p:normalViewPr>
  <p:slideViewPr>
    <p:cSldViewPr snapToGrid="0" snapToObjects="1">
      <p:cViewPr varScale="1">
        <p:scale>
          <a:sx n="109" d="100"/>
          <a:sy n="109" d="100"/>
        </p:scale>
        <p:origin x="1674" y="-10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A7A68-28FA-014B-9C18-2F0C34CEB904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8EDFB-A71B-7742-B528-5D625D7873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048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257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98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097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31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42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916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327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58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186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783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00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504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8313" y="3192369"/>
            <a:ext cx="6939095" cy="1187530"/>
          </a:xfrm>
        </p:spPr>
        <p:txBody>
          <a:bodyPr anchor="t">
            <a:normAutofit fontScale="90000"/>
          </a:bodyPr>
          <a:lstStyle/>
          <a:p>
            <a:pPr algn="l" eaLnBrk="1" hangingPunct="1"/>
            <a:r>
              <a:rPr lang="es-MX" sz="4900" b="1" dirty="0" smtClean="0">
                <a:solidFill>
                  <a:schemeClr val="accent5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la enseñanza y el aprendizaje</a:t>
            </a:r>
            <a:br>
              <a:rPr lang="es-MX" sz="4900" b="1" dirty="0" smtClean="0">
                <a:solidFill>
                  <a:schemeClr val="accent5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s-MX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Evaluación articulada</a:t>
            </a:r>
            <a:endParaRPr lang="es-MX" sz="4000" dirty="0">
              <a:solidFill>
                <a:schemeClr val="tx2">
                  <a:lumMod val="60000"/>
                  <a:lumOff val="4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8313" y="5101260"/>
            <a:ext cx="1975949" cy="4959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18-septiembre-2018</a:t>
            </a:r>
          </a:p>
          <a:p>
            <a:pPr algn="l"/>
            <a:endParaRPr lang="es-MX" sz="18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98024"/>
              </p:ext>
            </p:extLst>
          </p:nvPr>
        </p:nvGraphicFramePr>
        <p:xfrm>
          <a:off x="140677" y="262793"/>
          <a:ext cx="8862645" cy="615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292">
                  <a:extLst>
                    <a:ext uri="{9D8B030D-6E8A-4147-A177-3AD203B41FA5}">
                      <a16:colId xmlns:a16="http://schemas.microsoft.com/office/drawing/2014/main" val="1080369136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2863041227"/>
                    </a:ext>
                  </a:extLst>
                </a:gridCol>
                <a:gridCol w="3675184">
                  <a:extLst>
                    <a:ext uri="{9D8B030D-6E8A-4147-A177-3AD203B41FA5}">
                      <a16:colId xmlns:a16="http://schemas.microsoft.com/office/drawing/2014/main" val="3782032541"/>
                    </a:ext>
                  </a:extLst>
                </a:gridCol>
                <a:gridCol w="1213338">
                  <a:extLst>
                    <a:ext uri="{9D8B030D-6E8A-4147-A177-3AD203B41FA5}">
                      <a16:colId xmlns:a16="http://schemas.microsoft.com/office/drawing/2014/main" val="301751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bg1"/>
                          </a:solidFill>
                        </a:rPr>
                        <a:t>Dimensiones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err="1" smtClean="0">
                          <a:solidFill>
                            <a:schemeClr val="bg1"/>
                          </a:solidFill>
                        </a:rPr>
                        <a:t>Subdimensiones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bg1"/>
                          </a:solidFill>
                        </a:rPr>
                        <a:t>Temas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baseline="0" dirty="0" smtClean="0">
                          <a:solidFill>
                            <a:schemeClr val="bg1"/>
                          </a:solidFill>
                        </a:rPr>
                        <a:t>Subtemas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17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Planificación para el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Características de la planeación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Proceso</a:t>
                      </a:r>
                      <a:r>
                        <a:rPr lang="es-MX" sz="1400" baseline="0" dirty="0" smtClean="0"/>
                        <a:t> de elaboración de la planeación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 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1680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s-MX" sz="1400" dirty="0" smtClean="0"/>
                        <a:t>Intervención Didáctica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1400" dirty="0" smtClean="0"/>
                        <a:t>Estrategias de enseñanza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Seguimiento a los estudiantes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6310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kern="1200" dirty="0" smtClean="0">
                          <a:effectLst/>
                        </a:rPr>
                        <a:t>Actividades de aprendizaje diversificadas para atender a todos los estudiantes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62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Involucramiento de los estudiantes en su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Los docentes generan oportunidades de participación para promover el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494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Uso</a:t>
                      </a:r>
                      <a:r>
                        <a:rPr lang="es-MX" sz="1400" baseline="0" dirty="0" smtClean="0"/>
                        <a:t> de recursos y materiales</a:t>
                      </a:r>
                      <a:endParaRPr lang="es-MX" sz="14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effectLst/>
                        </a:rPr>
                        <a:t>Función del libro de texto en el aprendizaje</a:t>
                      </a:r>
                      <a:endParaRPr lang="es-MX" sz="14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83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Gestión del tiempo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117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s-MX" sz="1400" dirty="0" smtClean="0"/>
                        <a:t>Evaluación para el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Prácticas para evaluar el aprendizaje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Evaluación diagnóstica de todos los estudiantes del grupo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014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Evaluación continua del aprendizaje de todos los estudiantes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9278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Autovaloración del aprendizaje de los estudiantes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7897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effectLst/>
                        </a:rPr>
                        <a:t>Uso de los resultados de la evaluación</a:t>
                      </a:r>
                      <a:endParaRPr lang="es-MX" sz="14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Uso de los resultados de la evaluación para mejora del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05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Reflexión sobre la práctica docente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effectLst/>
                        </a:rPr>
                        <a:t>Elementos de análisis de la práctica docente</a:t>
                      </a:r>
                      <a:endParaRPr lang="es-MX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effectLst/>
                        </a:rPr>
                        <a:t>Necesidades de desarrollo para la práctica docente</a:t>
                      </a:r>
                      <a:endParaRPr lang="es-E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380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effectLst/>
                        </a:rPr>
                        <a:t>Identificación de retos en la práctica docente</a:t>
                      </a:r>
                      <a:endParaRPr lang="es-E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0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2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</a:t>
            </a:r>
            <a:r>
              <a:rPr lang="es-MX" b="1" dirty="0" smtClean="0"/>
              <a:t>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35" name="Conector recto de flecha 34"/>
          <p:cNvCxnSpPr>
            <a:stCxn id="13" idx="3"/>
            <a:endCxn id="37" idx="1"/>
          </p:cNvCxnSpPr>
          <p:nvPr/>
        </p:nvCxnSpPr>
        <p:spPr>
          <a:xfrm>
            <a:off x="4202722" y="1644301"/>
            <a:ext cx="2457450" cy="281573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</a:t>
            </a:r>
            <a:r>
              <a:rPr lang="es-MX" dirty="0" smtClean="0"/>
              <a:t>sobre la práctica docente</a:t>
            </a:r>
            <a:endParaRPr lang="es-MX" dirty="0"/>
          </a:p>
        </p:txBody>
      </p:sp>
      <p:cxnSp>
        <p:nvCxnSpPr>
          <p:cNvPr id="38" name="Conector recto de flecha 37"/>
          <p:cNvCxnSpPr>
            <a:stCxn id="13" idx="3"/>
            <a:endCxn id="34" idx="1"/>
          </p:cNvCxnSpPr>
          <p:nvPr/>
        </p:nvCxnSpPr>
        <p:spPr>
          <a:xfrm>
            <a:off x="4202722" y="1644301"/>
            <a:ext cx="2435470" cy="118801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6" idx="3"/>
            <a:endCxn id="34" idx="1"/>
          </p:cNvCxnSpPr>
          <p:nvPr/>
        </p:nvCxnSpPr>
        <p:spPr>
          <a:xfrm>
            <a:off x="2039813" y="2105383"/>
            <a:ext cx="4598379" cy="72693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15" idx="3"/>
            <a:endCxn id="33" idx="1"/>
          </p:cNvCxnSpPr>
          <p:nvPr/>
        </p:nvCxnSpPr>
        <p:spPr>
          <a:xfrm flipV="1">
            <a:off x="4202721" y="2011363"/>
            <a:ext cx="2435471" cy="8608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14" idx="3"/>
            <a:endCxn id="34" idx="1"/>
          </p:cNvCxnSpPr>
          <p:nvPr/>
        </p:nvCxnSpPr>
        <p:spPr>
          <a:xfrm>
            <a:off x="2039815" y="1641048"/>
            <a:ext cx="4598377" cy="119127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64" name="Conector recto de flecha 63"/>
          <p:cNvCxnSpPr>
            <a:stCxn id="25" idx="3"/>
            <a:endCxn id="33" idx="1"/>
          </p:cNvCxnSpPr>
          <p:nvPr/>
        </p:nvCxnSpPr>
        <p:spPr>
          <a:xfrm flipV="1">
            <a:off x="4202725" y="2011363"/>
            <a:ext cx="2435467" cy="130600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25" idx="3"/>
            <a:endCxn id="37" idx="1"/>
          </p:cNvCxnSpPr>
          <p:nvPr/>
        </p:nvCxnSpPr>
        <p:spPr>
          <a:xfrm>
            <a:off x="4202725" y="3317369"/>
            <a:ext cx="2457447" cy="11426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25" idx="3"/>
            <a:endCxn id="34" idx="1"/>
          </p:cNvCxnSpPr>
          <p:nvPr/>
        </p:nvCxnSpPr>
        <p:spPr>
          <a:xfrm flipV="1">
            <a:off x="4202725" y="2832319"/>
            <a:ext cx="2435467" cy="48505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endCxn id="36" idx="1"/>
          </p:cNvCxnSpPr>
          <p:nvPr/>
        </p:nvCxnSpPr>
        <p:spPr>
          <a:xfrm flipV="1">
            <a:off x="5051181" y="3643372"/>
            <a:ext cx="1587011" cy="210677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stCxn id="53" idx="0"/>
            <a:endCxn id="34" idx="1"/>
          </p:cNvCxnSpPr>
          <p:nvPr/>
        </p:nvCxnSpPr>
        <p:spPr>
          <a:xfrm flipV="1">
            <a:off x="5429251" y="2832319"/>
            <a:ext cx="1208941" cy="292588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cxnSp>
        <p:nvCxnSpPr>
          <p:cNvPr id="87" name="Conector recto de flecha 86"/>
          <p:cNvCxnSpPr>
            <a:stCxn id="82" idx="3"/>
            <a:endCxn id="34" idx="1"/>
          </p:cNvCxnSpPr>
          <p:nvPr/>
        </p:nvCxnSpPr>
        <p:spPr>
          <a:xfrm flipV="1">
            <a:off x="4191732" y="2832319"/>
            <a:ext cx="2446460" cy="148749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stCxn id="82" idx="3"/>
            <a:endCxn id="33" idx="1"/>
          </p:cNvCxnSpPr>
          <p:nvPr/>
        </p:nvCxnSpPr>
        <p:spPr>
          <a:xfrm flipV="1">
            <a:off x="4191732" y="2011363"/>
            <a:ext cx="2446460" cy="230845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Rectángulo redondeado 93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95" name="Conector recto de flecha 94"/>
          <p:cNvCxnSpPr>
            <a:stCxn id="93" idx="4"/>
            <a:endCxn id="94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dondear rectángulo de esquina diagonal 95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18530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</a:t>
            </a:r>
            <a:r>
              <a:rPr lang="es-MX" b="1" dirty="0" smtClean="0"/>
              <a:t>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</a:t>
            </a:r>
            <a:r>
              <a:rPr lang="es-MX" dirty="0" smtClean="0"/>
              <a:t>sobre la práctica docente</a:t>
            </a:r>
            <a:endParaRPr lang="es-MX" dirty="0"/>
          </a:p>
        </p:txBody>
      </p:sp>
      <p:cxnSp>
        <p:nvCxnSpPr>
          <p:cNvPr id="40" name="Conector recto de flecha 39"/>
          <p:cNvCxnSpPr>
            <a:stCxn id="15" idx="3"/>
            <a:endCxn id="33" idx="1"/>
          </p:cNvCxnSpPr>
          <p:nvPr/>
        </p:nvCxnSpPr>
        <p:spPr>
          <a:xfrm flipV="1">
            <a:off x="4202721" y="2011363"/>
            <a:ext cx="2435471" cy="8608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64" name="Conector recto de flecha 63"/>
          <p:cNvCxnSpPr>
            <a:stCxn id="25" idx="3"/>
            <a:endCxn id="33" idx="1"/>
          </p:cNvCxnSpPr>
          <p:nvPr/>
        </p:nvCxnSpPr>
        <p:spPr>
          <a:xfrm flipV="1">
            <a:off x="4202725" y="2011363"/>
            <a:ext cx="2435467" cy="130600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cxnSp>
        <p:nvCxnSpPr>
          <p:cNvPr id="90" name="Conector recto de flecha 89"/>
          <p:cNvCxnSpPr>
            <a:stCxn id="82" idx="3"/>
            <a:endCxn id="33" idx="1"/>
          </p:cNvCxnSpPr>
          <p:nvPr/>
        </p:nvCxnSpPr>
        <p:spPr>
          <a:xfrm flipV="1">
            <a:off x="4191732" y="2011363"/>
            <a:ext cx="2446460" cy="230845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redondeado 41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44" name="Conector recto de flecha 43"/>
          <p:cNvCxnSpPr>
            <a:stCxn id="41" idx="4"/>
            <a:endCxn id="42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dondear rectángulo de esquina diagonal 44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01206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</a:t>
            </a:r>
            <a:r>
              <a:rPr lang="es-MX" b="1" dirty="0" smtClean="0"/>
              <a:t>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</a:t>
            </a:r>
            <a:r>
              <a:rPr lang="es-MX" dirty="0" smtClean="0"/>
              <a:t>sobre la práctica docente</a:t>
            </a:r>
            <a:endParaRPr lang="es-MX" dirty="0"/>
          </a:p>
        </p:txBody>
      </p:sp>
      <p:cxnSp>
        <p:nvCxnSpPr>
          <p:cNvPr id="38" name="Conector recto de flecha 37"/>
          <p:cNvCxnSpPr>
            <a:stCxn id="13" idx="3"/>
            <a:endCxn id="34" idx="1"/>
          </p:cNvCxnSpPr>
          <p:nvPr/>
        </p:nvCxnSpPr>
        <p:spPr>
          <a:xfrm>
            <a:off x="4202722" y="1644301"/>
            <a:ext cx="2435470" cy="118801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6" idx="3"/>
            <a:endCxn id="34" idx="1"/>
          </p:cNvCxnSpPr>
          <p:nvPr/>
        </p:nvCxnSpPr>
        <p:spPr>
          <a:xfrm>
            <a:off x="2039813" y="2105383"/>
            <a:ext cx="4598379" cy="72693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14" idx="3"/>
            <a:endCxn id="34" idx="1"/>
          </p:cNvCxnSpPr>
          <p:nvPr/>
        </p:nvCxnSpPr>
        <p:spPr>
          <a:xfrm>
            <a:off x="2039815" y="1641048"/>
            <a:ext cx="4598377" cy="119127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70" name="Conector recto de flecha 69"/>
          <p:cNvCxnSpPr>
            <a:stCxn id="25" idx="3"/>
            <a:endCxn id="34" idx="1"/>
          </p:cNvCxnSpPr>
          <p:nvPr/>
        </p:nvCxnSpPr>
        <p:spPr>
          <a:xfrm flipV="1">
            <a:off x="4202725" y="2832319"/>
            <a:ext cx="2435467" cy="48505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stCxn id="53" idx="0"/>
            <a:endCxn id="34" idx="1"/>
          </p:cNvCxnSpPr>
          <p:nvPr/>
        </p:nvCxnSpPr>
        <p:spPr>
          <a:xfrm flipV="1">
            <a:off x="5429251" y="2832319"/>
            <a:ext cx="1208941" cy="292588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cxnSp>
        <p:nvCxnSpPr>
          <p:cNvPr id="87" name="Conector recto de flecha 86"/>
          <p:cNvCxnSpPr>
            <a:stCxn id="82" idx="3"/>
            <a:endCxn id="34" idx="1"/>
          </p:cNvCxnSpPr>
          <p:nvPr/>
        </p:nvCxnSpPr>
        <p:spPr>
          <a:xfrm flipV="1">
            <a:off x="4191732" y="2832319"/>
            <a:ext cx="2446460" cy="148749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redondeado 41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44" name="Conector recto de flecha 43"/>
          <p:cNvCxnSpPr>
            <a:stCxn id="41" idx="4"/>
            <a:endCxn id="42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dondear rectángulo de esquina diagonal 44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2861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</a:t>
            </a:r>
            <a:r>
              <a:rPr lang="es-MX" b="1" dirty="0" smtClean="0"/>
              <a:t>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</a:t>
            </a:r>
            <a:r>
              <a:rPr lang="es-MX" dirty="0" smtClean="0"/>
              <a:t>sobre la práctica docente</a:t>
            </a:r>
            <a:endParaRPr lang="es-MX" dirty="0"/>
          </a:p>
        </p:txBody>
      </p: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75" name="Conector recto de flecha 74"/>
          <p:cNvCxnSpPr>
            <a:stCxn id="53" idx="0"/>
            <a:endCxn id="36" idx="1"/>
          </p:cNvCxnSpPr>
          <p:nvPr/>
        </p:nvCxnSpPr>
        <p:spPr>
          <a:xfrm flipV="1">
            <a:off x="5429251" y="3643372"/>
            <a:ext cx="1208941" cy="211483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sp>
        <p:nvSpPr>
          <p:cNvPr id="42" name="Elipse 41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45" name="Conector recto de flecha 44"/>
          <p:cNvCxnSpPr>
            <a:stCxn id="42" idx="4"/>
            <a:endCxn id="44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dondear rectángulo de esquina diagonal 46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46136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</a:t>
            </a:r>
            <a:r>
              <a:rPr lang="es-MX" b="1" dirty="0" smtClean="0"/>
              <a:t>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35" name="Conector recto de flecha 34"/>
          <p:cNvCxnSpPr>
            <a:stCxn id="13" idx="3"/>
            <a:endCxn id="37" idx="1"/>
          </p:cNvCxnSpPr>
          <p:nvPr/>
        </p:nvCxnSpPr>
        <p:spPr>
          <a:xfrm>
            <a:off x="4202722" y="1644301"/>
            <a:ext cx="2457450" cy="281573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</a:t>
            </a:r>
            <a:r>
              <a:rPr lang="es-MX" dirty="0" smtClean="0"/>
              <a:t>sobre la práctica docente</a:t>
            </a:r>
            <a:endParaRPr lang="es-MX" dirty="0"/>
          </a:p>
        </p:txBody>
      </p: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67" name="Conector recto de flecha 66"/>
          <p:cNvCxnSpPr>
            <a:stCxn id="25" idx="3"/>
            <a:endCxn id="37" idx="1"/>
          </p:cNvCxnSpPr>
          <p:nvPr/>
        </p:nvCxnSpPr>
        <p:spPr>
          <a:xfrm>
            <a:off x="4202725" y="3317369"/>
            <a:ext cx="2457447" cy="11426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cxnSp>
        <p:nvCxnSpPr>
          <p:cNvPr id="6" name="Conector recto de flecha 5"/>
          <p:cNvCxnSpPr>
            <a:stCxn id="4" idx="4"/>
            <a:endCxn id="52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dondear rectángulo de esquina diagonal 40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35303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6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la </a:t>
            </a:r>
            <a:r>
              <a:rPr lang="es-MX" b="1" dirty="0" smtClean="0"/>
              <a:t>Gestión de la enseñanza y el aprendizaje?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sz="2000" i="1" dirty="0" smtClean="0"/>
          </a:p>
          <a:p>
            <a:pPr algn="just"/>
            <a:endParaRPr lang="es-ES" sz="2000" i="1" dirty="0"/>
          </a:p>
          <a:p>
            <a:pPr algn="just"/>
            <a:r>
              <a:rPr lang="es-ES" sz="2200" dirty="0"/>
              <a:t>Refiere a las acciones intencionadas que realiza el docente para promover el aprendizaje de todos los estudiantes; es decir, es la mediación que realiza entre sus estudiantes y los contenidos curriculares. Comprende los procesos de planificación, intervención didáctica y evaluación para el aprendizaje, asimismo refiere a aquellos elementos que emplean los docentes para reflexionar sobre su práctica.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109024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¿Cuál es el propósito </a:t>
            </a:r>
            <a:r>
              <a:rPr lang="es-MX" b="1" dirty="0" smtClean="0"/>
              <a:t>de evaluar </a:t>
            </a:r>
            <a:r>
              <a:rPr lang="es-MX" b="1" dirty="0"/>
              <a:t>este ámbito?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/>
              <a:t>Valorar </a:t>
            </a:r>
            <a:r>
              <a:rPr lang="es-ES" dirty="0" smtClean="0"/>
              <a:t>las </a:t>
            </a:r>
            <a:r>
              <a:rPr lang="es-ES" dirty="0"/>
              <a:t>acciones </a:t>
            </a:r>
            <a:r>
              <a:rPr lang="es-ES" dirty="0" smtClean="0"/>
              <a:t>respecto a la planificación e intervención didáctica que </a:t>
            </a:r>
            <a:r>
              <a:rPr lang="es-ES" dirty="0"/>
              <a:t>realizan los docentes de la educación obligatoria para promover el aprendizaje de todos los </a:t>
            </a:r>
            <a:r>
              <a:rPr lang="es-ES" dirty="0" smtClean="0"/>
              <a:t>estudiantes. </a:t>
            </a:r>
            <a:endParaRPr lang="es-ES" dirty="0" smtClean="0"/>
          </a:p>
          <a:p>
            <a:pPr marL="0" indent="0"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Esta </a:t>
            </a:r>
            <a:r>
              <a:rPr lang="es-ES" dirty="0"/>
              <a:t>información </a:t>
            </a:r>
            <a:r>
              <a:rPr lang="es-ES" dirty="0" smtClean="0"/>
              <a:t>podrá ser útil a </a:t>
            </a:r>
            <a:r>
              <a:rPr lang="es-ES" dirty="0"/>
              <a:t>las autoridades federales, estatales, locales y a la comunidad </a:t>
            </a:r>
            <a:r>
              <a:rPr lang="es-ES" dirty="0" smtClean="0"/>
              <a:t>escolar</a:t>
            </a:r>
            <a:r>
              <a:rPr lang="es-ES" dirty="0"/>
              <a:t> </a:t>
            </a:r>
            <a:r>
              <a:rPr lang="es-ES" dirty="0" smtClean="0"/>
              <a:t>en la identificación de necesidades</a:t>
            </a:r>
            <a:r>
              <a:rPr lang="es-ES" dirty="0"/>
              <a:t> </a:t>
            </a:r>
            <a:r>
              <a:rPr lang="es-ES" dirty="0" smtClean="0"/>
              <a:t>y fortalezas para el desarrollo de </a:t>
            </a:r>
            <a:r>
              <a:rPr lang="es-ES" dirty="0"/>
              <a:t>estrategias de </a:t>
            </a:r>
            <a:r>
              <a:rPr lang="es-ES" dirty="0" smtClean="0"/>
              <a:t>formación </a:t>
            </a:r>
            <a:r>
              <a:rPr lang="es-ES" dirty="0"/>
              <a:t>y </a:t>
            </a:r>
            <a:r>
              <a:rPr lang="es-ES" dirty="0" smtClean="0"/>
              <a:t>acompañamiento y la </a:t>
            </a:r>
            <a:r>
              <a:rPr lang="es-ES" dirty="0"/>
              <a:t>difusión de “buenas prácticas” que permita promover una mejora de la enseñanza que impacte en el aprendizaje de los estudiantes</a:t>
            </a:r>
            <a:r>
              <a:rPr lang="es-ES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42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319" y="22226"/>
            <a:ext cx="7886700" cy="845469"/>
          </a:xfrm>
        </p:spPr>
        <p:txBody>
          <a:bodyPr/>
          <a:lstStyle/>
          <a:p>
            <a:r>
              <a:rPr lang="es-MX" b="1" dirty="0" smtClean="0"/>
              <a:t>Dimensiones</a:t>
            </a:r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246185" y="777266"/>
            <a:ext cx="8748346" cy="1428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redondeado 5"/>
          <p:cNvSpPr/>
          <p:nvPr/>
        </p:nvSpPr>
        <p:spPr>
          <a:xfrm>
            <a:off x="246185" y="2300822"/>
            <a:ext cx="8748346" cy="1382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redondeado 6"/>
          <p:cNvSpPr/>
          <p:nvPr/>
        </p:nvSpPr>
        <p:spPr>
          <a:xfrm>
            <a:off x="246185" y="3802120"/>
            <a:ext cx="8748346" cy="1413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246185" y="5399305"/>
            <a:ext cx="8748348" cy="13100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391034" y="2484503"/>
            <a:ext cx="1518103" cy="101523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Intervención didáctica</a:t>
            </a:r>
            <a:endParaRPr lang="es-MX" b="1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337513" y="3887940"/>
            <a:ext cx="1596795" cy="113840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Evaluación para el aprendizaje</a:t>
            </a:r>
            <a:endParaRPr lang="es-MX" b="1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358066" y="5476012"/>
            <a:ext cx="1555692" cy="111464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Reflexión sobre la práctica docente</a:t>
            </a:r>
            <a:endParaRPr lang="es-MX" b="1" dirty="0"/>
          </a:p>
        </p:txBody>
      </p:sp>
      <p:sp>
        <p:nvSpPr>
          <p:cNvPr id="17" name="Rectángulo 16"/>
          <p:cNvSpPr/>
          <p:nvPr/>
        </p:nvSpPr>
        <p:spPr>
          <a:xfrm>
            <a:off x="2025637" y="902719"/>
            <a:ext cx="6780852" cy="11974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500" dirty="0"/>
              <a:t>Conjunto de acciones que lleva a cabo el docente de manera individual o colegiada para organizar los componentes del proceso de enseñanza y aprendizaje (objetivos, contenidos, actividades, instrumentos de evaluación y recursos) que guiarán, de manera flexible, la intervención didáctica, a partir de la articulación de diferentes documentos curriculares, normativos y el diagnóstico grupal.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025635" y="2433819"/>
            <a:ext cx="6780851" cy="11622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500" dirty="0"/>
              <a:t>Conjunto de estrategias que implementa el docente para promover experiencias de aprendizaje contextualizadas en todos los estudiantes, en ello es fundamental el involucramiento de los estudiantes en su aprendizaje y el seguimiento que realiza el docente. Esta implementación requiere el apoyo de recursos y materiales.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025636" y="3920814"/>
            <a:ext cx="6780851" cy="11834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500" dirty="0"/>
              <a:t>Proceso sistemático de recopilación, análisis y valoración del aprendizaje de los estudiantes. Permite la retroalimentación para mejorar el desempeño de los estudiantes y las prácticas de enseñanza. Comprende las acciones e instrumentos que utiliza el docente para la valoración y la autovaloración del aprendizaje de los alumnos.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025638" y="5518000"/>
            <a:ext cx="6780851" cy="10726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50" dirty="0">
                <a:solidFill>
                  <a:schemeClr val="bg1"/>
                </a:solidFill>
              </a:rPr>
              <a:t>Refiere a </a:t>
            </a:r>
            <a:r>
              <a:rPr lang="es-MX" sz="1500" dirty="0">
                <a:solidFill>
                  <a:schemeClr val="bg1"/>
                </a:solidFill>
              </a:rPr>
              <a:t>los</a:t>
            </a:r>
            <a:r>
              <a:rPr lang="es-MX" sz="1450" dirty="0">
                <a:solidFill>
                  <a:schemeClr val="bg1"/>
                </a:solidFill>
              </a:rPr>
              <a:t> elementos que emplea el docente para el autoanálisis y mejoramiento de su práctica, asimismo, comprende la identificación de los retos de su práctica. 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395655" y="962705"/>
            <a:ext cx="1518103" cy="9408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Planificación para el aprendizaje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14929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3173"/>
            <a:ext cx="7886700" cy="1325563"/>
          </a:xfrm>
        </p:spPr>
        <p:txBody>
          <a:bodyPr/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Referencias por Dimensión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62382"/>
              </p:ext>
            </p:extLst>
          </p:nvPr>
        </p:nvGraphicFramePr>
        <p:xfrm>
          <a:off x="381000" y="2081238"/>
          <a:ext cx="846406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318">
                  <a:extLst>
                    <a:ext uri="{9D8B030D-6E8A-4147-A177-3AD203B41FA5}">
                      <a16:colId xmlns:a16="http://schemas.microsoft.com/office/drawing/2014/main" val="2558605945"/>
                    </a:ext>
                  </a:extLst>
                </a:gridCol>
                <a:gridCol w="7094744">
                  <a:extLst>
                    <a:ext uri="{9D8B030D-6E8A-4147-A177-3AD203B41FA5}">
                      <a16:colId xmlns:a16="http://schemas.microsoft.com/office/drawing/2014/main" val="32257673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Planificación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para el aprendizaje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Referentes teóricos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(2013a).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(2013b).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Referentes normativos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(2018), Perfiles, parámetros e indicadores para docentes y técnicos docentes en Educación Básica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(2017) Aprendizajes clave para la educación integral. Plan y programas de estudio para la educación básica.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(2017) Lineamientos para la Organización Y Funcionamiento de los Consejos Técnicos Escolares de Educación Básica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50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3172"/>
            <a:ext cx="7886700" cy="989988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Referencias por Dimensión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2278"/>
              </p:ext>
            </p:extLst>
          </p:nvPr>
        </p:nvGraphicFramePr>
        <p:xfrm>
          <a:off x="293076" y="1038959"/>
          <a:ext cx="8613531" cy="588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310">
                  <a:extLst>
                    <a:ext uri="{9D8B030D-6E8A-4147-A177-3AD203B41FA5}">
                      <a16:colId xmlns:a16="http://schemas.microsoft.com/office/drawing/2014/main" val="2558605945"/>
                    </a:ext>
                  </a:extLst>
                </a:gridCol>
                <a:gridCol w="7301221">
                  <a:extLst>
                    <a:ext uri="{9D8B030D-6E8A-4147-A177-3AD203B41FA5}">
                      <a16:colId xmlns:a16="http://schemas.microsoft.com/office/drawing/2014/main" val="32257673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Intervención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didáctica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Referentes teóricos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Carroll, J. B. y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Spearritt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 (1967). A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"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Monograph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 Center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Educational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Differences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Harvard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(2013a).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(2013b).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Díaz Barriga </a:t>
                      </a:r>
                      <a:r>
                        <a:rPr lang="es-E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Aceo</a:t>
                      </a: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Frida (2006), Enseñanza situada: Vínculo entre la escuela y la vida, México, McGraw Hill.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OECD (2011),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and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OECD Publishing. </a:t>
                      </a:r>
                      <a:endParaRPr lang="es-MX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Referentes normativos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Constitución Política de los Estados Unidos Mexicanos. Artículo 3°. DOF, 2018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ACUERDO número 11/05/18 por el que se emiten los Lineamientos para el desarrollo y el ejercicio de la autonomía curricular en las escuelas de educación básica del Sistema </a:t>
                      </a:r>
                      <a:endParaRPr lang="es-ES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Ley General de Educación. Artículo 52. DOF 2018</a:t>
                      </a:r>
                      <a:endParaRPr lang="es-MX" sz="1600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(2018), Perfiles, parámetros e indicadores para docentes y técnicos docentes en Educación Básica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(2017) Modelo Educativo para la Educación Obligatoria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(2017) Aprendizajes clave para la educación integral. Plan y programas de estudio para la educación básica.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31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3173"/>
            <a:ext cx="7886700" cy="1325563"/>
          </a:xfrm>
        </p:spPr>
        <p:txBody>
          <a:bodyPr/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Referencias por Dimensión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49454"/>
              </p:ext>
            </p:extLst>
          </p:nvPr>
        </p:nvGraphicFramePr>
        <p:xfrm>
          <a:off x="381000" y="2081238"/>
          <a:ext cx="8464062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318">
                  <a:extLst>
                    <a:ext uri="{9D8B030D-6E8A-4147-A177-3AD203B41FA5}">
                      <a16:colId xmlns:a16="http://schemas.microsoft.com/office/drawing/2014/main" val="2558605945"/>
                    </a:ext>
                  </a:extLst>
                </a:gridCol>
                <a:gridCol w="7094744">
                  <a:extLst>
                    <a:ext uri="{9D8B030D-6E8A-4147-A177-3AD203B41FA5}">
                      <a16:colId xmlns:a16="http://schemas.microsoft.com/office/drawing/2014/main" val="32257673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Evaluación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para el aprendizaje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Referentes teóricos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(2013a).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(2013b).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Referentes normativos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ACUERDO número 12/05/18 por el que se establecen las normas generales para la evaluación de los aprendizajes esperados, acreditación, regularización, promoción y certificación de los educandos de la educación básica</a:t>
                      </a:r>
                      <a:endParaRPr lang="es-MX" sz="1600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(2018), Perfiles, parámetros e indicadores para docentes y técnicos docentes en Educación Básica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10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3173"/>
            <a:ext cx="7886700" cy="1325563"/>
          </a:xfrm>
        </p:spPr>
        <p:txBody>
          <a:bodyPr/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Referencias por Dimensión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205700"/>
              </p:ext>
            </p:extLst>
          </p:nvPr>
        </p:nvGraphicFramePr>
        <p:xfrm>
          <a:off x="266700" y="1711961"/>
          <a:ext cx="8464062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318">
                  <a:extLst>
                    <a:ext uri="{9D8B030D-6E8A-4147-A177-3AD203B41FA5}">
                      <a16:colId xmlns:a16="http://schemas.microsoft.com/office/drawing/2014/main" val="2558605945"/>
                    </a:ext>
                  </a:extLst>
                </a:gridCol>
                <a:gridCol w="7094744">
                  <a:extLst>
                    <a:ext uri="{9D8B030D-6E8A-4147-A177-3AD203B41FA5}">
                      <a16:colId xmlns:a16="http://schemas.microsoft.com/office/drawing/2014/main" val="32257673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Reflexión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sobre la práctica docente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Referentes teóricos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(2013a).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(2013b).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Larrivee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Barbara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(2000),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becoming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critically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reflective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  <a:endParaRPr lang="es-MX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Rodrigues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Renara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Rodríguez-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Illera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José Luis (2014), El portafolio digital como soporte de la práctica reflexiva en la formación docente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Rosales, Carlos (2000), Evaluar es reflexionar sobre la enseñanza, Tercera edición, Madrid, Narcea.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Zeichner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Kenneth (s/f), El maestro como profesional reflexivo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Referentes normativos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(2018), Perfiles, parámetros e indicadores para docentes y técnicos docentes en Educación Básica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99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98914" y="2667552"/>
            <a:ext cx="1820007" cy="142435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Gestión de la enseñanza y el aprendizaje</a:t>
            </a:r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2625603" y="412876"/>
            <a:ext cx="2233246" cy="6770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  <p:sp>
        <p:nvSpPr>
          <p:cNvPr id="6" name="Rectángulo redondeado 5"/>
          <p:cNvSpPr/>
          <p:nvPr/>
        </p:nvSpPr>
        <p:spPr>
          <a:xfrm>
            <a:off x="2625603" y="2148479"/>
            <a:ext cx="2233246" cy="6770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625603" y="4266241"/>
            <a:ext cx="2233246" cy="6770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25603" y="5763300"/>
            <a:ext cx="2233246" cy="6770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</a:t>
            </a:r>
            <a:r>
              <a:rPr lang="es-MX" dirty="0" smtClean="0"/>
              <a:t>sobre la práctica docente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572125" y="400554"/>
            <a:ext cx="2727812" cy="6770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Características de la planeación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570475" y="1414020"/>
            <a:ext cx="2729461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Estrategias de enseñanza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5565530" y="2134432"/>
            <a:ext cx="2734407" cy="6770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Involucramiento de los estudiantes en su aprendizaje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5572124" y="2876458"/>
            <a:ext cx="2727811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Uso de recursos y materiales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5572125" y="3927737"/>
            <a:ext cx="2727812" cy="677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Prácticas para evaluar el aprendizaje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5572125" y="4640512"/>
            <a:ext cx="2727810" cy="6770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Uso de los resultados de la evaluación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5572125" y="5765888"/>
            <a:ext cx="2789360" cy="677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Elementos de análisis de la práctica docente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cxnSp>
        <p:nvCxnSpPr>
          <p:cNvPr id="19" name="Conector recto de flecha 18"/>
          <p:cNvCxnSpPr>
            <a:stCxn id="4" idx="3"/>
            <a:endCxn id="5" idx="1"/>
          </p:cNvCxnSpPr>
          <p:nvPr/>
        </p:nvCxnSpPr>
        <p:spPr>
          <a:xfrm flipV="1">
            <a:off x="1918921" y="751380"/>
            <a:ext cx="706682" cy="2628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4" idx="3"/>
            <a:endCxn id="6" idx="1"/>
          </p:cNvCxnSpPr>
          <p:nvPr/>
        </p:nvCxnSpPr>
        <p:spPr>
          <a:xfrm flipV="1">
            <a:off x="1918921" y="2486983"/>
            <a:ext cx="706682" cy="8927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4" idx="3"/>
            <a:endCxn id="7" idx="1"/>
          </p:cNvCxnSpPr>
          <p:nvPr/>
        </p:nvCxnSpPr>
        <p:spPr>
          <a:xfrm>
            <a:off x="1918921" y="3379729"/>
            <a:ext cx="706682" cy="1225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4" idx="3"/>
            <a:endCxn id="8" idx="1"/>
          </p:cNvCxnSpPr>
          <p:nvPr/>
        </p:nvCxnSpPr>
        <p:spPr>
          <a:xfrm>
            <a:off x="1918921" y="3379729"/>
            <a:ext cx="706682" cy="2722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5" idx="3"/>
            <a:endCxn id="9" idx="1"/>
          </p:cNvCxnSpPr>
          <p:nvPr/>
        </p:nvCxnSpPr>
        <p:spPr>
          <a:xfrm flipV="1">
            <a:off x="4858849" y="739058"/>
            <a:ext cx="713276" cy="1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6" idx="3"/>
            <a:endCxn id="10" idx="1"/>
          </p:cNvCxnSpPr>
          <p:nvPr/>
        </p:nvCxnSpPr>
        <p:spPr>
          <a:xfrm flipV="1">
            <a:off x="4858849" y="1752524"/>
            <a:ext cx="711626" cy="734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6" idx="3"/>
            <a:endCxn id="11" idx="1"/>
          </p:cNvCxnSpPr>
          <p:nvPr/>
        </p:nvCxnSpPr>
        <p:spPr>
          <a:xfrm flipV="1">
            <a:off x="4858849" y="2472936"/>
            <a:ext cx="706681" cy="14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6" idx="3"/>
            <a:endCxn id="12" idx="1"/>
          </p:cNvCxnSpPr>
          <p:nvPr/>
        </p:nvCxnSpPr>
        <p:spPr>
          <a:xfrm>
            <a:off x="4858849" y="2486983"/>
            <a:ext cx="713275" cy="727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7" idx="3"/>
            <a:endCxn id="13" idx="1"/>
          </p:cNvCxnSpPr>
          <p:nvPr/>
        </p:nvCxnSpPr>
        <p:spPr>
          <a:xfrm flipV="1">
            <a:off x="4858849" y="4266241"/>
            <a:ext cx="713276" cy="338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7" idx="3"/>
            <a:endCxn id="14" idx="1"/>
          </p:cNvCxnSpPr>
          <p:nvPr/>
        </p:nvCxnSpPr>
        <p:spPr>
          <a:xfrm>
            <a:off x="4858849" y="4604745"/>
            <a:ext cx="713276" cy="374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8" idx="3"/>
            <a:endCxn id="15" idx="1"/>
          </p:cNvCxnSpPr>
          <p:nvPr/>
        </p:nvCxnSpPr>
        <p:spPr>
          <a:xfrm>
            <a:off x="4858849" y="6101804"/>
            <a:ext cx="713276" cy="2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70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</TotalTime>
  <Words>1401</Words>
  <Application>Microsoft Office PowerPoint</Application>
  <PresentationFormat>Carta (216 x 279 mm)</PresentationFormat>
  <Paragraphs>225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de Office</vt:lpstr>
      <vt:lpstr>Gestión de la enseñanza y el aprendizaje Evaluación articulada</vt:lpstr>
      <vt:lpstr>¿Qué es la Gestión de la enseñanza y el aprendizaje?</vt:lpstr>
      <vt:lpstr>¿Cuál es el propósito de evaluar este ámbito?</vt:lpstr>
      <vt:lpstr>Dimensiones</vt:lpstr>
      <vt:lpstr> Referencias por Dimensión</vt:lpstr>
      <vt:lpstr> Referencias por Dimensión</vt:lpstr>
      <vt:lpstr> Referencias por Dimensión</vt:lpstr>
      <vt:lpstr> Referencias por Dimensión</vt:lpstr>
      <vt:lpstr>   </vt:lpstr>
      <vt:lpstr>Presentación de PowerPoint</vt:lpstr>
      <vt:lpstr>Relación con otros ámbitos</vt:lpstr>
      <vt:lpstr>Relación con otros ámbitos</vt:lpstr>
      <vt:lpstr>Relación con otros ámbitos</vt:lpstr>
      <vt:lpstr>Relación con otros ámbitos</vt:lpstr>
      <vt:lpstr>Relación con otros ámbitos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Adriana Felisa Chavez de la Pena</cp:lastModifiedBy>
  <cp:revision>72</cp:revision>
  <dcterms:created xsi:type="dcterms:W3CDTF">2016-02-10T15:09:07Z</dcterms:created>
  <dcterms:modified xsi:type="dcterms:W3CDTF">2018-09-18T17:01:53Z</dcterms:modified>
</cp:coreProperties>
</file>