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64" r:id="rId4"/>
    <p:sldId id="265" r:id="rId5"/>
    <p:sldId id="266" r:id="rId6"/>
    <p:sldId id="273" r:id="rId7"/>
    <p:sldId id="271" r:id="rId8"/>
    <p:sldId id="272" r:id="rId9"/>
    <p:sldId id="270" r:id="rId10"/>
    <p:sldId id="267" r:id="rId11"/>
    <p:sldId id="268" r:id="rId12"/>
    <p:sldId id="259" r:id="rId13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7A68-28FA-014B-9C18-2F0C34CEB904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EDFB-A71B-7742-B528-5D625D7873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4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5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8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1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91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8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8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0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3793-B300-8345-B0A0-ECF731EB7B51}" type="datetimeFigureOut">
              <a:rPr lang="es-ES_tradnl" smtClean="0"/>
              <a:t>17/09/2018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0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8313" y="3192369"/>
            <a:ext cx="6939095" cy="1187530"/>
          </a:xfrm>
        </p:spPr>
        <p:txBody>
          <a:bodyPr anchor="t">
            <a:normAutofit fontScale="90000"/>
          </a:bodyPr>
          <a:lstStyle/>
          <a:p>
            <a:pPr algn="l" eaLnBrk="1" hangingPunct="1"/>
            <a: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la enseñanza y el aprendizaje</a:t>
            </a:r>
            <a:b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s-MX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Evaluación articulada</a:t>
            </a:r>
            <a:endParaRPr lang="es-MX" sz="4000" dirty="0">
              <a:solidFill>
                <a:schemeClr val="tx2">
                  <a:lumMod val="60000"/>
                  <a:lumOff val="4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8313" y="5101260"/>
            <a:ext cx="1975949" cy="495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18-septiembre-2018</a:t>
            </a:r>
          </a:p>
          <a:p>
            <a:pPr algn="l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434"/>
            <a:ext cx="7886700" cy="89058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204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53434"/>
              </p:ext>
            </p:extLst>
          </p:nvPr>
        </p:nvGraphicFramePr>
        <p:xfrm>
          <a:off x="140677" y="166077"/>
          <a:ext cx="8862645" cy="667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292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Planificación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Características de la planeación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Proceso</a:t>
                      </a:r>
                      <a:r>
                        <a:rPr lang="es-MX" sz="1600" baseline="0" dirty="0" smtClean="0"/>
                        <a:t> de elaboración de la planeación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 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600" dirty="0" smtClean="0"/>
                        <a:t>Intervención Didáctica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Estrategias de enseñanza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effectLst/>
                        </a:rPr>
                        <a:t>Actividades de aprendizaje diversificadas para atender a todos los estudiantes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4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Involucramiento de los estudiantes en su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Los docentes generan oportunidades de participación para promover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>Uso</a:t>
                      </a:r>
                      <a:r>
                        <a:rPr lang="es-MX" sz="1600" baseline="0" dirty="0" smtClean="0"/>
                        <a:t> de recursos y materiales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Gestión del tiempo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Función del libro de texto en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600" dirty="0" smtClean="0"/>
                        <a:t>Evaluación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Evaluación diagnóstica de todos los estudiantes del grupo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Evaluación continua del aprendizaje de todos los estudiantes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Autovaloración del aprendizaje de los estudiantes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</a:rPr>
                        <a:t>Uso de los resultados de la evaluación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Uso de los resultados de la evaluación para mejora del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Reflexión sobre la práctica docente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</a:rPr>
                        <a:t>Elementos de análisis de la práctica docente</a:t>
                      </a:r>
                      <a:endParaRPr lang="es-MX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600" dirty="0">
                          <a:effectLst/>
                        </a:rPr>
                        <a:t>Necesidades de desarrollo para la práctica docente</a:t>
                      </a:r>
                      <a:endParaRPr lang="es-ES" sz="16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600" dirty="0">
                          <a:effectLst/>
                        </a:rPr>
                        <a:t>Identificación de retos en la práctica docente</a:t>
                      </a:r>
                      <a:endParaRPr lang="es-ES" sz="16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Relaciones con otros ámbitos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50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el propósito de la </a:t>
            </a:r>
            <a:r>
              <a:rPr lang="es-MX" b="1" dirty="0" smtClean="0"/>
              <a:t>Evaluación Articulada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2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</a:t>
            </a:r>
            <a:r>
              <a:rPr lang="es-MX" b="1" dirty="0" smtClean="0"/>
              <a:t>Gestión de la enseñanza y el aprendizaje?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02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el propósito detrás de la evaluación de este ámbito?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10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073" y="135427"/>
            <a:ext cx="7886700" cy="1325563"/>
          </a:xfrm>
        </p:spPr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219" y="147393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sz="1900" b="1" dirty="0" smtClean="0">
                <a:solidFill>
                  <a:schemeClr val="tx2"/>
                </a:solidFill>
              </a:rPr>
              <a:t>Referentes normativos</a:t>
            </a:r>
          </a:p>
          <a:p>
            <a:pPr lvl="1"/>
            <a:endParaRPr lang="es-ES" dirty="0" smtClean="0"/>
          </a:p>
          <a:p>
            <a:pPr lvl="1"/>
            <a:r>
              <a:rPr lang="es-ES" dirty="0"/>
              <a:t>Acuerdo 717. por el que se emiten los lineamientos para formular los Programas de Gestión Escolar. Lineamiento sexto, inciso b. DOF 2014</a:t>
            </a:r>
          </a:p>
          <a:p>
            <a:pPr lvl="1"/>
            <a:r>
              <a:rPr lang="es-ES" dirty="0" smtClean="0"/>
              <a:t>Constitución </a:t>
            </a:r>
            <a:r>
              <a:rPr lang="es-ES" dirty="0"/>
              <a:t>Política de los Estados Unidos Mexicanos. DOF, 2018 </a:t>
            </a:r>
            <a:endParaRPr lang="es-ES" dirty="0" smtClean="0"/>
          </a:p>
          <a:p>
            <a:pPr lvl="1"/>
            <a:r>
              <a:rPr lang="es-MX" dirty="0"/>
              <a:t>Ley General de Educación. Artículo 52. DOF 2018 </a:t>
            </a:r>
          </a:p>
          <a:p>
            <a:pPr lvl="1"/>
            <a:r>
              <a:rPr lang="es-ES" dirty="0" smtClean="0"/>
              <a:t>SEP </a:t>
            </a:r>
            <a:r>
              <a:rPr lang="es-ES" dirty="0"/>
              <a:t>(2017) Aprendizajes clave para la educación integral. Plan </a:t>
            </a:r>
            <a:r>
              <a:rPr lang="es-ES" dirty="0" smtClean="0"/>
              <a:t>y </a:t>
            </a:r>
            <a:r>
              <a:rPr lang="es-ES" dirty="0"/>
              <a:t>programas de estudio para la educación básica. </a:t>
            </a:r>
            <a:endParaRPr lang="es-ES" dirty="0" smtClean="0"/>
          </a:p>
          <a:p>
            <a:pPr lvl="1"/>
            <a:r>
              <a:rPr lang="es-ES" dirty="0" smtClean="0"/>
              <a:t>SEP </a:t>
            </a:r>
            <a:r>
              <a:rPr lang="es-ES" dirty="0"/>
              <a:t>(2017) Lineamientos para la Organización Y Funcionamiento de los Consejos Técnicos Escolares de Educación Básica </a:t>
            </a:r>
            <a:endParaRPr lang="es-ES" dirty="0" smtClean="0"/>
          </a:p>
          <a:p>
            <a:pPr lvl="1"/>
            <a:r>
              <a:rPr lang="es-ES" dirty="0" smtClean="0"/>
              <a:t>SEP </a:t>
            </a:r>
            <a:r>
              <a:rPr lang="es-ES" dirty="0"/>
              <a:t>(2017) Modelo Educativo para la Educación </a:t>
            </a:r>
            <a:r>
              <a:rPr lang="es-ES" dirty="0" smtClean="0"/>
              <a:t>Obligatoria</a:t>
            </a:r>
          </a:p>
        </p:txBody>
      </p:sp>
    </p:spTree>
    <p:extLst>
      <p:ext uri="{BB962C8B-B14F-4D97-AF65-F5344CB8AC3E}">
        <p14:creationId xmlns:p14="http://schemas.microsoft.com/office/powerpoint/2010/main" val="297100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073" y="135427"/>
            <a:ext cx="7886700" cy="1325563"/>
          </a:xfrm>
        </p:spPr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219" y="1473933"/>
            <a:ext cx="7886700" cy="4351338"/>
          </a:xfrm>
        </p:spPr>
        <p:txBody>
          <a:bodyPr>
            <a:normAutofit fontScale="47500" lnSpcReduction="20000"/>
          </a:bodyPr>
          <a:lstStyle/>
          <a:p>
            <a:r>
              <a:rPr lang="es-MX" sz="3800" b="1" dirty="0" smtClean="0">
                <a:solidFill>
                  <a:schemeClr val="tx2"/>
                </a:solidFill>
              </a:rPr>
              <a:t>Referentes teóricos</a:t>
            </a:r>
          </a:p>
          <a:p>
            <a:pPr lvl="1"/>
            <a:r>
              <a:rPr lang="en-US" dirty="0" err="1"/>
              <a:t>Algozzine</a:t>
            </a:r>
            <a:r>
              <a:rPr lang="en-US" dirty="0"/>
              <a:t>, B., &amp; Anderson, K. M. (2007). Tips for Teaching: Differentiating Instruction to Include All Students. Preventing School Failure: Alternative Education for Children and Youth, 51(3), pp. 49-54. </a:t>
            </a:r>
          </a:p>
          <a:p>
            <a:pPr lvl="1"/>
            <a:r>
              <a:rPr lang="es-ES" dirty="0"/>
              <a:t>Anzures, Tonatiuh (2011), El libro de texto gratuito en la actualidad. Logros y retos de un programa cincuentenario</a:t>
            </a:r>
            <a:endParaRPr lang="es-ES" dirty="0" smtClean="0"/>
          </a:p>
          <a:p>
            <a:pPr lvl="1"/>
            <a:r>
              <a:rPr lang="en-US" dirty="0"/>
              <a:t>Carroll, J. B. y </a:t>
            </a:r>
            <a:r>
              <a:rPr lang="en-US" dirty="0" err="1"/>
              <a:t>Spearritt</a:t>
            </a:r>
            <a:r>
              <a:rPr lang="en-US" dirty="0"/>
              <a:t>, D (1967). A Study of a "Model of School Learning" Monograph Number 4. Center for Research and Development on Educational Differences, Harvard University. https://files.eric.ed.gov/fulltext/ED045477.pdf </a:t>
            </a:r>
          </a:p>
          <a:p>
            <a:pPr lvl="1"/>
            <a:r>
              <a:rPr lang="es-ES" dirty="0" smtClean="0"/>
              <a:t>Cruz </a:t>
            </a:r>
            <a:r>
              <a:rPr lang="es-ES" dirty="0"/>
              <a:t>Núñez, Fabiola y Quiñones </a:t>
            </a:r>
            <a:r>
              <a:rPr lang="es-ES" dirty="0" err="1"/>
              <a:t>Urquijo</a:t>
            </a:r>
            <a:r>
              <a:rPr lang="es-ES" dirty="0"/>
              <a:t>, Abel (2012), Importancia de la evaluación y autoevaluación en el rendimiento académico. </a:t>
            </a:r>
          </a:p>
          <a:p>
            <a:pPr lvl="1"/>
            <a:r>
              <a:rPr lang="es-ES" dirty="0" smtClean="0"/>
              <a:t>Díaz </a:t>
            </a:r>
            <a:r>
              <a:rPr lang="es-ES" dirty="0"/>
              <a:t>Barriga </a:t>
            </a:r>
            <a:r>
              <a:rPr lang="es-ES" dirty="0" err="1"/>
              <a:t>Aceo</a:t>
            </a:r>
            <a:r>
              <a:rPr lang="es-ES" dirty="0"/>
              <a:t>, Frida (2006), Enseñanza situada: Vínculo entre la escuela y la vida, México, McGraw Hill.</a:t>
            </a:r>
            <a:endParaRPr lang="es-ES" dirty="0" smtClean="0"/>
          </a:p>
          <a:p>
            <a:pPr lvl="1"/>
            <a:r>
              <a:rPr lang="en-US" dirty="0"/>
              <a:t>Elwood, J., &amp; Lundy, L. (2010). </a:t>
            </a:r>
            <a:r>
              <a:rPr lang="en-US" dirty="0" err="1"/>
              <a:t>Revisioning</a:t>
            </a:r>
            <a:r>
              <a:rPr lang="en-US" dirty="0"/>
              <a:t> assessment through a children’s rights approach: implications for policy, process and practice. Research Papers in Education, 25(3), pp. 335-353. </a:t>
            </a:r>
          </a:p>
          <a:p>
            <a:pPr lvl="1"/>
            <a:r>
              <a:rPr lang="es-ES" dirty="0"/>
              <a:t>Farías Martínez, Gabriela María y Ramírez Montoya María Soledad (2010), Desarrollo de cualidades reflexivas de profesores en formación inicial a través de portafolios electrónicos.</a:t>
            </a:r>
          </a:p>
          <a:p>
            <a:pPr lvl="1"/>
            <a:r>
              <a:rPr lang="en-US" dirty="0"/>
              <a:t>Hattie, J., &amp; Timperley, H. (2007). The Power of Feedback. Review of Educational Research, 77(1), pp. 81-112. </a:t>
            </a:r>
          </a:p>
          <a:p>
            <a:pPr lvl="1"/>
            <a:r>
              <a:rPr lang="en-US" dirty="0" err="1"/>
              <a:t>Karadag</a:t>
            </a:r>
            <a:r>
              <a:rPr lang="en-US" dirty="0"/>
              <a:t>, R., &amp; </a:t>
            </a:r>
            <a:r>
              <a:rPr lang="en-US" dirty="0" err="1"/>
              <a:t>Yasar</a:t>
            </a:r>
            <a:r>
              <a:rPr lang="en-US" dirty="0"/>
              <a:t>, S. (2010). Effects of differentiated instruction on students’ attitudes towards Turkish courses: an </a:t>
            </a:r>
            <a:r>
              <a:rPr lang="en-US" dirty="0" smtClean="0"/>
              <a:t>action </a:t>
            </a:r>
            <a:r>
              <a:rPr lang="en-US" dirty="0"/>
              <a:t>research. Procedia - Social and Behavioral Sciences, 9, pp. 1394-1399. </a:t>
            </a:r>
          </a:p>
          <a:p>
            <a:pPr lvl="1"/>
            <a:r>
              <a:rPr lang="en-US" dirty="0" err="1"/>
              <a:t>Larrivee</a:t>
            </a:r>
            <a:r>
              <a:rPr lang="en-US" dirty="0"/>
              <a:t>, Barbara (2000), Transforming teaching practice: becoming the critically reflective teacher</a:t>
            </a:r>
          </a:p>
          <a:p>
            <a:pPr lvl="1"/>
            <a:r>
              <a:rPr lang="es-MX" dirty="0"/>
              <a:t>OECD (2011), </a:t>
            </a:r>
            <a:r>
              <a:rPr lang="es-MX" dirty="0" err="1"/>
              <a:t>Quality</a:t>
            </a:r>
            <a:r>
              <a:rPr lang="es-MX" dirty="0"/>
              <a:t> Time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Students</a:t>
            </a:r>
            <a:r>
              <a:rPr lang="es-MX" dirty="0"/>
              <a:t>: </a:t>
            </a:r>
            <a:r>
              <a:rPr lang="es-MX" dirty="0" err="1"/>
              <a:t>Learning</a:t>
            </a:r>
            <a:r>
              <a:rPr lang="es-MX" dirty="0"/>
              <a:t> In and </a:t>
            </a:r>
            <a:r>
              <a:rPr lang="es-MX" dirty="0" err="1"/>
              <a:t>Out</a:t>
            </a:r>
            <a:r>
              <a:rPr lang="es-MX" dirty="0"/>
              <a:t> of </a:t>
            </a:r>
            <a:r>
              <a:rPr lang="es-MX" dirty="0" err="1"/>
              <a:t>School</a:t>
            </a:r>
            <a:r>
              <a:rPr lang="es-MX" dirty="0"/>
              <a:t>, OECD Publishing</a:t>
            </a:r>
            <a:r>
              <a:rPr lang="es-MX" dirty="0" smtClean="0"/>
              <a:t>.</a:t>
            </a:r>
            <a:endParaRPr lang="es-ES" dirty="0" smtClean="0"/>
          </a:p>
          <a:p>
            <a:pPr lvl="1"/>
            <a:r>
              <a:rPr lang="es-ES" dirty="0"/>
              <a:t>Restrepo Gómez, Bernardo; Maldonado, Carlos Román; Londoño Giraldo, Eliana; Ramírez González, Dora; Ospina </a:t>
            </a:r>
            <a:r>
              <a:rPr lang="es-ES" dirty="0" err="1"/>
              <a:t>Ospina</a:t>
            </a:r>
            <a:r>
              <a:rPr lang="es-ES" dirty="0"/>
              <a:t>, </a:t>
            </a:r>
            <a:r>
              <a:rPr lang="es-ES" dirty="0" err="1"/>
              <a:t>Alexánder</a:t>
            </a:r>
            <a:r>
              <a:rPr lang="es-ES" dirty="0"/>
              <a:t> (2011), Evaluación diagnóstica inicial en programas de educación superior virtual de la Católica del Norte Fundación Universitaria. Estudio </a:t>
            </a:r>
            <a:r>
              <a:rPr lang="es-ES" dirty="0" err="1"/>
              <a:t>cuasiexperimental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Rodrigues</a:t>
            </a:r>
            <a:r>
              <a:rPr lang="es-ES" dirty="0"/>
              <a:t>, </a:t>
            </a:r>
            <a:r>
              <a:rPr lang="es-ES" dirty="0" err="1"/>
              <a:t>Renara</a:t>
            </a:r>
            <a:r>
              <a:rPr lang="es-ES" dirty="0"/>
              <a:t> y Rodríguez-</a:t>
            </a:r>
            <a:r>
              <a:rPr lang="es-ES" dirty="0" err="1"/>
              <a:t>Illera</a:t>
            </a:r>
            <a:r>
              <a:rPr lang="es-ES" dirty="0"/>
              <a:t>, José Luis (2014), El portafolio digital como soporte de la práctica reflexiva en la formación docente</a:t>
            </a:r>
          </a:p>
          <a:p>
            <a:pPr lvl="1"/>
            <a:r>
              <a:rPr lang="es-ES" dirty="0" smtClean="0"/>
              <a:t>Rosales</a:t>
            </a:r>
            <a:r>
              <a:rPr lang="es-ES" dirty="0"/>
              <a:t>, Carlos (2000), Evaluar es reflexionar sobre la enseñanza, Tercera edición, Madrid, Narcea. </a:t>
            </a:r>
          </a:p>
          <a:p>
            <a:pPr lvl="1"/>
            <a:r>
              <a:rPr lang="es-ES" dirty="0" smtClean="0"/>
              <a:t>S</a:t>
            </a:r>
            <a:r>
              <a:rPr lang="es-ES" dirty="0"/>
              <a:t>. (2007).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instructional</a:t>
            </a:r>
            <a:r>
              <a:rPr lang="es-ES" dirty="0"/>
              <a:t> </a:t>
            </a:r>
            <a:r>
              <a:rPr lang="es-ES" dirty="0" err="1"/>
              <a:t>planning</a:t>
            </a:r>
            <a:r>
              <a:rPr lang="es-ES" dirty="0"/>
              <a:t> </a:t>
            </a:r>
            <a:r>
              <a:rPr lang="es-ES" dirty="0" err="1"/>
              <a:t>experiences</a:t>
            </a:r>
            <a:r>
              <a:rPr lang="es-ES" dirty="0"/>
              <a:t> of </a:t>
            </a:r>
            <a:r>
              <a:rPr lang="es-ES" dirty="0" err="1"/>
              <a:t>beginning</a:t>
            </a:r>
            <a:r>
              <a:rPr lang="es-ES" dirty="0"/>
              <a:t> </a:t>
            </a:r>
            <a:r>
              <a:rPr lang="es-ES" dirty="0" err="1"/>
              <a:t>teachers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Zeichner</a:t>
            </a:r>
            <a:r>
              <a:rPr lang="es-ES" dirty="0"/>
              <a:t>, Kenneth (s/f), El maestro como profesional </a:t>
            </a:r>
            <a:r>
              <a:rPr lang="es-ES" dirty="0" smtClean="0"/>
              <a:t>reflexivo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45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" y="110149"/>
            <a:ext cx="7886700" cy="1325563"/>
          </a:xfrm>
        </p:spPr>
        <p:txBody>
          <a:bodyPr/>
          <a:lstStyle/>
          <a:p>
            <a:r>
              <a:rPr lang="es-MX" b="1" dirty="0" smtClean="0"/>
              <a:t>Estructura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765" y="1280500"/>
            <a:ext cx="7886700" cy="4882907"/>
          </a:xfrm>
        </p:spPr>
        <p:txBody>
          <a:bodyPr>
            <a:normAutofit/>
          </a:bodyPr>
          <a:lstStyle/>
          <a:p>
            <a:r>
              <a:rPr lang="es-MX" dirty="0" smtClean="0"/>
              <a:t>Cuatro dimensiones:</a:t>
            </a:r>
          </a:p>
          <a:p>
            <a:pPr lvl="1"/>
            <a:r>
              <a:rPr lang="es-MX" dirty="0" smtClean="0"/>
              <a:t>Planificación para el aprendizaje</a:t>
            </a:r>
          </a:p>
          <a:p>
            <a:pPr lvl="1"/>
            <a:r>
              <a:rPr lang="es-MX" dirty="0" smtClean="0"/>
              <a:t>Intervención didáctica</a:t>
            </a:r>
          </a:p>
          <a:p>
            <a:pPr lvl="1"/>
            <a:r>
              <a:rPr lang="es-MX" dirty="0" smtClean="0"/>
              <a:t>Evaluación para el aprendizaje</a:t>
            </a:r>
          </a:p>
          <a:p>
            <a:pPr lvl="1"/>
            <a:r>
              <a:rPr lang="es-MX" dirty="0" smtClean="0"/>
              <a:t>Reflexión sobre la práctica docente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 smtClean="0"/>
              <a:t>Dimensiones</a:t>
            </a:r>
          </a:p>
          <a:p>
            <a:pPr lvl="1"/>
            <a:r>
              <a:rPr lang="es-MX" dirty="0" err="1" smtClean="0"/>
              <a:t>Subdimensiones</a:t>
            </a:r>
            <a:endParaRPr lang="es-MX" dirty="0" smtClean="0"/>
          </a:p>
          <a:p>
            <a:pPr lvl="2"/>
            <a:r>
              <a:rPr lang="es-MX" dirty="0" smtClean="0"/>
              <a:t>Temas</a:t>
            </a:r>
          </a:p>
          <a:p>
            <a:pPr lvl="3"/>
            <a:r>
              <a:rPr lang="es-MX" dirty="0" smtClean="0"/>
              <a:t>Subtemas (19 en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524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98914" y="2667552"/>
            <a:ext cx="1820007" cy="14243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Gestión de la enseñanza y el aprendizaje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2625603" y="412876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25603" y="2148479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625603" y="4266241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25603" y="5763300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Resultados sobre la práctica docente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72125" y="400554"/>
            <a:ext cx="2727812" cy="6770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Características de la planeación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570475" y="1414020"/>
            <a:ext cx="272946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Estrategias de enseñanza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565530" y="2134432"/>
            <a:ext cx="2734407" cy="677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Involucramiento de los estudiantes en su aprendizaje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5572124" y="2876458"/>
            <a:ext cx="272781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recursos y materiales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572125" y="3927737"/>
            <a:ext cx="2727812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Prácticas para evaluar el aprendizaje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572125" y="4640512"/>
            <a:ext cx="2727810" cy="677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los resultados de la evaluación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572125" y="5765888"/>
            <a:ext cx="2789360" cy="677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Elementos de análisis de la práctica docente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cxnSp>
        <p:nvCxnSpPr>
          <p:cNvPr id="19" name="Conector recto de flecha 18"/>
          <p:cNvCxnSpPr>
            <a:stCxn id="4" idx="3"/>
            <a:endCxn id="5" idx="1"/>
          </p:cNvCxnSpPr>
          <p:nvPr/>
        </p:nvCxnSpPr>
        <p:spPr>
          <a:xfrm flipV="1">
            <a:off x="1918921" y="751380"/>
            <a:ext cx="706682" cy="2628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" idx="3"/>
            <a:endCxn id="6" idx="1"/>
          </p:cNvCxnSpPr>
          <p:nvPr/>
        </p:nvCxnSpPr>
        <p:spPr>
          <a:xfrm flipV="1">
            <a:off x="1918921" y="2486983"/>
            <a:ext cx="706682" cy="89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  <a:endCxn id="7" idx="1"/>
          </p:cNvCxnSpPr>
          <p:nvPr/>
        </p:nvCxnSpPr>
        <p:spPr>
          <a:xfrm>
            <a:off x="1918921" y="3379729"/>
            <a:ext cx="706682" cy="1225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8" idx="1"/>
          </p:cNvCxnSpPr>
          <p:nvPr/>
        </p:nvCxnSpPr>
        <p:spPr>
          <a:xfrm>
            <a:off x="1918921" y="3379729"/>
            <a:ext cx="706682" cy="2722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3"/>
            <a:endCxn id="9" idx="1"/>
          </p:cNvCxnSpPr>
          <p:nvPr/>
        </p:nvCxnSpPr>
        <p:spPr>
          <a:xfrm flipV="1">
            <a:off x="4858849" y="739058"/>
            <a:ext cx="713276" cy="1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3"/>
            <a:endCxn id="10" idx="1"/>
          </p:cNvCxnSpPr>
          <p:nvPr/>
        </p:nvCxnSpPr>
        <p:spPr>
          <a:xfrm flipV="1">
            <a:off x="4858849" y="1752524"/>
            <a:ext cx="711626" cy="734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3"/>
            <a:endCxn id="11" idx="1"/>
          </p:cNvCxnSpPr>
          <p:nvPr/>
        </p:nvCxnSpPr>
        <p:spPr>
          <a:xfrm flipV="1">
            <a:off x="4858849" y="2472936"/>
            <a:ext cx="706681" cy="1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" idx="3"/>
            <a:endCxn id="12" idx="1"/>
          </p:cNvCxnSpPr>
          <p:nvPr/>
        </p:nvCxnSpPr>
        <p:spPr>
          <a:xfrm>
            <a:off x="4858849" y="2486983"/>
            <a:ext cx="713275" cy="727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7" idx="3"/>
            <a:endCxn id="13" idx="1"/>
          </p:cNvCxnSpPr>
          <p:nvPr/>
        </p:nvCxnSpPr>
        <p:spPr>
          <a:xfrm flipV="1">
            <a:off x="4858849" y="4266241"/>
            <a:ext cx="713276" cy="338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7" idx="3"/>
            <a:endCxn id="14" idx="1"/>
          </p:cNvCxnSpPr>
          <p:nvPr/>
        </p:nvCxnSpPr>
        <p:spPr>
          <a:xfrm>
            <a:off x="4858849" y="4604745"/>
            <a:ext cx="713276" cy="374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8" idx="3"/>
            <a:endCxn id="15" idx="1"/>
          </p:cNvCxnSpPr>
          <p:nvPr/>
        </p:nvCxnSpPr>
        <p:spPr>
          <a:xfrm>
            <a:off x="4858849" y="6101804"/>
            <a:ext cx="713276" cy="2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7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434"/>
            <a:ext cx="7886700" cy="89058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204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46605"/>
              </p:ext>
            </p:extLst>
          </p:nvPr>
        </p:nvGraphicFramePr>
        <p:xfrm>
          <a:off x="211017" y="1087071"/>
          <a:ext cx="8862645" cy="535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52226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099037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1. </a:t>
                      </a:r>
                      <a:r>
                        <a:rPr lang="es-MX" sz="1600" dirty="0" smtClean="0"/>
                        <a:t>Planificación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1.1. </a:t>
                      </a:r>
                      <a:r>
                        <a:rPr lang="es-MX" sz="1600" dirty="0" smtClean="0"/>
                        <a:t>Características de la planeación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1.1.1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 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</a:t>
                      </a:r>
                      <a:r>
                        <a:rPr lang="es-MX" sz="1600" dirty="0" smtClean="0"/>
                        <a:t> Intervención Didáctica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2.1.</a:t>
                      </a:r>
                      <a:r>
                        <a:rPr lang="es-MX" sz="1600" b="1" baseline="0" dirty="0" smtClean="0"/>
                        <a:t> </a:t>
                      </a:r>
                      <a:r>
                        <a:rPr lang="es-MX" sz="1600" dirty="0" smtClean="0"/>
                        <a:t>Estrategias de enseñanza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kern="1200" dirty="0" smtClean="0">
                          <a:effectLst/>
                        </a:rPr>
                        <a:t>2.1.1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4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2.2. </a:t>
                      </a:r>
                      <a:r>
                        <a:rPr lang="es-MX" sz="1600" dirty="0" smtClean="0"/>
                        <a:t>Involucramiento de los estudiantes en su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2.2.1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/>
                        <a:t>2.3. </a:t>
                      </a:r>
                      <a:r>
                        <a:rPr lang="es-MX" sz="1600" dirty="0" smtClean="0"/>
                        <a:t>Uso</a:t>
                      </a:r>
                      <a:r>
                        <a:rPr lang="es-MX" sz="1600" baseline="0" dirty="0" smtClean="0"/>
                        <a:t> de recursos y materiales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2.3.1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2.3.2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3. </a:t>
                      </a:r>
                      <a:r>
                        <a:rPr lang="es-MX" sz="1600" dirty="0" smtClean="0"/>
                        <a:t>Evaluación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/>
                        <a:t>3.1. </a:t>
                      </a:r>
                      <a:r>
                        <a:rPr lang="es-MX" sz="16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3.1.1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3.1.2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3.1.3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 smtClean="0">
                          <a:effectLst/>
                        </a:rPr>
                        <a:t>3.2. </a:t>
                      </a:r>
                      <a:r>
                        <a:rPr lang="es-ES" sz="1600" kern="1200" dirty="0" smtClean="0">
                          <a:effectLst/>
                        </a:rPr>
                        <a:t>Uso de los resultados de la evaluación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3.2.1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4. </a:t>
                      </a:r>
                      <a:r>
                        <a:rPr lang="es-ES" sz="1600" kern="1200" dirty="0" smtClean="0">
                          <a:effectLst/>
                        </a:rPr>
                        <a:t>Reflexión sobre la práctica docente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 smtClean="0">
                          <a:effectLst/>
                        </a:rPr>
                        <a:t>4.1.</a:t>
                      </a:r>
                      <a:r>
                        <a:rPr lang="es-ES" sz="1600" b="1" kern="1200" baseline="0" dirty="0" smtClean="0">
                          <a:effectLst/>
                        </a:rPr>
                        <a:t> </a:t>
                      </a:r>
                      <a:r>
                        <a:rPr lang="es-ES" sz="1600" kern="1200" dirty="0" smtClean="0">
                          <a:effectLst/>
                        </a:rPr>
                        <a:t>Elementos de análisis de la práctica docente</a:t>
                      </a:r>
                      <a:endParaRPr lang="es-MX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4.1.1</a:t>
                      </a:r>
                      <a:endParaRPr lang="es-E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448261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4.1.2</a:t>
                      </a:r>
                      <a:endParaRPr lang="es-E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E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77482"/>
                  </a:ext>
                </a:extLst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211017" y="-119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Estructura</a:t>
            </a:r>
          </a:p>
        </p:txBody>
      </p:sp>
    </p:spTree>
    <p:extLst>
      <p:ext uri="{BB962C8B-B14F-4D97-AF65-F5344CB8AC3E}">
        <p14:creationId xmlns:p14="http://schemas.microsoft.com/office/powerpoint/2010/main" val="3460565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932</Words>
  <Application>Microsoft Office PowerPoint</Application>
  <PresentationFormat>Carta (216 x 279 mm)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Gestión de la enseñanza y el aprendizaje Evaluación articulada</vt:lpstr>
      <vt:lpstr>¿Cuál es el propósito de la Evaluación Articulada?</vt:lpstr>
      <vt:lpstr>¿Qué es la Gestión de la enseñanza y el aprendizaje?</vt:lpstr>
      <vt:lpstr>¿Cuál es el propósito detrás de la evaluación de este ámbito?</vt:lpstr>
      <vt:lpstr>Referencias</vt:lpstr>
      <vt:lpstr>Referencias</vt:lpstr>
      <vt:lpstr>Estructura</vt:lpstr>
      <vt:lpstr>   </vt:lpstr>
      <vt:lpstr> </vt:lpstr>
      <vt:lpstr> </vt:lpstr>
      <vt:lpstr>Relaciones con otros ámbitos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Adriana Felisa Chavez de la Pena</cp:lastModifiedBy>
  <cp:revision>53</cp:revision>
  <dcterms:created xsi:type="dcterms:W3CDTF">2016-02-10T15:09:07Z</dcterms:created>
  <dcterms:modified xsi:type="dcterms:W3CDTF">2018-09-17T22:16:40Z</dcterms:modified>
</cp:coreProperties>
</file>