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6" r:id="rId3"/>
    <p:sldId id="287" r:id="rId4"/>
    <p:sldId id="288" r:id="rId5"/>
    <p:sldId id="273" r:id="rId6"/>
    <p:sldId id="276" r:id="rId7"/>
    <p:sldId id="277" r:id="rId8"/>
    <p:sldId id="278" r:id="rId9"/>
    <p:sldId id="272" r:id="rId10"/>
    <p:sldId id="281" r:id="rId11"/>
    <p:sldId id="282" r:id="rId12"/>
    <p:sldId id="285" r:id="rId13"/>
    <p:sldId id="283" r:id="rId14"/>
    <p:sldId id="284" r:id="rId15"/>
    <p:sldId id="259" r:id="rId16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6"/>
  </p:normalViewPr>
  <p:slideViewPr>
    <p:cSldViewPr snapToGrid="0"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7A68-28FA-014B-9C18-2F0C34CEB904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EDFB-A71B-7742-B528-5D625D7873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4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5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8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1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91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8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8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0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3793-B300-8345-B0A0-ECF731EB7B51}" type="datetimeFigureOut">
              <a:rPr lang="es-ES_tradnl" smtClean="0"/>
              <a:t>20/09/2018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0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8313" y="3192369"/>
            <a:ext cx="6939095" cy="1187530"/>
          </a:xfrm>
        </p:spPr>
        <p:txBody>
          <a:bodyPr anchor="t">
            <a:normAutofit fontScale="90000"/>
          </a:bodyPr>
          <a:lstStyle/>
          <a:p>
            <a:pPr algn="l" eaLnBrk="1" hangingPunct="1"/>
            <a: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la enseñanza y el aprendizaje</a:t>
            </a:r>
            <a:b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s-MX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Evaluación articulada</a:t>
            </a:r>
            <a:endParaRPr lang="es-MX" sz="4000" dirty="0">
              <a:solidFill>
                <a:schemeClr val="tx2">
                  <a:lumMod val="60000"/>
                  <a:lumOff val="4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8313" y="5101260"/>
            <a:ext cx="1975949" cy="495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18-septiembre-2018</a:t>
            </a:r>
          </a:p>
          <a:p>
            <a:pPr algn="l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98024"/>
              </p:ext>
            </p:extLst>
          </p:nvPr>
        </p:nvGraphicFramePr>
        <p:xfrm>
          <a:off x="140677" y="262793"/>
          <a:ext cx="8862645" cy="615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292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Planificación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Características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Proceso</a:t>
                      </a:r>
                      <a:r>
                        <a:rPr lang="es-MX" sz="1400" baseline="0" dirty="0" smtClean="0"/>
                        <a:t> de elaboración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 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s-MX" sz="1400" dirty="0" smtClean="0"/>
                        <a:t>Intervención Didáctica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1400" dirty="0" smtClean="0"/>
                        <a:t>Estrategias de enseñanza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Seguimiento a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3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kern="1200" dirty="0" smtClean="0">
                          <a:effectLst/>
                        </a:rPr>
                        <a:t>Actividades de aprendizaje diversificadas para atender a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Involucramiento de los estudiantes en su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Los docentes generan oportunidades de participación para promover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Uso</a:t>
                      </a:r>
                      <a:r>
                        <a:rPr lang="es-MX" sz="1400" baseline="0" dirty="0" smtClean="0"/>
                        <a:t> de recursos y materiales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Función del libro de texto en el aprendizaje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Gestión del tiempo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400" dirty="0" smtClean="0"/>
                        <a:t>Evaluación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diagnóstica de todos los estudiantes del grupo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continua del aprendizaje de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Autovaloración del aprendizaje de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Uso de los resultados de la evaluación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Uso de los resultados de la evaluación para mejora del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Reflexión sobre la práctica docente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Elementos de análisis de la práctica docente</a:t>
                      </a: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Necesidades de desarrollo para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Identificación de retos en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cxnSp>
        <p:nvCxnSpPr>
          <p:cNvPr id="40" name="Conector recto de flecha 39"/>
          <p:cNvCxnSpPr>
            <a:stCxn id="15" idx="3"/>
            <a:endCxn id="33" idx="1"/>
          </p:cNvCxnSpPr>
          <p:nvPr/>
        </p:nvCxnSpPr>
        <p:spPr>
          <a:xfrm flipV="1">
            <a:off x="4202721" y="2011363"/>
            <a:ext cx="2435471" cy="860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/>
          <p:cNvCxnSpPr>
            <a:stCxn id="25" idx="3"/>
            <a:endCxn id="33" idx="1"/>
          </p:cNvCxnSpPr>
          <p:nvPr/>
        </p:nvCxnSpPr>
        <p:spPr>
          <a:xfrm flipV="1">
            <a:off x="4202725" y="2011363"/>
            <a:ext cx="2435467" cy="13060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90" name="Conector recto de flecha 89"/>
          <p:cNvCxnSpPr>
            <a:stCxn id="82" idx="3"/>
            <a:endCxn id="33" idx="1"/>
          </p:cNvCxnSpPr>
          <p:nvPr/>
        </p:nvCxnSpPr>
        <p:spPr>
          <a:xfrm flipV="1">
            <a:off x="4191732" y="2011363"/>
            <a:ext cx="2446460" cy="23084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206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cxnSp>
        <p:nvCxnSpPr>
          <p:cNvPr id="38" name="Conector recto de flecha 37"/>
          <p:cNvCxnSpPr>
            <a:stCxn id="13" idx="3"/>
            <a:endCxn id="34" idx="1"/>
          </p:cNvCxnSpPr>
          <p:nvPr/>
        </p:nvCxnSpPr>
        <p:spPr>
          <a:xfrm>
            <a:off x="4202722" y="1644301"/>
            <a:ext cx="2435470" cy="11880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6" idx="3"/>
            <a:endCxn id="34" idx="1"/>
          </p:cNvCxnSpPr>
          <p:nvPr/>
        </p:nvCxnSpPr>
        <p:spPr>
          <a:xfrm>
            <a:off x="2039813" y="2105383"/>
            <a:ext cx="4598379" cy="7269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4" idx="3"/>
            <a:endCxn id="34" idx="1"/>
          </p:cNvCxnSpPr>
          <p:nvPr/>
        </p:nvCxnSpPr>
        <p:spPr>
          <a:xfrm>
            <a:off x="2039815" y="1641048"/>
            <a:ext cx="4598377" cy="119127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69"/>
          <p:cNvCxnSpPr>
            <a:stCxn id="25" idx="3"/>
            <a:endCxn id="34" idx="1"/>
          </p:cNvCxnSpPr>
          <p:nvPr/>
        </p:nvCxnSpPr>
        <p:spPr>
          <a:xfrm flipV="1">
            <a:off x="4202725" y="2832319"/>
            <a:ext cx="2435467" cy="4850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53" idx="0"/>
            <a:endCxn id="34" idx="1"/>
          </p:cNvCxnSpPr>
          <p:nvPr/>
        </p:nvCxnSpPr>
        <p:spPr>
          <a:xfrm flipV="1">
            <a:off x="5429251" y="2832319"/>
            <a:ext cx="1208941" cy="292588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87" name="Conector recto de flecha 86"/>
          <p:cNvCxnSpPr>
            <a:stCxn id="82" idx="3"/>
            <a:endCxn id="34" idx="1"/>
          </p:cNvCxnSpPr>
          <p:nvPr/>
        </p:nvCxnSpPr>
        <p:spPr>
          <a:xfrm flipV="1">
            <a:off x="4191732" y="2832319"/>
            <a:ext cx="2446460" cy="14874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61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5" name="Conector recto de flecha 74"/>
          <p:cNvCxnSpPr>
            <a:stCxn id="53" idx="0"/>
            <a:endCxn id="36" idx="1"/>
          </p:cNvCxnSpPr>
          <p:nvPr/>
        </p:nvCxnSpPr>
        <p:spPr>
          <a:xfrm flipV="1">
            <a:off x="5429251" y="3643372"/>
            <a:ext cx="1208941" cy="21148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sp>
        <p:nvSpPr>
          <p:cNvPr id="42" name="Elipse 41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5" name="Conector recto de flecha 44"/>
          <p:cNvCxnSpPr>
            <a:stCxn id="42" idx="4"/>
            <a:endCxn id="44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dondear rectángulo de esquina diagonal 46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36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35" name="Conector recto de flecha 34"/>
          <p:cNvCxnSpPr>
            <a:stCxn id="13" idx="3"/>
            <a:endCxn id="37" idx="1"/>
          </p:cNvCxnSpPr>
          <p:nvPr/>
        </p:nvCxnSpPr>
        <p:spPr>
          <a:xfrm>
            <a:off x="4202722" y="1644301"/>
            <a:ext cx="2457450" cy="28157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7" name="Conector recto de flecha 66"/>
          <p:cNvCxnSpPr>
            <a:stCxn id="25" idx="3"/>
            <a:endCxn id="37" idx="1"/>
          </p:cNvCxnSpPr>
          <p:nvPr/>
        </p:nvCxnSpPr>
        <p:spPr>
          <a:xfrm>
            <a:off x="4202725" y="3317369"/>
            <a:ext cx="2457447" cy="11426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6" name="Conector recto de flecha 5"/>
          <p:cNvCxnSpPr>
            <a:stCxn id="4" idx="4"/>
            <a:endCxn id="5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dondear rectángulo de esquina diagonal 40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03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</a:t>
            </a:r>
            <a:r>
              <a:rPr lang="es-MX" b="1" dirty="0" smtClean="0"/>
              <a:t>Gestión de la enseñanza y el aprendizaje?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000" i="1" dirty="0" smtClean="0"/>
          </a:p>
          <a:p>
            <a:pPr algn="just"/>
            <a:endParaRPr lang="es-ES" sz="2000" i="1" dirty="0"/>
          </a:p>
          <a:p>
            <a:pPr algn="just"/>
            <a:r>
              <a:rPr lang="es-ES" sz="2200" dirty="0"/>
              <a:t>Refiere a las acciones intencionadas que realiza el docente para promover el aprendizaje de todos los estudiantes; es decir, es la mediación que realiza entre sus estudiantes y los contenidos curriculares. Comprende los procesos de planificación, intervención didáctica y evaluación para el aprendizaje, asimismo refiere a aquellos elementos que emplean los docentes para reflexionar sobre su práctica.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0225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b="1" dirty="0"/>
              <a:t>¿Cuál es el propósito </a:t>
            </a:r>
            <a:r>
              <a:rPr lang="es-MX" b="1" dirty="0" smtClean="0"/>
              <a:t>de evaluar </a:t>
            </a:r>
            <a:r>
              <a:rPr lang="es-MX" b="1" dirty="0"/>
              <a:t>este ámbito?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Valorar </a:t>
            </a:r>
            <a:r>
              <a:rPr lang="es-ES" dirty="0" smtClean="0"/>
              <a:t>las </a:t>
            </a:r>
            <a:r>
              <a:rPr lang="es-ES" dirty="0"/>
              <a:t>acciones </a:t>
            </a:r>
            <a:r>
              <a:rPr lang="es-ES" dirty="0" smtClean="0"/>
              <a:t>respecto a la planificación, intervención didáctica </a:t>
            </a:r>
            <a:r>
              <a:rPr lang="es-ES" dirty="0" smtClean="0">
                <a:solidFill>
                  <a:schemeClr val="accent4"/>
                </a:solidFill>
              </a:rPr>
              <a:t>y evaluación del aprendizaje </a:t>
            </a:r>
            <a:r>
              <a:rPr lang="es-ES" dirty="0" smtClean="0"/>
              <a:t>que </a:t>
            </a:r>
            <a:r>
              <a:rPr lang="es-ES" dirty="0"/>
              <a:t>realizan los docentes de la educación obligatoria para promover el aprendizaje de todos los </a:t>
            </a:r>
            <a:r>
              <a:rPr lang="es-ES" dirty="0" smtClean="0"/>
              <a:t>estudiantes.  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Esta </a:t>
            </a:r>
            <a:r>
              <a:rPr lang="es-ES" dirty="0"/>
              <a:t>información </a:t>
            </a:r>
            <a:r>
              <a:rPr lang="es-ES" dirty="0" smtClean="0"/>
              <a:t>podrá ser útil a </a:t>
            </a:r>
            <a:r>
              <a:rPr lang="es-ES" dirty="0"/>
              <a:t>las autoridades federales, estatales, locales y a la comunidad </a:t>
            </a:r>
            <a:r>
              <a:rPr lang="es-ES" dirty="0" smtClean="0"/>
              <a:t>escolar</a:t>
            </a:r>
            <a:r>
              <a:rPr lang="es-ES" dirty="0"/>
              <a:t> </a:t>
            </a:r>
            <a:r>
              <a:rPr lang="es-ES" dirty="0" smtClean="0"/>
              <a:t>en la identificación de necesidades</a:t>
            </a:r>
            <a:r>
              <a:rPr lang="es-ES" dirty="0"/>
              <a:t> </a:t>
            </a:r>
            <a:r>
              <a:rPr lang="es-ES" dirty="0" smtClean="0"/>
              <a:t>y fortalezas para el desarrollo de </a:t>
            </a:r>
            <a:r>
              <a:rPr lang="es-ES" dirty="0"/>
              <a:t>estrategias de </a:t>
            </a:r>
            <a:r>
              <a:rPr lang="es-ES" dirty="0" smtClean="0"/>
              <a:t>formación </a:t>
            </a:r>
            <a:r>
              <a:rPr lang="es-ES" dirty="0"/>
              <a:t>y </a:t>
            </a:r>
            <a:r>
              <a:rPr lang="es-ES" dirty="0" smtClean="0"/>
              <a:t>acompañamiento y la </a:t>
            </a:r>
            <a:r>
              <a:rPr lang="es-ES" dirty="0"/>
              <a:t>difusión de “buenas prácticas” que permita promover una mejora de la enseñanza que impacte en el aprendizaje de los estudiantes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55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19" y="22226"/>
            <a:ext cx="7886700" cy="845469"/>
          </a:xfrm>
        </p:spPr>
        <p:txBody>
          <a:bodyPr/>
          <a:lstStyle/>
          <a:p>
            <a:r>
              <a:rPr lang="es-MX" b="1" dirty="0" smtClean="0"/>
              <a:t>Dimensiones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6185" y="777266"/>
            <a:ext cx="8748346" cy="1428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46185" y="2300822"/>
            <a:ext cx="8748346" cy="1382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246185" y="3802120"/>
            <a:ext cx="8748346" cy="1413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246185" y="5399305"/>
            <a:ext cx="8748348" cy="13100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391034" y="2484503"/>
            <a:ext cx="1518103" cy="101523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Intervención didáctica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37513" y="3887940"/>
            <a:ext cx="1596795" cy="113840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Evaluación para el aprendizaje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58066" y="5476012"/>
            <a:ext cx="1555692" cy="111464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Reflexión sobre la práctica docente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025637" y="902719"/>
            <a:ext cx="6780852" cy="11974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acciones que lleva a cabo el docente de manera individual o colegiada para organizar los componentes del proceso de enseñanza y aprendizaje (objetivos, contenidos, actividades, instrumentos de evaluación y recursos) que guiarán, de manera flexible</a:t>
            </a:r>
            <a:r>
              <a:rPr lang="es-MX" sz="1500" dirty="0">
                <a:solidFill>
                  <a:schemeClr val="accent4"/>
                </a:solidFill>
              </a:rPr>
              <a:t>, la intervención </a:t>
            </a:r>
            <a:r>
              <a:rPr lang="es-MX" sz="1500" dirty="0" smtClean="0">
                <a:solidFill>
                  <a:schemeClr val="accent4"/>
                </a:solidFill>
              </a:rPr>
              <a:t>didáctica y la evaluación </a:t>
            </a:r>
            <a:r>
              <a:rPr lang="es-MX" sz="1500" dirty="0"/>
              <a:t>a partir de la articulación de diferentes documentos curriculares, normativos y el diagnóstico grupal.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025635" y="2433819"/>
            <a:ext cx="6780851" cy="11622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estrategias </a:t>
            </a:r>
            <a:r>
              <a:rPr lang="es-MX" sz="1500" dirty="0" smtClean="0"/>
              <a:t>para </a:t>
            </a:r>
            <a:r>
              <a:rPr lang="es-MX" sz="1500" dirty="0"/>
              <a:t>promover experiencias de aprendizaje contextualizadas en todos los </a:t>
            </a:r>
            <a:r>
              <a:rPr lang="es-MX" sz="1500" dirty="0" smtClean="0"/>
              <a:t>estudiantes. </a:t>
            </a:r>
            <a:r>
              <a:rPr lang="es-MX" sz="1500" dirty="0"/>
              <a:t>E</a:t>
            </a:r>
            <a:r>
              <a:rPr lang="es-MX" sz="1500" dirty="0" smtClean="0"/>
              <a:t>s </a:t>
            </a:r>
            <a:r>
              <a:rPr lang="es-MX" sz="1500" dirty="0"/>
              <a:t>fundamental </a:t>
            </a:r>
            <a:r>
              <a:rPr lang="es-MX" sz="1500" dirty="0" smtClean="0"/>
              <a:t>el seguimiento de los docentes y que promuevan el involucramiento de los </a:t>
            </a:r>
            <a:r>
              <a:rPr lang="es-MX" sz="1500" dirty="0"/>
              <a:t>estudiantes en su </a:t>
            </a:r>
            <a:r>
              <a:rPr lang="es-MX" sz="1500" dirty="0" smtClean="0"/>
              <a:t>aprendizaje. </a:t>
            </a:r>
            <a:r>
              <a:rPr lang="es-MX" sz="1500" dirty="0"/>
              <a:t>Esta implementación requiere el apoyo de recursos y </a:t>
            </a:r>
            <a:r>
              <a:rPr lang="es-MX" sz="1500" dirty="0" smtClean="0"/>
              <a:t>materiales.</a:t>
            </a:r>
            <a:r>
              <a:rPr lang="es-ES" sz="1500" dirty="0" smtClean="0"/>
              <a:t> </a:t>
            </a:r>
            <a:endParaRPr lang="es-MX" sz="1500" dirty="0"/>
          </a:p>
        </p:txBody>
      </p:sp>
      <p:sp>
        <p:nvSpPr>
          <p:cNvPr id="19" name="Rectángulo 18"/>
          <p:cNvSpPr/>
          <p:nvPr/>
        </p:nvSpPr>
        <p:spPr>
          <a:xfrm>
            <a:off x="2025636" y="3920814"/>
            <a:ext cx="6780851" cy="11834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Proceso sistemático de recopilación, análisis</a:t>
            </a:r>
            <a:r>
              <a:rPr lang="es-MX" sz="1500" dirty="0">
                <a:solidFill>
                  <a:srgbClr val="FF0000"/>
                </a:solidFill>
              </a:rPr>
              <a:t> </a:t>
            </a:r>
            <a:r>
              <a:rPr lang="es-MX" sz="1500" dirty="0">
                <a:solidFill>
                  <a:schemeClr val="accent4"/>
                </a:solidFill>
              </a:rPr>
              <a:t>y valoración </a:t>
            </a:r>
            <a:r>
              <a:rPr lang="es-MX" sz="1500" dirty="0" smtClean="0">
                <a:solidFill>
                  <a:schemeClr val="accent4"/>
                </a:solidFill>
              </a:rPr>
              <a:t>de información del </a:t>
            </a:r>
            <a:r>
              <a:rPr lang="es-MX" sz="1500" dirty="0"/>
              <a:t>aprendizaje de los estudiantes. Permite la retroalimentación para mejorar el desempeño de los estudiantes y las prácticas de enseñanza. Comprende las acciones e instrumentos que utiliza el docente para la valoración y la autovaloración del aprendizaje de los alumnos.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025638" y="5518000"/>
            <a:ext cx="6780851" cy="10726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50" dirty="0">
                <a:solidFill>
                  <a:schemeClr val="bg1"/>
                </a:solidFill>
              </a:rPr>
              <a:t>Refiere a </a:t>
            </a:r>
            <a:r>
              <a:rPr lang="es-MX" sz="1500" dirty="0">
                <a:solidFill>
                  <a:schemeClr val="bg1"/>
                </a:solidFill>
              </a:rPr>
              <a:t>los</a:t>
            </a:r>
            <a:r>
              <a:rPr lang="es-MX" sz="1450" dirty="0">
                <a:solidFill>
                  <a:schemeClr val="bg1"/>
                </a:solidFill>
              </a:rPr>
              <a:t> elementos que emplea el docente para el autoanálisis y mejoramiento de su práctica, asimismo, comprende la identificación de los retos de su práctica. 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95655" y="962705"/>
            <a:ext cx="1518103" cy="9408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Planificación para el aprendizaje</a:t>
            </a:r>
          </a:p>
        </p:txBody>
      </p:sp>
    </p:spTree>
    <p:extLst>
      <p:ext uri="{BB962C8B-B14F-4D97-AF65-F5344CB8AC3E}">
        <p14:creationId xmlns:p14="http://schemas.microsoft.com/office/powerpoint/2010/main" val="403311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62382"/>
              </p:ext>
            </p:extLst>
          </p:nvPr>
        </p:nvGraphicFramePr>
        <p:xfrm>
          <a:off x="381000" y="2081238"/>
          <a:ext cx="84640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Lineamientos para la Organización Y Funcionamiento de los Consejos Técnicos Escolares de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2"/>
            <a:ext cx="7886700" cy="989988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278"/>
              </p:ext>
            </p:extLst>
          </p:nvPr>
        </p:nvGraphicFramePr>
        <p:xfrm>
          <a:off x="293076" y="1038959"/>
          <a:ext cx="8613531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310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301221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Intervención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didáctica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Carroll, J. B. y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Spearritt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 (1967). A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"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Monograph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 Center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Harvard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Díaz Barriga </a:t>
                      </a:r>
                      <a:r>
                        <a:rPr lang="es-E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Aceo</a:t>
                      </a: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Frida (2006), Enseñanza situada: Vínculo entre la escuela y la vida, México, McGraw Hill.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OECD (2011),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OECD Publishing. </a:t>
                      </a:r>
                      <a:endParaRPr lang="es-MX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Constitución Política de los Estados Unidos Mexicanos. Artículo 3°. DOF, 2018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11/05/18 por el que se emiten los Lineamientos para el desarrollo y el ejercicio de la autonomía curricular en las escuelas de educación básica del Sistema </a:t>
                      </a:r>
                      <a:endParaRPr lang="es-ES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Ley General de Educación. Artículo 52. DOF 2018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Modelo Educativo para la Educación Obligatoria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49454"/>
              </p:ext>
            </p:extLst>
          </p:nvPr>
        </p:nvGraphicFramePr>
        <p:xfrm>
          <a:off x="381000" y="2081238"/>
          <a:ext cx="846406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Evaluación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12/05/18 por el que se establecen las normas generales para la evaluación de los aprendizajes esperados, acreditación, regularización, promoción y certificación de los educandos de la educación básica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05700"/>
              </p:ext>
            </p:extLst>
          </p:nvPr>
        </p:nvGraphicFramePr>
        <p:xfrm>
          <a:off x="266700" y="1711961"/>
          <a:ext cx="8464062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Reflexión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sobre la práctica docente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Larrivee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Barbara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(2000),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critically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reflective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endParaRPr lang="es-MX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Rodrigues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Rodríguez-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José Luis (2014), El portafolio digital como soporte de la práctica reflexiva en la formación docente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Rosales, Carlos (2000), Evaluar es reflexionar sobre la enseñanza, Tercera edición, Madrid, Narcea.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Zeichner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Kenneth (s/f), El maestro como profesional reflexivo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9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98914" y="2667552"/>
            <a:ext cx="1820007" cy="14243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Gestión de la enseñanza y el aprendizaje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2625603" y="412876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25603" y="2148479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625603" y="4266241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25603" y="5763300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72125" y="400554"/>
            <a:ext cx="2727812" cy="6770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Características de la planeación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570475" y="1414020"/>
            <a:ext cx="272946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Estrategias de enseñanza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565530" y="2134432"/>
            <a:ext cx="2734407" cy="677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Involucramiento de los estudiantes en su aprendizaje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5572124" y="2876458"/>
            <a:ext cx="272781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recursos y materiales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572125" y="3927737"/>
            <a:ext cx="2727812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Prácticas para evaluar el aprendizaje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572125" y="4640512"/>
            <a:ext cx="2727810" cy="677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los resultados de la evaluación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572125" y="5765888"/>
            <a:ext cx="2789360" cy="677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Elementos de análisis de la práctica docente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cxnSp>
        <p:nvCxnSpPr>
          <p:cNvPr id="19" name="Conector recto de flecha 18"/>
          <p:cNvCxnSpPr>
            <a:stCxn id="4" idx="3"/>
            <a:endCxn id="5" idx="1"/>
          </p:cNvCxnSpPr>
          <p:nvPr/>
        </p:nvCxnSpPr>
        <p:spPr>
          <a:xfrm flipV="1">
            <a:off x="1918921" y="751380"/>
            <a:ext cx="706682" cy="2628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" idx="3"/>
            <a:endCxn id="6" idx="1"/>
          </p:cNvCxnSpPr>
          <p:nvPr/>
        </p:nvCxnSpPr>
        <p:spPr>
          <a:xfrm flipV="1">
            <a:off x="1918921" y="2486983"/>
            <a:ext cx="706682" cy="89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  <a:endCxn id="7" idx="1"/>
          </p:cNvCxnSpPr>
          <p:nvPr/>
        </p:nvCxnSpPr>
        <p:spPr>
          <a:xfrm>
            <a:off x="1918921" y="3379729"/>
            <a:ext cx="706682" cy="1225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8" idx="1"/>
          </p:cNvCxnSpPr>
          <p:nvPr/>
        </p:nvCxnSpPr>
        <p:spPr>
          <a:xfrm>
            <a:off x="1918921" y="3379729"/>
            <a:ext cx="706682" cy="2722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3"/>
            <a:endCxn id="9" idx="1"/>
          </p:cNvCxnSpPr>
          <p:nvPr/>
        </p:nvCxnSpPr>
        <p:spPr>
          <a:xfrm flipV="1">
            <a:off x="4858849" y="739058"/>
            <a:ext cx="713276" cy="1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3"/>
            <a:endCxn id="10" idx="1"/>
          </p:cNvCxnSpPr>
          <p:nvPr/>
        </p:nvCxnSpPr>
        <p:spPr>
          <a:xfrm flipV="1">
            <a:off x="4858849" y="1752524"/>
            <a:ext cx="711626" cy="734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3"/>
            <a:endCxn id="11" idx="1"/>
          </p:cNvCxnSpPr>
          <p:nvPr/>
        </p:nvCxnSpPr>
        <p:spPr>
          <a:xfrm flipV="1">
            <a:off x="4858849" y="2472936"/>
            <a:ext cx="706681" cy="1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" idx="3"/>
            <a:endCxn id="12" idx="1"/>
          </p:cNvCxnSpPr>
          <p:nvPr/>
        </p:nvCxnSpPr>
        <p:spPr>
          <a:xfrm>
            <a:off x="4858849" y="2486983"/>
            <a:ext cx="713275" cy="727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7" idx="3"/>
            <a:endCxn id="13" idx="1"/>
          </p:cNvCxnSpPr>
          <p:nvPr/>
        </p:nvCxnSpPr>
        <p:spPr>
          <a:xfrm flipV="1">
            <a:off x="4858849" y="4266241"/>
            <a:ext cx="713276" cy="338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7" idx="3"/>
            <a:endCxn id="14" idx="1"/>
          </p:cNvCxnSpPr>
          <p:nvPr/>
        </p:nvCxnSpPr>
        <p:spPr>
          <a:xfrm>
            <a:off x="4858849" y="4604745"/>
            <a:ext cx="713276" cy="374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8" idx="3"/>
            <a:endCxn id="15" idx="1"/>
          </p:cNvCxnSpPr>
          <p:nvPr/>
        </p:nvCxnSpPr>
        <p:spPr>
          <a:xfrm>
            <a:off x="4858849" y="6101804"/>
            <a:ext cx="713276" cy="2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1333</Words>
  <Application>Microsoft Office PowerPoint</Application>
  <PresentationFormat>Carta (216 x 279 mm)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Gestión de la enseñanza y el aprendizaje Evaluación articulada</vt:lpstr>
      <vt:lpstr>¿Qué es la Gestión de la enseñanza y el aprendizaje?</vt:lpstr>
      <vt:lpstr>¿Cuál es el propósito de evaluar este ámbito?</vt:lpstr>
      <vt:lpstr>Dimensiones</vt:lpstr>
      <vt:lpstr> Referencias por Dimensión</vt:lpstr>
      <vt:lpstr> Referencias por Dimensión</vt:lpstr>
      <vt:lpstr> Referencias por Dimensión</vt:lpstr>
      <vt:lpstr> Referencias por Dimensión</vt:lpstr>
      <vt:lpstr>   </vt:lpstr>
      <vt:lpstr>Presentación de PowerPoint</vt:lpstr>
      <vt:lpstr>Relación con otros ámbitos</vt:lpstr>
      <vt:lpstr>Relación con otros ámbitos</vt:lpstr>
      <vt:lpstr>Relación con otros ámbitos</vt:lpstr>
      <vt:lpstr>Relación con otros ámbitos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Sandra Conzuelo Serrato</cp:lastModifiedBy>
  <cp:revision>74</cp:revision>
  <dcterms:created xsi:type="dcterms:W3CDTF">2016-02-10T15:09:07Z</dcterms:created>
  <dcterms:modified xsi:type="dcterms:W3CDTF">2018-09-21T01:33:30Z</dcterms:modified>
</cp:coreProperties>
</file>