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9" r:id="rId2"/>
    <p:sldId id="292" r:id="rId3"/>
    <p:sldId id="281" r:id="rId4"/>
    <p:sldId id="257" r:id="rId5"/>
    <p:sldId id="293" r:id="rId6"/>
    <p:sldId id="283" r:id="rId7"/>
    <p:sldId id="258" r:id="rId8"/>
    <p:sldId id="294" r:id="rId9"/>
    <p:sldId id="285" r:id="rId10"/>
    <p:sldId id="259" r:id="rId11"/>
    <p:sldId id="286" r:id="rId12"/>
    <p:sldId id="260" r:id="rId13"/>
    <p:sldId id="288" r:id="rId14"/>
    <p:sldId id="261" r:id="rId15"/>
    <p:sldId id="289" r:id="rId16"/>
    <p:sldId id="262" r:id="rId17"/>
    <p:sldId id="290" r:id="rId18"/>
    <p:sldId id="291" r:id="rId19"/>
    <p:sldId id="263" r:id="rId20"/>
    <p:sldId id="264" r:id="rId21"/>
    <p:sldId id="265" r:id="rId22"/>
    <p:sldId id="266" r:id="rId23"/>
    <p:sldId id="278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80" r:id="rId3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D6EC229-3762-4757-B5DB-8061A75CFC3F}">
          <p14:sldIdLst>
            <p14:sldId id="279"/>
            <p14:sldId id="292"/>
            <p14:sldId id="281"/>
            <p14:sldId id="257"/>
            <p14:sldId id="293"/>
            <p14:sldId id="283"/>
            <p14:sldId id="258"/>
            <p14:sldId id="294"/>
            <p14:sldId id="285"/>
            <p14:sldId id="259"/>
            <p14:sldId id="286"/>
            <p14:sldId id="260"/>
            <p14:sldId id="288"/>
            <p14:sldId id="261"/>
            <p14:sldId id="289"/>
            <p14:sldId id="262"/>
            <p14:sldId id="290"/>
            <p14:sldId id="291"/>
            <p14:sldId id="263"/>
            <p14:sldId id="264"/>
            <p14:sldId id="265"/>
            <p14:sldId id="266"/>
            <p14:sldId id="278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14" y="5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29/01/2019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708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29/01/2019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77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29/01/2019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89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29/01/2019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44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29/01/2019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74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29/01/2019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5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29/01/2019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1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29/01/2019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321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29/01/2019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194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29/01/2019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07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29/01/2019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98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6125-1B3A-4A5D-BE95-8FB2C157D9C1}" type="datetimeFigureOut">
              <a:rPr lang="es-MX" smtClean="0"/>
              <a:t>29/01/2019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54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0603" y="955497"/>
            <a:ext cx="303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EVALUACIÓN DE </a:t>
            </a:r>
          </a:p>
          <a:p>
            <a:pPr algn="ctr"/>
            <a:r>
              <a:rPr lang="es-MX" sz="3200" b="1" dirty="0" smtClean="0"/>
              <a:t>MATEMÁTICAS</a:t>
            </a:r>
            <a:endParaRPr lang="es-MX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659850" y="2833955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PARTE 1</a:t>
            </a:r>
            <a:endParaRPr lang="es-MX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18" y="6267238"/>
            <a:ext cx="56096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Instrucciones:</a:t>
            </a:r>
          </a:p>
          <a:p>
            <a:endParaRPr lang="es-MX" sz="1400" dirty="0" smtClean="0"/>
          </a:p>
          <a:p>
            <a:r>
              <a:rPr lang="es-MX" sz="1400" dirty="0" smtClean="0"/>
              <a:t>Lee con cuidado cada una de las preguntas y resuelve correctamente.</a:t>
            </a:r>
          </a:p>
          <a:p>
            <a:endParaRPr lang="es-MX" sz="1400" dirty="0"/>
          </a:p>
          <a:p>
            <a:r>
              <a:rPr lang="es-MX" sz="1400" dirty="0" smtClean="0"/>
              <a:t>Registra tus respuestas en la HOJA DE RESPUESTAS. </a:t>
            </a:r>
          </a:p>
          <a:p>
            <a:endParaRPr lang="es-MX" sz="1400" dirty="0"/>
          </a:p>
          <a:p>
            <a:r>
              <a:rPr lang="es-MX" sz="1400" dirty="0" smtClean="0"/>
              <a:t>No escribir en el cuadernillo.</a:t>
            </a:r>
          </a:p>
          <a:p>
            <a:endParaRPr lang="es-MX" sz="1400" dirty="0"/>
          </a:p>
          <a:p>
            <a:r>
              <a:rPr lang="es-MX" sz="1400" dirty="0" smtClean="0"/>
              <a:t>Entrega a tu profesor/a el cuadernillo y la hoja de respuestas.</a:t>
            </a:r>
          </a:p>
          <a:p>
            <a:endParaRPr lang="es-MX" sz="1400" dirty="0"/>
          </a:p>
          <a:p>
            <a:pPr algn="ctr"/>
            <a:r>
              <a:rPr lang="es-MX" sz="1400" dirty="0" smtClean="0"/>
              <a:t>¡GRACIAS!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3310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4319" y="537210"/>
            <a:ext cx="364141" cy="372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7.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t="11332" r="27145" b="37960"/>
          <a:stretch/>
        </p:blipFill>
        <p:spPr>
          <a:xfrm>
            <a:off x="1623059" y="1089639"/>
            <a:ext cx="3434667" cy="251969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3</a:t>
            </a:r>
            <a:endParaRPr lang="es-MX" sz="12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85"/>
          <a:stretch/>
        </p:blipFill>
        <p:spPr>
          <a:xfrm>
            <a:off x="618432" y="511826"/>
            <a:ext cx="5670921" cy="45034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56" r="27403"/>
          <a:stretch/>
        </p:blipFill>
        <p:spPr>
          <a:xfrm>
            <a:off x="456390" y="3736800"/>
            <a:ext cx="4775934" cy="1720215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274319" y="5132062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589688"/>
              </p:ext>
            </p:extLst>
          </p:nvPr>
        </p:nvGraphicFramePr>
        <p:xfrm>
          <a:off x="91077" y="5885591"/>
          <a:ext cx="6657042" cy="139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1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61954" y="287287"/>
            <a:ext cx="3820803" cy="2228850"/>
            <a:chOff x="454017" y="5154930"/>
            <a:chExt cx="3090416" cy="1965960"/>
          </a:xfrm>
        </p:grpSpPr>
        <p:sp>
          <p:nvSpPr>
            <p:cNvPr id="3" name="CuadroTexto 2"/>
            <p:cNvSpPr txBox="1"/>
            <p:nvPr/>
          </p:nvSpPr>
          <p:spPr>
            <a:xfrm>
              <a:off x="454017" y="515493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8. 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85" y="5154930"/>
              <a:ext cx="2819748" cy="1965960"/>
            </a:xfrm>
            <a:prstGeom prst="rect">
              <a:avLst/>
            </a:prstGeom>
          </p:spPr>
        </p:pic>
      </p:grpSp>
      <p:sp>
        <p:nvSpPr>
          <p:cNvPr id="5" name="Elipse 4"/>
          <p:cNvSpPr/>
          <p:nvPr/>
        </p:nvSpPr>
        <p:spPr>
          <a:xfrm>
            <a:off x="199911" y="1762344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639069"/>
              </p:ext>
            </p:extLst>
          </p:nvPr>
        </p:nvGraphicFramePr>
        <p:xfrm>
          <a:off x="138821" y="3331962"/>
          <a:ext cx="6657042" cy="139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08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01912" y="564200"/>
            <a:ext cx="3847228" cy="3733480"/>
            <a:chOff x="627961" y="804231"/>
            <a:chExt cx="3172614" cy="3222920"/>
          </a:xfrm>
        </p:grpSpPr>
        <p:sp>
          <p:nvSpPr>
            <p:cNvPr id="2" name="CuadroTexto 1"/>
            <p:cNvSpPr txBox="1"/>
            <p:nvPr/>
          </p:nvSpPr>
          <p:spPr>
            <a:xfrm>
              <a:off x="627961" y="804231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9.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647" y="804231"/>
              <a:ext cx="2870928" cy="3222920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4</a:t>
            </a:r>
            <a:endParaRPr lang="es-MX" sz="1200" dirty="0"/>
          </a:p>
        </p:txBody>
      </p:sp>
      <p:sp>
        <p:nvSpPr>
          <p:cNvPr id="9" name="Elipse 8"/>
          <p:cNvSpPr/>
          <p:nvPr/>
        </p:nvSpPr>
        <p:spPr>
          <a:xfrm>
            <a:off x="488571" y="2775725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037394"/>
              </p:ext>
            </p:extLst>
          </p:nvPr>
        </p:nvGraphicFramePr>
        <p:xfrm>
          <a:off x="100479" y="4297680"/>
          <a:ext cx="6657042" cy="139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8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37016" y="392620"/>
            <a:ext cx="3927571" cy="3254107"/>
            <a:chOff x="778804" y="5089793"/>
            <a:chExt cx="3264387" cy="2559729"/>
          </a:xfrm>
        </p:grpSpPr>
        <p:sp>
          <p:nvSpPr>
            <p:cNvPr id="3" name="CuadroTexto 2"/>
            <p:cNvSpPr txBox="1"/>
            <p:nvPr/>
          </p:nvSpPr>
          <p:spPr>
            <a:xfrm>
              <a:off x="778804" y="508979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217" y="5089793"/>
              <a:ext cx="2787974" cy="2559729"/>
            </a:xfrm>
            <a:prstGeom prst="rect">
              <a:avLst/>
            </a:prstGeom>
          </p:spPr>
        </p:pic>
      </p:grpSp>
      <p:sp>
        <p:nvSpPr>
          <p:cNvPr id="5" name="Elipse 4"/>
          <p:cNvSpPr/>
          <p:nvPr/>
        </p:nvSpPr>
        <p:spPr>
          <a:xfrm>
            <a:off x="529526" y="2218315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38686"/>
              </p:ext>
            </p:extLst>
          </p:nvPr>
        </p:nvGraphicFramePr>
        <p:xfrm>
          <a:off x="200958" y="3872206"/>
          <a:ext cx="6657042" cy="139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602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51690" y="506776"/>
            <a:ext cx="4211749" cy="2567894"/>
            <a:chOff x="881349" y="451692"/>
            <a:chExt cx="3327094" cy="1974640"/>
          </a:xfrm>
        </p:grpSpPr>
        <p:sp>
          <p:nvSpPr>
            <p:cNvPr id="2" name="CuadroTexto 1"/>
            <p:cNvSpPr txBox="1"/>
            <p:nvPr/>
          </p:nvSpPr>
          <p:spPr>
            <a:xfrm>
              <a:off x="881349" y="45169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11.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761" y="451692"/>
              <a:ext cx="2850682" cy="1974640"/>
            </a:xfrm>
            <a:prstGeom prst="rect">
              <a:avLst/>
            </a:prstGeom>
          </p:spPr>
        </p:pic>
      </p:grpSp>
      <p:sp>
        <p:nvSpPr>
          <p:cNvPr id="10" name="CuadroTexto 9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5</a:t>
            </a:r>
            <a:endParaRPr lang="es-MX" sz="1200" dirty="0"/>
          </a:p>
        </p:txBody>
      </p:sp>
      <p:sp>
        <p:nvSpPr>
          <p:cNvPr id="14" name="Elipse 13"/>
          <p:cNvSpPr/>
          <p:nvPr/>
        </p:nvSpPr>
        <p:spPr>
          <a:xfrm>
            <a:off x="653106" y="2270643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639069"/>
              </p:ext>
            </p:extLst>
          </p:nvPr>
        </p:nvGraphicFramePr>
        <p:xfrm>
          <a:off x="138821" y="3331962"/>
          <a:ext cx="6657042" cy="139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1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" b="50976"/>
          <a:stretch/>
        </p:blipFill>
        <p:spPr>
          <a:xfrm>
            <a:off x="462261" y="412595"/>
            <a:ext cx="5609402" cy="1577565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158907" y="193388"/>
            <a:ext cx="2575651" cy="694967"/>
            <a:chOff x="881349" y="3503364"/>
            <a:chExt cx="2371519" cy="369332"/>
          </a:xfrm>
          <a:solidFill>
            <a:schemeClr val="bg1"/>
          </a:solidFill>
        </p:grpSpPr>
        <p:sp>
          <p:nvSpPr>
            <p:cNvPr id="4" name="CuadroTexto 3"/>
            <p:cNvSpPr txBox="1"/>
            <p:nvPr/>
          </p:nvSpPr>
          <p:spPr>
            <a:xfrm>
              <a:off x="881349" y="3503364"/>
              <a:ext cx="47641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12.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90" b="91183"/>
            <a:stretch/>
          </p:blipFill>
          <p:spPr>
            <a:xfrm>
              <a:off x="1357761" y="3503364"/>
              <a:ext cx="1895107" cy="212512"/>
            </a:xfrm>
            <a:prstGeom prst="rect">
              <a:avLst/>
            </a:prstGeom>
            <a:grpFill/>
          </p:spPr>
        </p:pic>
      </p:grp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6"/>
          <a:stretch/>
        </p:blipFill>
        <p:spPr>
          <a:xfrm>
            <a:off x="641720" y="2209367"/>
            <a:ext cx="6090307" cy="2005244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340178" y="3273734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784818"/>
              </p:ext>
            </p:extLst>
          </p:nvPr>
        </p:nvGraphicFramePr>
        <p:xfrm>
          <a:off x="100479" y="4748167"/>
          <a:ext cx="6657042" cy="139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323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8040" y="4029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13.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5197" r="7067" b="60993"/>
          <a:stretch/>
        </p:blipFill>
        <p:spPr>
          <a:xfrm>
            <a:off x="1123504" y="754235"/>
            <a:ext cx="4610992" cy="272117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5216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6</a:t>
            </a:r>
            <a:endParaRPr lang="es-MX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99"/>
          <a:stretch/>
        </p:blipFill>
        <p:spPr>
          <a:xfrm>
            <a:off x="1023157" y="3222221"/>
            <a:ext cx="4966677" cy="382623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" b="95316"/>
          <a:stretch/>
        </p:blipFill>
        <p:spPr>
          <a:xfrm>
            <a:off x="1055215" y="469869"/>
            <a:ext cx="4811685" cy="235407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536072" y="4041257"/>
            <a:ext cx="3145279" cy="13501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6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06824" y="268515"/>
            <a:ext cx="5832760" cy="1822563"/>
            <a:chOff x="1024568" y="7127913"/>
            <a:chExt cx="5563967" cy="1641514"/>
          </a:xfrm>
        </p:grpSpPr>
        <p:sp>
          <p:nvSpPr>
            <p:cNvPr id="3" name="CuadroTexto 2"/>
            <p:cNvSpPr txBox="1"/>
            <p:nvPr/>
          </p:nvSpPr>
          <p:spPr>
            <a:xfrm>
              <a:off x="1024568" y="7127913"/>
              <a:ext cx="473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14.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295" y="7127913"/>
              <a:ext cx="5090240" cy="1641514"/>
            </a:xfrm>
            <a:prstGeom prst="rect">
              <a:avLst/>
            </a:prstGeom>
          </p:spPr>
        </p:pic>
      </p:grpSp>
      <p:sp>
        <p:nvSpPr>
          <p:cNvPr id="5" name="Elipse 4"/>
          <p:cNvSpPr/>
          <p:nvPr/>
        </p:nvSpPr>
        <p:spPr>
          <a:xfrm>
            <a:off x="0" y="1802066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719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4444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17793" y="558849"/>
            <a:ext cx="3756256" cy="2288636"/>
            <a:chOff x="694063" y="594911"/>
            <a:chExt cx="3128790" cy="2054996"/>
          </a:xfrm>
        </p:grpSpPr>
        <p:sp>
          <p:nvSpPr>
            <p:cNvPr id="2" name="CuadroTexto 1"/>
            <p:cNvSpPr txBox="1"/>
            <p:nvPr/>
          </p:nvSpPr>
          <p:spPr>
            <a:xfrm>
              <a:off x="694063" y="59491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15.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5" y="594911"/>
              <a:ext cx="2652378" cy="2054996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517793" y="3387861"/>
            <a:ext cx="3756256" cy="2540327"/>
            <a:chOff x="914400" y="3327094"/>
            <a:chExt cx="3349128" cy="2288637"/>
          </a:xfrm>
        </p:grpSpPr>
        <p:sp>
          <p:nvSpPr>
            <p:cNvPr id="5" name="CuadroTexto 4"/>
            <p:cNvSpPr txBox="1"/>
            <p:nvPr/>
          </p:nvSpPr>
          <p:spPr>
            <a:xfrm>
              <a:off x="914400" y="332709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16.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812" y="3327094"/>
              <a:ext cx="2872716" cy="2288637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517793" y="6283630"/>
            <a:ext cx="3561498" cy="2269580"/>
            <a:chOff x="815248" y="6125377"/>
            <a:chExt cx="3227943" cy="1927337"/>
          </a:xfrm>
        </p:grpSpPr>
        <p:sp>
          <p:nvSpPr>
            <p:cNvPr id="8" name="CuadroTexto 7"/>
            <p:cNvSpPr txBox="1"/>
            <p:nvPr/>
          </p:nvSpPr>
          <p:spPr>
            <a:xfrm>
              <a:off x="815248" y="6125378"/>
              <a:ext cx="484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17.</a:t>
              </a:r>
              <a:endParaRPr lang="es-MX" dirty="0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989" y="6125377"/>
              <a:ext cx="2743202" cy="1927337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7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517793" y="2476405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682068" y="4422025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517793" y="7362282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99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169002"/>
              </p:ext>
            </p:extLst>
          </p:nvPr>
        </p:nvGraphicFramePr>
        <p:xfrm>
          <a:off x="190500" y="109220"/>
          <a:ext cx="6502400" cy="446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4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 1</a:t>
                      </a:r>
                    </a:p>
                    <a:p>
                      <a:r>
                        <a:rPr lang="es-MX" dirty="0" smtClean="0"/>
                        <a:t>Espacio, forma y Medida</a:t>
                      </a:r>
                    </a:p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12 habilidades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101</a:t>
                      </a:r>
                      <a:r>
                        <a:rPr lang="es-MX" baseline="0" dirty="0" smtClean="0"/>
                        <a:t> – Comprensión de problemas matemáticos contextualizados</a:t>
                      </a:r>
                    </a:p>
                    <a:p>
                      <a:r>
                        <a:rPr lang="es-MX" baseline="0" dirty="0" smtClean="0"/>
                        <a:t>102 – Comprensión del Sistema Internacional de Unidades</a:t>
                      </a:r>
                    </a:p>
                    <a:p>
                      <a:r>
                        <a:rPr lang="es-MX" baseline="0" dirty="0" smtClean="0"/>
                        <a:t>103 – Operación de valores posicionales con números naturales y decimales</a:t>
                      </a:r>
                    </a:p>
                    <a:p>
                      <a:r>
                        <a:rPr lang="es-MX" baseline="0" dirty="0" smtClean="0"/>
                        <a:t>104 – Ubicación de una coordenada en el primer cuadrante del plano artesiano</a:t>
                      </a:r>
                    </a:p>
                    <a:p>
                      <a:r>
                        <a:rPr lang="es-MX" baseline="0" dirty="0" smtClean="0"/>
                        <a:t>105 – Aplicación de operaciones aritméticas básicas</a:t>
                      </a:r>
                    </a:p>
                    <a:p>
                      <a:r>
                        <a:rPr lang="es-MX" baseline="0" dirty="0" smtClean="0"/>
                        <a:t>106 – Definición de tecnicismos del lenguaje formal de la geometría</a:t>
                      </a:r>
                    </a:p>
                    <a:p>
                      <a:r>
                        <a:rPr lang="es-MX" baseline="0" dirty="0" smtClean="0"/>
                        <a:t>107 – Representación viso-espacial de figuras geométricas</a:t>
                      </a:r>
                    </a:p>
                    <a:p>
                      <a:r>
                        <a:rPr lang="es-MX" baseline="0" dirty="0" smtClean="0"/>
                        <a:t>108 – Identificación de las características geométricas de los cuadriláteros</a:t>
                      </a:r>
                    </a:p>
                    <a:p>
                      <a:r>
                        <a:rPr lang="es-MX" baseline="0" dirty="0" smtClean="0"/>
                        <a:t>109 – Identificación gráfica de tipos de líneas rectas (paralelas, perpendiculares y secantes)</a:t>
                      </a:r>
                    </a:p>
                    <a:p>
                      <a:r>
                        <a:rPr lang="es-MX" baseline="0" dirty="0" smtClean="0"/>
                        <a:t>110 – Representación del modelo aritmético para calcular el perímetro de una figura geométrica (triángulo o cuadrilátero)</a:t>
                      </a:r>
                    </a:p>
                    <a:p>
                      <a:r>
                        <a:rPr lang="es-MX" baseline="0" dirty="0" smtClean="0"/>
                        <a:t>111 – Representación del modelo aritmético para calcular el área de cuadriláteros o triángulos</a:t>
                      </a:r>
                    </a:p>
                    <a:p>
                      <a:r>
                        <a:rPr lang="es-MX" baseline="0" dirty="0" smtClean="0"/>
                        <a:t>112 – Deducción de fórmulas para </a:t>
                      </a:r>
                      <a:r>
                        <a:rPr lang="es-MX" baseline="0" dirty="0" err="1" smtClean="0"/>
                        <a:t>caluclar</a:t>
                      </a:r>
                      <a:r>
                        <a:rPr lang="es-MX" baseline="0" dirty="0" smtClean="0"/>
                        <a:t> el área mediante descomposición de figuras </a:t>
                      </a:r>
                      <a:r>
                        <a:rPr lang="es-MX" baseline="0" dirty="0" err="1" smtClean="0"/>
                        <a:t>geompetricas</a:t>
                      </a:r>
                      <a:endParaRPr lang="es-MX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094791"/>
              </p:ext>
            </p:extLst>
          </p:nvPr>
        </p:nvGraphicFramePr>
        <p:xfrm>
          <a:off x="230188" y="4770438"/>
          <a:ext cx="6399212" cy="302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99212"/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1" dirty="0" smtClean="0"/>
                        <a:t>Eje</a:t>
                      </a:r>
                      <a:r>
                        <a:rPr lang="es-MX" b="1" baseline="0" dirty="0" smtClean="0"/>
                        <a:t> 2</a:t>
                      </a:r>
                    </a:p>
                    <a:p>
                      <a:r>
                        <a:rPr lang="es-MX" b="1" baseline="0" dirty="0" smtClean="0"/>
                        <a:t>Manejo de información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10 habilidades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201 – Comprensión</a:t>
                      </a:r>
                      <a:r>
                        <a:rPr lang="es-MX" baseline="0" dirty="0" smtClean="0"/>
                        <a:t> de problemas matemáticos contextualizados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202</a:t>
                      </a:r>
                      <a:r>
                        <a:rPr lang="es-MX" baseline="0" dirty="0" smtClean="0"/>
                        <a:t> – Comparación de la proporcionalidad de razones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203 – Representació</a:t>
                      </a:r>
                      <a:r>
                        <a:rPr lang="es-MX" baseline="0" dirty="0" smtClean="0"/>
                        <a:t>n de modelos aritméticos de la media (promedio)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204 – Representación de modelos aritméticos</a:t>
                      </a:r>
                      <a:r>
                        <a:rPr lang="es-MX" baseline="0" dirty="0" smtClean="0"/>
                        <a:t> de la mediana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205 –</a:t>
                      </a:r>
                      <a:r>
                        <a:rPr lang="es-MX" baseline="0" dirty="0" smtClean="0"/>
                        <a:t> Aplicación de operaciones aritméticas básicas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206 – Representación</a:t>
                      </a:r>
                      <a:r>
                        <a:rPr lang="es-MX" baseline="0" dirty="0" smtClean="0"/>
                        <a:t> de datos numéricos en gráficas de barras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207 –</a:t>
                      </a:r>
                      <a:r>
                        <a:rPr lang="es-MX" baseline="0" dirty="0" smtClean="0"/>
                        <a:t> Representación del modelo de regla de tres simple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208 – Comprensión</a:t>
                      </a:r>
                      <a:r>
                        <a:rPr lang="es-MX" baseline="0" dirty="0" smtClean="0"/>
                        <a:t> de la relación entre porcentajes y fracciones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209 – Comparación de razones con cantidades discretas</a:t>
                      </a:r>
                    </a:p>
                    <a:p>
                      <a:r>
                        <a:rPr lang="es-MX" dirty="0" smtClean="0"/>
                        <a:t>210 –</a:t>
                      </a:r>
                      <a:r>
                        <a:rPr lang="es-MX" baseline="0" dirty="0" smtClean="0"/>
                        <a:t> Representación de un número fraccionario</a:t>
                      </a:r>
                      <a:endParaRPr lang="es-MX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636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26999" y="596948"/>
            <a:ext cx="3551840" cy="2271170"/>
            <a:chOff x="848299" y="727113"/>
            <a:chExt cx="3317887" cy="1991461"/>
          </a:xfrm>
        </p:grpSpPr>
        <p:sp>
          <p:nvSpPr>
            <p:cNvPr id="2" name="CuadroTexto 1"/>
            <p:cNvSpPr txBox="1"/>
            <p:nvPr/>
          </p:nvSpPr>
          <p:spPr>
            <a:xfrm>
              <a:off x="848299" y="72711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18.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711" y="727113"/>
              <a:ext cx="2841475" cy="1991461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526999" y="3216926"/>
            <a:ext cx="3736775" cy="2279748"/>
            <a:chOff x="958468" y="3327094"/>
            <a:chExt cx="3393194" cy="1973630"/>
          </a:xfrm>
        </p:grpSpPr>
        <p:sp>
          <p:nvSpPr>
            <p:cNvPr id="5" name="CuadroTexto 4"/>
            <p:cNvSpPr txBox="1"/>
            <p:nvPr/>
          </p:nvSpPr>
          <p:spPr>
            <a:xfrm>
              <a:off x="958468" y="3327094"/>
              <a:ext cx="484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19.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3424303"/>
              <a:ext cx="2908453" cy="1876421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527000" y="6194943"/>
            <a:ext cx="5812155" cy="2383977"/>
            <a:chOff x="1035586" y="6015209"/>
            <a:chExt cx="5210979" cy="1872867"/>
          </a:xfrm>
        </p:grpSpPr>
        <p:sp>
          <p:nvSpPr>
            <p:cNvPr id="8" name="CuadroTexto 7"/>
            <p:cNvSpPr txBox="1"/>
            <p:nvPr/>
          </p:nvSpPr>
          <p:spPr>
            <a:xfrm>
              <a:off x="1035586" y="6015210"/>
              <a:ext cx="495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20.</a:t>
              </a:r>
              <a:endParaRPr lang="es-MX" dirty="0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6015209"/>
              <a:ext cx="4803356" cy="1872867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8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526999" y="2467128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515123" y="5069162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526999" y="7246832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1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61860" y="212105"/>
            <a:ext cx="5728772" cy="2433503"/>
            <a:chOff x="815248" y="451692"/>
            <a:chExt cx="5550094" cy="1938967"/>
          </a:xfrm>
        </p:grpSpPr>
        <p:sp>
          <p:nvSpPr>
            <p:cNvPr id="2" name="CuadroTexto 1"/>
            <p:cNvSpPr txBox="1"/>
            <p:nvPr/>
          </p:nvSpPr>
          <p:spPr>
            <a:xfrm>
              <a:off x="815248" y="45169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21.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59" y="523568"/>
              <a:ext cx="5073683" cy="1867091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561859" y="2645608"/>
            <a:ext cx="5880037" cy="3887372"/>
            <a:chOff x="947451" y="3128790"/>
            <a:chExt cx="5552501" cy="3613533"/>
          </a:xfrm>
        </p:grpSpPr>
        <p:sp>
          <p:nvSpPr>
            <p:cNvPr id="5" name="CuadroTexto 4"/>
            <p:cNvSpPr txBox="1"/>
            <p:nvPr/>
          </p:nvSpPr>
          <p:spPr>
            <a:xfrm>
              <a:off x="947451" y="312879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22.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3863" y="3231078"/>
              <a:ext cx="5076089" cy="3511245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400322" y="6732665"/>
            <a:ext cx="5890310" cy="2106865"/>
            <a:chOff x="815249" y="7285284"/>
            <a:chExt cx="5728771" cy="1660412"/>
          </a:xfrm>
        </p:grpSpPr>
        <p:sp>
          <p:nvSpPr>
            <p:cNvPr id="8" name="CuadroTexto 7"/>
            <p:cNvSpPr txBox="1"/>
            <p:nvPr/>
          </p:nvSpPr>
          <p:spPr>
            <a:xfrm>
              <a:off x="815249" y="72852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23.</a:t>
              </a:r>
              <a:endParaRPr lang="es-MX" dirty="0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60" y="7285284"/>
              <a:ext cx="5252360" cy="1660412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9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526841" y="1117421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445120" y="7358585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1053608" y="5778437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/>
          <p:cNvSpPr/>
          <p:nvPr/>
        </p:nvSpPr>
        <p:spPr>
          <a:xfrm>
            <a:off x="3998684" y="3902393"/>
            <a:ext cx="381930" cy="189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/>
          <p:cNvSpPr/>
          <p:nvPr/>
        </p:nvSpPr>
        <p:spPr>
          <a:xfrm>
            <a:off x="3754135" y="3063822"/>
            <a:ext cx="381930" cy="189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/>
          <p:cNvSpPr/>
          <p:nvPr/>
        </p:nvSpPr>
        <p:spPr>
          <a:xfrm>
            <a:off x="4448796" y="3902393"/>
            <a:ext cx="381930" cy="189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9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94911" y="184934"/>
            <a:ext cx="4336685" cy="2335209"/>
            <a:chOff x="694063" y="716096"/>
            <a:chExt cx="3767768" cy="2290656"/>
          </a:xfrm>
        </p:grpSpPr>
        <p:sp>
          <p:nvSpPr>
            <p:cNvPr id="2" name="CuadroTexto 1"/>
            <p:cNvSpPr txBox="1"/>
            <p:nvPr/>
          </p:nvSpPr>
          <p:spPr>
            <a:xfrm>
              <a:off x="694063" y="71609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5" y="716096"/>
              <a:ext cx="3291356" cy="2290656"/>
            </a:xfrm>
            <a:prstGeom prst="rect">
              <a:avLst/>
            </a:prstGeom>
          </p:spPr>
        </p:pic>
      </p:grpSp>
      <p:grpSp>
        <p:nvGrpSpPr>
          <p:cNvPr id="9" name="Grupo 8"/>
          <p:cNvGrpSpPr/>
          <p:nvPr/>
        </p:nvGrpSpPr>
        <p:grpSpPr>
          <a:xfrm>
            <a:off x="594911" y="2658644"/>
            <a:ext cx="5846986" cy="2510011"/>
            <a:chOff x="694064" y="3712684"/>
            <a:chExt cx="5541483" cy="2181341"/>
          </a:xfrm>
        </p:grpSpPr>
        <p:sp>
          <p:nvSpPr>
            <p:cNvPr id="5" name="CuadroTexto 4"/>
            <p:cNvSpPr txBox="1"/>
            <p:nvPr/>
          </p:nvSpPr>
          <p:spPr>
            <a:xfrm>
              <a:off x="694064" y="3712684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25.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306" y="3712684"/>
              <a:ext cx="5175241" cy="2181341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451378" y="5307155"/>
            <a:ext cx="6072712" cy="3563864"/>
            <a:chOff x="685059" y="6587916"/>
            <a:chExt cx="6375313" cy="3193777"/>
          </a:xfrm>
        </p:grpSpPr>
        <p:sp>
          <p:nvSpPr>
            <p:cNvPr id="7" name="CuadroTexto 6"/>
            <p:cNvSpPr txBox="1"/>
            <p:nvPr/>
          </p:nvSpPr>
          <p:spPr>
            <a:xfrm>
              <a:off x="685059" y="6587916"/>
              <a:ext cx="547107" cy="326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26.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423" y="6587916"/>
              <a:ext cx="5952949" cy="3193777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10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897498" y="2161881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543613" y="3912383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594911" y="7862418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51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0603" y="955497"/>
            <a:ext cx="303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EVALUACIÓN DE </a:t>
            </a:r>
          </a:p>
          <a:p>
            <a:pPr algn="ctr"/>
            <a:r>
              <a:rPr lang="es-MX" sz="3200" b="1" dirty="0" smtClean="0"/>
              <a:t>MATEMÁTICAS</a:t>
            </a:r>
            <a:endParaRPr lang="es-MX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659850" y="2833955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PARTE 2</a:t>
            </a:r>
            <a:endParaRPr lang="es-MX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18" y="6267238"/>
            <a:ext cx="56096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Instrucciones:</a:t>
            </a:r>
          </a:p>
          <a:p>
            <a:endParaRPr lang="es-MX" sz="1400" dirty="0" smtClean="0"/>
          </a:p>
          <a:p>
            <a:r>
              <a:rPr lang="es-MX" sz="1400" dirty="0" smtClean="0"/>
              <a:t>Lee con cuidado cada una de las preguntas y resuelve correctamente.</a:t>
            </a:r>
          </a:p>
          <a:p>
            <a:endParaRPr lang="es-MX" sz="1400" dirty="0"/>
          </a:p>
          <a:p>
            <a:r>
              <a:rPr lang="es-MX" sz="1400" dirty="0" smtClean="0"/>
              <a:t>Registra tus respuestas en la HOJA DE RESPUESTAS. </a:t>
            </a:r>
          </a:p>
          <a:p>
            <a:endParaRPr lang="es-MX" sz="1400" dirty="0"/>
          </a:p>
          <a:p>
            <a:r>
              <a:rPr lang="es-MX" sz="1400" dirty="0" smtClean="0"/>
              <a:t>No escribir en el cuadernillo.</a:t>
            </a:r>
          </a:p>
          <a:p>
            <a:endParaRPr lang="es-MX" sz="1400" dirty="0"/>
          </a:p>
          <a:p>
            <a:r>
              <a:rPr lang="es-MX" sz="1400" dirty="0" smtClean="0"/>
              <a:t>Entrega a tu profesor/a el cuadernillo y la hoja de respuestas.</a:t>
            </a:r>
          </a:p>
          <a:p>
            <a:endParaRPr lang="es-MX" sz="1400" dirty="0"/>
          </a:p>
          <a:p>
            <a:pPr algn="ctr"/>
            <a:r>
              <a:rPr lang="es-MX" sz="1400" dirty="0" smtClean="0"/>
              <a:t>¡GRACIAS!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8988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95759" y="282230"/>
            <a:ext cx="3973499" cy="3252080"/>
            <a:chOff x="760164" y="528810"/>
            <a:chExt cx="3756752" cy="3122618"/>
          </a:xfrm>
        </p:grpSpPr>
        <p:sp>
          <p:nvSpPr>
            <p:cNvPr id="2" name="CuadroTexto 1"/>
            <p:cNvSpPr txBox="1"/>
            <p:nvPr/>
          </p:nvSpPr>
          <p:spPr>
            <a:xfrm>
              <a:off x="760164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27.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6" y="627962"/>
              <a:ext cx="3280340" cy="3023466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495759" y="4027636"/>
            <a:ext cx="5976960" cy="2102884"/>
            <a:chOff x="760164" y="4285561"/>
            <a:chExt cx="5871990" cy="1938969"/>
          </a:xfrm>
        </p:grpSpPr>
        <p:sp>
          <p:nvSpPr>
            <p:cNvPr id="5" name="CuadroTexto 4"/>
            <p:cNvSpPr txBox="1"/>
            <p:nvPr/>
          </p:nvSpPr>
          <p:spPr>
            <a:xfrm>
              <a:off x="760164" y="428556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28.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6" y="4285561"/>
              <a:ext cx="5395578" cy="1938969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384356" y="6381333"/>
            <a:ext cx="6233814" cy="2100374"/>
            <a:chOff x="760165" y="6577070"/>
            <a:chExt cx="6080487" cy="1806766"/>
          </a:xfrm>
        </p:grpSpPr>
        <p:sp>
          <p:nvSpPr>
            <p:cNvPr id="8" name="CuadroTexto 7"/>
            <p:cNvSpPr txBox="1"/>
            <p:nvPr/>
          </p:nvSpPr>
          <p:spPr>
            <a:xfrm>
              <a:off x="760165" y="6577070"/>
              <a:ext cx="48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29.</a:t>
              </a:r>
              <a:endParaRPr lang="es-MX" dirty="0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5" y="6603835"/>
              <a:ext cx="5604077" cy="1780001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11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738223" y="3175491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495759" y="4459304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/>
          <p:cNvSpPr/>
          <p:nvPr/>
        </p:nvSpPr>
        <p:spPr>
          <a:xfrm>
            <a:off x="384356" y="7447077"/>
            <a:ext cx="5708100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01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22942" y="526280"/>
            <a:ext cx="5998406" cy="2247741"/>
            <a:chOff x="705080" y="550843"/>
            <a:chExt cx="5843118" cy="2027104"/>
          </a:xfrm>
        </p:grpSpPr>
        <p:sp>
          <p:nvSpPr>
            <p:cNvPr id="3" name="CuadroTexto 2"/>
            <p:cNvSpPr txBox="1"/>
            <p:nvPr/>
          </p:nvSpPr>
          <p:spPr>
            <a:xfrm>
              <a:off x="705080" y="5508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492" y="636356"/>
              <a:ext cx="5366706" cy="1941591"/>
            </a:xfrm>
            <a:prstGeom prst="rect">
              <a:avLst/>
            </a:prstGeom>
          </p:spPr>
        </p:pic>
      </p:grpSp>
      <p:grpSp>
        <p:nvGrpSpPr>
          <p:cNvPr id="8" name="Grupo 7"/>
          <p:cNvGrpSpPr/>
          <p:nvPr/>
        </p:nvGrpSpPr>
        <p:grpSpPr>
          <a:xfrm>
            <a:off x="494860" y="4224659"/>
            <a:ext cx="5926487" cy="3573426"/>
            <a:chOff x="859316" y="3095740"/>
            <a:chExt cx="5560980" cy="2886419"/>
          </a:xfrm>
        </p:grpSpPr>
        <p:sp>
          <p:nvSpPr>
            <p:cNvPr id="6" name="CuadroTexto 5"/>
            <p:cNvSpPr txBox="1"/>
            <p:nvPr/>
          </p:nvSpPr>
          <p:spPr>
            <a:xfrm>
              <a:off x="859316" y="30957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31.</a:t>
              </a:r>
              <a:endParaRPr lang="es-MX" dirty="0"/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728" y="3095740"/>
              <a:ext cx="5084568" cy="2886419"/>
            </a:xfrm>
            <a:prstGeom prst="rect">
              <a:avLst/>
            </a:prstGeom>
          </p:spPr>
        </p:pic>
      </p:grpSp>
      <p:sp>
        <p:nvSpPr>
          <p:cNvPr id="9" name="CuadroTexto 8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12</a:t>
            </a:r>
            <a:endParaRPr lang="es-MX" sz="1200" dirty="0"/>
          </a:p>
        </p:txBody>
      </p:sp>
      <p:sp>
        <p:nvSpPr>
          <p:cNvPr id="10" name="Elipse 9"/>
          <p:cNvSpPr/>
          <p:nvPr/>
        </p:nvSpPr>
        <p:spPr>
          <a:xfrm>
            <a:off x="748722" y="1630969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/>
          <p:cNvSpPr/>
          <p:nvPr/>
        </p:nvSpPr>
        <p:spPr>
          <a:xfrm>
            <a:off x="637762" y="7043016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90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19489" y="219365"/>
            <a:ext cx="5865554" cy="4641349"/>
            <a:chOff x="683046" y="440675"/>
            <a:chExt cx="5616745" cy="4428780"/>
          </a:xfrm>
        </p:grpSpPr>
        <p:sp>
          <p:nvSpPr>
            <p:cNvPr id="2" name="CuadroTexto 1"/>
            <p:cNvSpPr txBox="1"/>
            <p:nvPr/>
          </p:nvSpPr>
          <p:spPr>
            <a:xfrm>
              <a:off x="683046" y="44067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32.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523175"/>
              <a:ext cx="5140333" cy="4346280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319489" y="5122841"/>
            <a:ext cx="6356733" cy="3624551"/>
            <a:chOff x="683047" y="5541484"/>
            <a:chExt cx="6174953" cy="3478362"/>
          </a:xfrm>
        </p:grpSpPr>
        <p:sp>
          <p:nvSpPr>
            <p:cNvPr id="5" name="CuadroTexto 4"/>
            <p:cNvSpPr txBox="1"/>
            <p:nvPr/>
          </p:nvSpPr>
          <p:spPr>
            <a:xfrm>
              <a:off x="683047" y="55414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33.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5626998"/>
              <a:ext cx="5698542" cy="339284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13</a:t>
            </a:r>
            <a:endParaRPr lang="es-MX" sz="1200" dirty="0"/>
          </a:p>
        </p:txBody>
      </p:sp>
      <p:sp>
        <p:nvSpPr>
          <p:cNvPr id="9" name="Elipse 8"/>
          <p:cNvSpPr/>
          <p:nvPr/>
        </p:nvSpPr>
        <p:spPr>
          <a:xfrm>
            <a:off x="463861" y="3757556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/>
          <p:cNvSpPr/>
          <p:nvPr/>
        </p:nvSpPr>
        <p:spPr>
          <a:xfrm>
            <a:off x="564707" y="7584334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41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52768" y="731444"/>
            <a:ext cx="6250774" cy="3285751"/>
            <a:chOff x="528810" y="638978"/>
            <a:chExt cx="5938630" cy="3018622"/>
          </a:xfrm>
        </p:grpSpPr>
        <p:sp>
          <p:nvSpPr>
            <p:cNvPr id="2" name="CuadroTexto 1"/>
            <p:cNvSpPr txBox="1"/>
            <p:nvPr/>
          </p:nvSpPr>
          <p:spPr>
            <a:xfrm>
              <a:off x="528810" y="63897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222" y="638978"/>
              <a:ext cx="5462218" cy="3018622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396607" y="4459304"/>
            <a:ext cx="3826072" cy="2509123"/>
            <a:chOff x="396607" y="4538949"/>
            <a:chExt cx="3591499" cy="2259458"/>
          </a:xfrm>
        </p:grpSpPr>
        <p:sp>
          <p:nvSpPr>
            <p:cNvPr id="5" name="CuadroTexto 4"/>
            <p:cNvSpPr txBox="1"/>
            <p:nvPr/>
          </p:nvSpPr>
          <p:spPr>
            <a:xfrm>
              <a:off x="396607" y="453894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35.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018" y="4638101"/>
              <a:ext cx="3115088" cy="2160306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14</a:t>
            </a:r>
            <a:endParaRPr lang="es-MX" sz="1200" dirty="0"/>
          </a:p>
        </p:txBody>
      </p:sp>
      <p:sp>
        <p:nvSpPr>
          <p:cNvPr id="9" name="Elipse 8"/>
          <p:cNvSpPr/>
          <p:nvPr/>
        </p:nvSpPr>
        <p:spPr>
          <a:xfrm>
            <a:off x="396607" y="2545444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/>
          <p:cNvSpPr/>
          <p:nvPr/>
        </p:nvSpPr>
        <p:spPr>
          <a:xfrm>
            <a:off x="483602" y="5890014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69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3" t="15745" r="32168" b="40392"/>
          <a:stretch/>
        </p:blipFill>
        <p:spPr>
          <a:xfrm>
            <a:off x="2376819" y="1017141"/>
            <a:ext cx="2248200" cy="1664413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740235" y="4345967"/>
            <a:ext cx="4119442" cy="4203121"/>
            <a:chOff x="616945" y="4252510"/>
            <a:chExt cx="3602514" cy="3750283"/>
          </a:xfrm>
        </p:grpSpPr>
        <p:sp>
          <p:nvSpPr>
            <p:cNvPr id="5" name="CuadroTexto 4"/>
            <p:cNvSpPr txBox="1"/>
            <p:nvPr/>
          </p:nvSpPr>
          <p:spPr>
            <a:xfrm>
              <a:off x="616945" y="425251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37.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6" y="4252510"/>
              <a:ext cx="3126103" cy="3750283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15</a:t>
            </a:r>
            <a:endParaRPr lang="es-MX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13"/>
          <a:stretch/>
        </p:blipFill>
        <p:spPr>
          <a:xfrm>
            <a:off x="949519" y="327394"/>
            <a:ext cx="5856601" cy="494327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91409" y="3273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36.</a:t>
            </a:r>
            <a:endParaRPr lang="es-MX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7"/>
          <a:stretch/>
        </p:blipFill>
        <p:spPr>
          <a:xfrm>
            <a:off x="625742" y="2640456"/>
            <a:ext cx="5992428" cy="1345916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476677" y="2841499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/>
          <p:cNvSpPr/>
          <p:nvPr/>
        </p:nvSpPr>
        <p:spPr>
          <a:xfrm>
            <a:off x="949519" y="7474266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32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22533" y="398216"/>
            <a:ext cx="3890563" cy="4358719"/>
            <a:chOff x="594911" y="616945"/>
            <a:chExt cx="3562614" cy="4091202"/>
          </a:xfrm>
        </p:grpSpPr>
        <p:sp>
          <p:nvSpPr>
            <p:cNvPr id="2" name="CuadroTexto 1"/>
            <p:cNvSpPr txBox="1"/>
            <p:nvPr/>
          </p:nvSpPr>
          <p:spPr>
            <a:xfrm>
              <a:off x="594911" y="61694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38.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302" y="730269"/>
              <a:ext cx="3203223" cy="3977878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461350" y="5118016"/>
            <a:ext cx="6156820" cy="2978020"/>
            <a:chOff x="716096" y="5530467"/>
            <a:chExt cx="5935299" cy="2787268"/>
          </a:xfrm>
        </p:grpSpPr>
        <p:sp>
          <p:nvSpPr>
            <p:cNvPr id="5" name="CuadroTexto 4"/>
            <p:cNvSpPr txBox="1"/>
            <p:nvPr/>
          </p:nvSpPr>
          <p:spPr>
            <a:xfrm>
              <a:off x="716096" y="553046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39.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323" y="5530467"/>
              <a:ext cx="5580072" cy="278726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16</a:t>
            </a:r>
            <a:endParaRPr lang="es-MX" sz="1200" dirty="0"/>
          </a:p>
        </p:txBody>
      </p:sp>
      <p:sp>
        <p:nvSpPr>
          <p:cNvPr id="9" name="Elipse 8"/>
          <p:cNvSpPr/>
          <p:nvPr/>
        </p:nvSpPr>
        <p:spPr>
          <a:xfrm>
            <a:off x="829835" y="4329423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/>
          <p:cNvSpPr/>
          <p:nvPr/>
        </p:nvSpPr>
        <p:spPr>
          <a:xfrm>
            <a:off x="461350" y="7314777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3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671656"/>
              </p:ext>
            </p:extLst>
          </p:nvPr>
        </p:nvGraphicFramePr>
        <p:xfrm>
          <a:off x="90488" y="2738438"/>
          <a:ext cx="6399212" cy="3845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99212"/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1" dirty="0" smtClean="0"/>
                        <a:t>Eje</a:t>
                      </a:r>
                      <a:r>
                        <a:rPr lang="es-MX" b="1" baseline="0" dirty="0" smtClean="0"/>
                        <a:t> 3</a:t>
                      </a:r>
                    </a:p>
                    <a:p>
                      <a:r>
                        <a:rPr lang="es-MX" b="1" baseline="0" dirty="0" smtClean="0"/>
                        <a:t>Sentido numérico y pensamiento </a:t>
                      </a:r>
                      <a:r>
                        <a:rPr lang="es-MX" b="1" baseline="0" dirty="0" err="1" smtClean="0"/>
                        <a:t>algebráico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13 habilidades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301 – Comprensión</a:t>
                      </a:r>
                      <a:r>
                        <a:rPr lang="es-MX" baseline="0" dirty="0" smtClean="0"/>
                        <a:t> de problemas matemáticos contextualizados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302</a:t>
                      </a:r>
                      <a:r>
                        <a:rPr lang="es-MX" baseline="0" dirty="0" smtClean="0"/>
                        <a:t> – Comprensión del Sistema Internacional de Unidades</a:t>
                      </a:r>
                      <a:endParaRPr lang="es-MX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303 – </a:t>
                      </a:r>
                      <a:r>
                        <a:rPr lang="es-MX" baseline="0" dirty="0" smtClean="0"/>
                        <a:t>Aplicación de operaciones aritméticas básicas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304 – Representación de modelos aritméticos</a:t>
                      </a:r>
                      <a:r>
                        <a:rPr lang="es-MX" baseline="0" dirty="0" smtClean="0"/>
                        <a:t> de la mediana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305 – Amplificación de fracciones (Equivalencia de fracciones por amplificación)</a:t>
                      </a:r>
                    </a:p>
                    <a:p>
                      <a:r>
                        <a:rPr lang="es-MX" dirty="0" smtClean="0"/>
                        <a:t>306 – Representación del modelo aritmético de la división</a:t>
                      </a:r>
                    </a:p>
                    <a:p>
                      <a:r>
                        <a:rPr lang="es-MX" dirty="0" smtClean="0"/>
                        <a:t>307 –</a:t>
                      </a:r>
                      <a:r>
                        <a:rPr lang="es-MX" baseline="0" dirty="0" smtClean="0"/>
                        <a:t> Representación de números fraccionarios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308 – Inferencia del patrón que</a:t>
                      </a:r>
                      <a:r>
                        <a:rPr lang="es-MX" baseline="0" dirty="0" smtClean="0"/>
                        <a:t> rige una secuencia de números naturales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309 – Conversión</a:t>
                      </a:r>
                      <a:r>
                        <a:rPr lang="es-MX" baseline="0" dirty="0" smtClean="0"/>
                        <a:t> de texto cardinal a números naturales y viceversa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310 –</a:t>
                      </a:r>
                      <a:r>
                        <a:rPr lang="es-MX" baseline="0" dirty="0" smtClean="0"/>
                        <a:t> Operación de valores posicionales con números naturales o decimales</a:t>
                      </a:r>
                    </a:p>
                    <a:p>
                      <a:r>
                        <a:rPr lang="es-MX" baseline="0" dirty="0" smtClean="0"/>
                        <a:t>311 –  Representación del modelo multiplicativo de números fraccionarios por naturales</a:t>
                      </a:r>
                    </a:p>
                    <a:p>
                      <a:r>
                        <a:rPr lang="es-MX" baseline="0" dirty="0" smtClean="0"/>
                        <a:t>312 – Conversión de una regla verbal de progresión geométrica ascendente a sucesión numérica</a:t>
                      </a:r>
                    </a:p>
                    <a:p>
                      <a:r>
                        <a:rPr lang="es-MX" baseline="0" dirty="0" smtClean="0"/>
                        <a:t>313 – Deducción del patrón de una sucesión con progresión especial.</a:t>
                      </a:r>
                      <a:endParaRPr lang="es-MX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955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95759" y="580031"/>
            <a:ext cx="5898499" cy="1710237"/>
            <a:chOff x="495759" y="550843"/>
            <a:chExt cx="5898499" cy="1710237"/>
          </a:xfrm>
        </p:grpSpPr>
        <p:sp>
          <p:nvSpPr>
            <p:cNvPr id="2" name="CuadroTexto 1"/>
            <p:cNvSpPr txBox="1"/>
            <p:nvPr/>
          </p:nvSpPr>
          <p:spPr>
            <a:xfrm>
              <a:off x="495759" y="5508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40.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171" y="550843"/>
              <a:ext cx="5422087" cy="1710237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624248" y="2694182"/>
            <a:ext cx="4142961" cy="2956605"/>
            <a:chOff x="572877" y="2930487"/>
            <a:chExt cx="3910988" cy="2885085"/>
          </a:xfrm>
        </p:grpSpPr>
        <p:sp>
          <p:nvSpPr>
            <p:cNvPr id="5" name="CuadroTexto 4"/>
            <p:cNvSpPr txBox="1"/>
            <p:nvPr/>
          </p:nvSpPr>
          <p:spPr>
            <a:xfrm>
              <a:off x="572877" y="293048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41.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289" y="3018622"/>
              <a:ext cx="3434576" cy="2796950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17</a:t>
            </a:r>
            <a:endParaRPr lang="es-MX" sz="1200" dirty="0"/>
          </a:p>
        </p:txBody>
      </p:sp>
      <p:grpSp>
        <p:nvGrpSpPr>
          <p:cNvPr id="9" name="Grupo 8"/>
          <p:cNvGrpSpPr/>
          <p:nvPr/>
        </p:nvGrpSpPr>
        <p:grpSpPr>
          <a:xfrm>
            <a:off x="624248" y="6035881"/>
            <a:ext cx="4029945" cy="2491669"/>
            <a:chOff x="594911" y="683046"/>
            <a:chExt cx="3667071" cy="2137272"/>
          </a:xfrm>
        </p:grpSpPr>
        <p:sp>
          <p:nvSpPr>
            <p:cNvPr id="10" name="CuadroTexto 9"/>
            <p:cNvSpPr txBox="1"/>
            <p:nvPr/>
          </p:nvSpPr>
          <p:spPr>
            <a:xfrm>
              <a:off x="594911" y="683046"/>
              <a:ext cx="517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42.</a:t>
              </a:r>
              <a:endParaRPr lang="es-MX" dirty="0"/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3" y="760164"/>
              <a:ext cx="3149279" cy="2060154"/>
            </a:xfrm>
            <a:prstGeom prst="rect">
              <a:avLst/>
            </a:prstGeom>
          </p:spPr>
        </p:pic>
      </p:grpSp>
      <p:sp>
        <p:nvSpPr>
          <p:cNvPr id="12" name="Elipse 11"/>
          <p:cNvSpPr/>
          <p:nvPr/>
        </p:nvSpPr>
        <p:spPr>
          <a:xfrm>
            <a:off x="972171" y="1867439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495759" y="4553838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/>
          <p:cNvSpPr/>
          <p:nvPr/>
        </p:nvSpPr>
        <p:spPr>
          <a:xfrm>
            <a:off x="544396" y="8100038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55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600852" y="230486"/>
            <a:ext cx="3858132" cy="4197675"/>
            <a:chOff x="683046" y="3723701"/>
            <a:chExt cx="3578936" cy="3863058"/>
          </a:xfrm>
        </p:grpSpPr>
        <p:sp>
          <p:nvSpPr>
            <p:cNvPr id="5" name="CuadroTexto 4"/>
            <p:cNvSpPr txBox="1"/>
            <p:nvPr/>
          </p:nvSpPr>
          <p:spPr>
            <a:xfrm>
              <a:off x="683046" y="3723701"/>
              <a:ext cx="528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43.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2" y="3723701"/>
              <a:ext cx="3149280" cy="386305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18</a:t>
            </a:r>
            <a:endParaRPr lang="es-MX" sz="1200" dirty="0"/>
          </a:p>
        </p:txBody>
      </p:sp>
      <p:grpSp>
        <p:nvGrpSpPr>
          <p:cNvPr id="9" name="Grupo 8"/>
          <p:cNvGrpSpPr/>
          <p:nvPr/>
        </p:nvGrpSpPr>
        <p:grpSpPr>
          <a:xfrm>
            <a:off x="693320" y="5034338"/>
            <a:ext cx="3652649" cy="3071973"/>
            <a:chOff x="649995" y="528810"/>
            <a:chExt cx="3349128" cy="2673547"/>
          </a:xfrm>
        </p:grpSpPr>
        <p:sp>
          <p:nvSpPr>
            <p:cNvPr id="10" name="CuadroTexto 9"/>
            <p:cNvSpPr txBox="1"/>
            <p:nvPr/>
          </p:nvSpPr>
          <p:spPr>
            <a:xfrm>
              <a:off x="649995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44.</a:t>
              </a:r>
              <a:endParaRPr lang="es-MX" dirty="0"/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528810"/>
              <a:ext cx="2872716" cy="2673547"/>
            </a:xfrm>
            <a:prstGeom prst="rect">
              <a:avLst/>
            </a:prstGeom>
          </p:spPr>
        </p:pic>
      </p:grpSp>
      <p:sp>
        <p:nvSpPr>
          <p:cNvPr id="12" name="Elipse 11"/>
          <p:cNvSpPr/>
          <p:nvPr/>
        </p:nvSpPr>
        <p:spPr>
          <a:xfrm>
            <a:off x="477943" y="2958954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477942" y="6942873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72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42462" y="495758"/>
            <a:ext cx="3654877" cy="3038551"/>
            <a:chOff x="649995" y="4153359"/>
            <a:chExt cx="3470313" cy="2754982"/>
          </a:xfrm>
        </p:grpSpPr>
        <p:sp>
          <p:nvSpPr>
            <p:cNvPr id="5" name="CuadroTexto 4"/>
            <p:cNvSpPr txBox="1"/>
            <p:nvPr/>
          </p:nvSpPr>
          <p:spPr>
            <a:xfrm>
              <a:off x="649995" y="415335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45.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4153359"/>
              <a:ext cx="2993901" cy="2754982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19</a:t>
            </a:r>
            <a:endParaRPr lang="es-MX" sz="1200" dirty="0"/>
          </a:p>
        </p:txBody>
      </p:sp>
      <p:grpSp>
        <p:nvGrpSpPr>
          <p:cNvPr id="9" name="Grupo 8"/>
          <p:cNvGrpSpPr/>
          <p:nvPr/>
        </p:nvGrpSpPr>
        <p:grpSpPr>
          <a:xfrm>
            <a:off x="742462" y="3750562"/>
            <a:ext cx="3819264" cy="3009833"/>
            <a:chOff x="837282" y="649995"/>
            <a:chExt cx="3448279" cy="2443902"/>
          </a:xfrm>
        </p:grpSpPr>
        <p:sp>
          <p:nvSpPr>
            <p:cNvPr id="10" name="CuadroTexto 9"/>
            <p:cNvSpPr txBox="1"/>
            <p:nvPr/>
          </p:nvSpPr>
          <p:spPr>
            <a:xfrm>
              <a:off x="837282" y="64999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46.</a:t>
              </a:r>
              <a:endParaRPr lang="es-MX" dirty="0"/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729489"/>
              <a:ext cx="2971867" cy="2364408"/>
            </a:xfrm>
            <a:prstGeom prst="rect">
              <a:avLst/>
            </a:prstGeom>
          </p:spPr>
        </p:pic>
      </p:grpSp>
      <p:sp>
        <p:nvSpPr>
          <p:cNvPr id="12" name="Elipse 11"/>
          <p:cNvSpPr/>
          <p:nvPr/>
        </p:nvSpPr>
        <p:spPr>
          <a:xfrm>
            <a:off x="648064" y="1459763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339720" y="4841639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03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504672" y="208454"/>
            <a:ext cx="3624550" cy="4747431"/>
            <a:chOff x="837282" y="3767768"/>
            <a:chExt cx="3624550" cy="4747431"/>
          </a:xfrm>
        </p:grpSpPr>
        <p:sp>
          <p:nvSpPr>
            <p:cNvPr id="7" name="CuadroTexto 6"/>
            <p:cNvSpPr txBox="1"/>
            <p:nvPr/>
          </p:nvSpPr>
          <p:spPr>
            <a:xfrm>
              <a:off x="837282" y="376776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47.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3767768"/>
              <a:ext cx="3148138" cy="4747431"/>
            </a:xfrm>
            <a:prstGeom prst="rect">
              <a:avLst/>
            </a:prstGeom>
          </p:spPr>
        </p:pic>
      </p:grpSp>
      <p:sp>
        <p:nvSpPr>
          <p:cNvPr id="10" name="CuadroTexto 9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20</a:t>
            </a:r>
            <a:endParaRPr lang="es-MX" sz="1200" dirty="0"/>
          </a:p>
        </p:txBody>
      </p:sp>
      <p:grpSp>
        <p:nvGrpSpPr>
          <p:cNvPr id="11" name="Grupo 10"/>
          <p:cNvGrpSpPr/>
          <p:nvPr/>
        </p:nvGrpSpPr>
        <p:grpSpPr>
          <a:xfrm>
            <a:off x="504672" y="5294036"/>
            <a:ext cx="6103985" cy="1927951"/>
            <a:chOff x="683046" y="1035585"/>
            <a:chExt cx="6103985" cy="1927951"/>
          </a:xfrm>
        </p:grpSpPr>
        <p:sp>
          <p:nvSpPr>
            <p:cNvPr id="12" name="CuadroTexto 11"/>
            <p:cNvSpPr txBox="1"/>
            <p:nvPr/>
          </p:nvSpPr>
          <p:spPr>
            <a:xfrm>
              <a:off x="683046" y="103558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48.</a:t>
              </a:r>
              <a:endParaRPr lang="es-MX" dirty="0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1035585"/>
              <a:ext cx="5627573" cy="1927951"/>
            </a:xfrm>
            <a:prstGeom prst="rect">
              <a:avLst/>
            </a:prstGeom>
          </p:spPr>
        </p:pic>
      </p:grpSp>
      <p:sp>
        <p:nvSpPr>
          <p:cNvPr id="14" name="Elipse 13"/>
          <p:cNvSpPr/>
          <p:nvPr/>
        </p:nvSpPr>
        <p:spPr>
          <a:xfrm>
            <a:off x="360985" y="4256479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/>
          <p:cNvSpPr/>
          <p:nvPr/>
        </p:nvSpPr>
        <p:spPr>
          <a:xfrm>
            <a:off x="477943" y="6038906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44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44982" y="1062693"/>
            <a:ext cx="3855904" cy="2325249"/>
            <a:chOff x="616945" y="3624549"/>
            <a:chExt cx="3855904" cy="2325249"/>
          </a:xfrm>
        </p:grpSpPr>
        <p:sp>
          <p:nvSpPr>
            <p:cNvPr id="5" name="CuadroTexto 4"/>
            <p:cNvSpPr txBox="1"/>
            <p:nvPr/>
          </p:nvSpPr>
          <p:spPr>
            <a:xfrm>
              <a:off x="616945" y="36245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49.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7" y="3641341"/>
              <a:ext cx="3379492" cy="2308457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568421" y="4158805"/>
            <a:ext cx="4260433" cy="2940638"/>
            <a:chOff x="506777" y="6312665"/>
            <a:chExt cx="3855905" cy="2574704"/>
          </a:xfrm>
        </p:grpSpPr>
        <p:sp>
          <p:nvSpPr>
            <p:cNvPr id="8" name="CuadroTexto 7"/>
            <p:cNvSpPr txBox="1"/>
            <p:nvPr/>
          </p:nvSpPr>
          <p:spPr>
            <a:xfrm>
              <a:off x="506777" y="6312665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50.</a:t>
              </a:r>
              <a:endParaRPr lang="es-MX" dirty="0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189" y="6328768"/>
              <a:ext cx="3379493" cy="2558601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21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235461" y="3072808"/>
            <a:ext cx="5351357" cy="3319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477943" y="5424564"/>
            <a:ext cx="5351357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21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08509" y="143839"/>
            <a:ext cx="2682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/>
              <a:t>EVALUACIÓN DE </a:t>
            </a:r>
          </a:p>
          <a:p>
            <a:pPr algn="ctr"/>
            <a:r>
              <a:rPr lang="es-MX" sz="2800" b="1" dirty="0" smtClean="0"/>
              <a:t>MATEMÁTICAS</a:t>
            </a:r>
            <a:endParaRPr lang="es-MX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567" y="1097946"/>
            <a:ext cx="648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Nombre de la Escuela: </a:t>
            </a:r>
            <a:r>
              <a:rPr lang="es-MX" sz="1200" u="sng" dirty="0" smtClean="0"/>
              <a:t>Centro Escolar Lancaster  </a:t>
            </a:r>
            <a:r>
              <a:rPr lang="es-MX" sz="1200" dirty="0" smtClean="0"/>
              <a:t>  Grado:______  Grupo:______  Fecha:__________</a:t>
            </a:r>
            <a:endParaRPr lang="es-MX" sz="1200" dirty="0"/>
          </a:p>
          <a:p>
            <a:r>
              <a:rPr lang="es-MX" sz="1200" dirty="0" smtClean="0"/>
              <a:t>Nombre del alumno:________________________________________________________________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861297"/>
              </p:ext>
            </p:extLst>
          </p:nvPr>
        </p:nvGraphicFramePr>
        <p:xfrm>
          <a:off x="641898" y="2680223"/>
          <a:ext cx="5615302" cy="6206922"/>
        </p:xfrm>
        <a:graphic>
          <a:graphicData uri="http://schemas.openxmlformats.org/drawingml/2006/table">
            <a:tbl>
              <a:tblPr/>
              <a:tblGrid>
                <a:gridCol w="374770">
                  <a:extLst>
                    <a:ext uri="{9D8B030D-6E8A-4147-A177-3AD203B41FA5}">
                      <a16:colId xmlns:a16="http://schemas.microsoft.com/office/drawing/2014/main" xmlns="" val="3756974256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34651911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161070266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69675944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2415823242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05798887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124943877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1751045746"/>
                    </a:ext>
                  </a:extLst>
                </a:gridCol>
                <a:gridCol w="299816">
                  <a:extLst>
                    <a:ext uri="{9D8B030D-6E8A-4147-A177-3AD203B41FA5}">
                      <a16:colId xmlns:a16="http://schemas.microsoft.com/office/drawing/2014/main" xmlns="" val="3179340781"/>
                    </a:ext>
                  </a:extLst>
                </a:gridCol>
                <a:gridCol w="562153">
                  <a:extLst>
                    <a:ext uri="{9D8B030D-6E8A-4147-A177-3AD203B41FA5}">
                      <a16:colId xmlns:a16="http://schemas.microsoft.com/office/drawing/2014/main" xmlns="" val="2988951680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18539788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774832692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130201707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995965587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32870286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1734623480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104957204"/>
                    </a:ext>
                  </a:extLst>
                </a:gridCol>
                <a:gridCol w="312307">
                  <a:extLst>
                    <a:ext uri="{9D8B030D-6E8A-4147-A177-3AD203B41FA5}">
                      <a16:colId xmlns:a16="http://schemas.microsoft.com/office/drawing/2014/main" xmlns="" val="3781667298"/>
                    </a:ext>
                  </a:extLst>
                </a:gridCol>
              </a:tblGrid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6524334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371492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288779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775816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638561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919297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806227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00078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39007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97108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838213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626776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847288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372847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992260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191087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82956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354881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809418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36330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804499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477169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40568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598529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446481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651949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9624903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12375" y="1636554"/>
            <a:ext cx="6527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Instrucciones</a:t>
            </a:r>
            <a:r>
              <a:rPr lang="es-MX" sz="1200" dirty="0" smtClean="0"/>
              <a:t>: </a:t>
            </a:r>
          </a:p>
          <a:p>
            <a:r>
              <a:rPr lang="es-MX" sz="1200" dirty="0" smtClean="0"/>
              <a:t>Completa los datos solicitados: Nombre completo, Grado, Grupo</a:t>
            </a:r>
            <a:r>
              <a:rPr lang="es-MX" sz="1200" dirty="0"/>
              <a:t> </a:t>
            </a:r>
            <a:r>
              <a:rPr lang="es-MX" sz="1200" dirty="0" smtClean="0"/>
              <a:t>y Fecha.</a:t>
            </a:r>
          </a:p>
          <a:p>
            <a:r>
              <a:rPr lang="es-MX" sz="1200" dirty="0" smtClean="0"/>
              <a:t>Lee detenidamente las preguntas del cuadernillo “Evaluación de Matemáticas” y registra la opción de </a:t>
            </a:r>
          </a:p>
          <a:p>
            <a:r>
              <a:rPr lang="es-MX" sz="1200" dirty="0" smtClean="0"/>
              <a:t>respuesta correcta de cada pregunta.  Solo debes marcar una opción.  Utiliza tinta negra o azul. 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42349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0" y="1227693"/>
            <a:ext cx="6721161" cy="1922300"/>
            <a:chOff x="-4366" y="242403"/>
            <a:chExt cx="6721161" cy="192230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05" y="242403"/>
              <a:ext cx="6575590" cy="1922300"/>
            </a:xfrm>
            <a:prstGeom prst="rect">
              <a:avLst/>
            </a:prstGeom>
          </p:spPr>
        </p:pic>
        <p:sp>
          <p:nvSpPr>
            <p:cNvPr id="5" name="CuadroTexto 4"/>
            <p:cNvSpPr txBox="1"/>
            <p:nvPr/>
          </p:nvSpPr>
          <p:spPr>
            <a:xfrm>
              <a:off x="-4366" y="41054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1.</a:t>
              </a:r>
              <a:endParaRPr lang="es-MX" dirty="0"/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</a:t>
            </a:r>
            <a:endParaRPr lang="es-MX" sz="1200" dirty="0"/>
          </a:p>
        </p:txBody>
      </p:sp>
      <p:sp>
        <p:nvSpPr>
          <p:cNvPr id="19" name="Elipse 18"/>
          <p:cNvSpPr/>
          <p:nvPr/>
        </p:nvSpPr>
        <p:spPr>
          <a:xfrm>
            <a:off x="188412" y="2122085"/>
            <a:ext cx="2084502" cy="3833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860550"/>
              </p:ext>
            </p:extLst>
          </p:nvPr>
        </p:nvGraphicFramePr>
        <p:xfrm>
          <a:off x="64119" y="3521532"/>
          <a:ext cx="6657042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dirty="0" smtClean="0"/>
                        <a:t>PMA25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 3:  </a:t>
                      </a:r>
                    </a:p>
                    <a:p>
                      <a:r>
                        <a:rPr lang="es-MX" dirty="0" smtClean="0"/>
                        <a:t>Sentido Numérico y pensamiento </a:t>
                      </a:r>
                      <a:r>
                        <a:rPr lang="es-MX" dirty="0" err="1" smtClean="0"/>
                        <a:t>algebráico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309 – Conversión</a:t>
                      </a:r>
                      <a:r>
                        <a:rPr lang="es-MX" baseline="0" dirty="0" smtClean="0"/>
                        <a:t> de texto cardinal a números naturales y viceversa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310 –</a:t>
                      </a:r>
                      <a:r>
                        <a:rPr lang="es-MX" baseline="0" dirty="0" smtClean="0"/>
                        <a:t> Operación de valores posicionales con números naturales o decimales</a:t>
                      </a:r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3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16267" y="539661"/>
            <a:ext cx="5663607" cy="1810896"/>
            <a:chOff x="175331" y="2596264"/>
            <a:chExt cx="5663607" cy="1810896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91" y="2596264"/>
              <a:ext cx="5465247" cy="1810896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175331" y="268721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2.</a:t>
              </a:r>
              <a:endParaRPr lang="es-MX" dirty="0"/>
            </a:p>
          </p:txBody>
        </p:sp>
      </p:grpSp>
      <p:sp>
        <p:nvSpPr>
          <p:cNvPr id="5" name="Elipse 4"/>
          <p:cNvSpPr/>
          <p:nvPr/>
        </p:nvSpPr>
        <p:spPr>
          <a:xfrm>
            <a:off x="316267" y="956417"/>
            <a:ext cx="1971304" cy="25072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402726"/>
              </p:ext>
            </p:extLst>
          </p:nvPr>
        </p:nvGraphicFramePr>
        <p:xfrm>
          <a:off x="64119" y="3521532"/>
          <a:ext cx="6657042" cy="139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68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6076" y="-49559"/>
            <a:ext cx="5861033" cy="4621559"/>
            <a:chOff x="277233" y="4407160"/>
            <a:chExt cx="5861033" cy="462155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18"/>
            <a:stretch/>
          </p:blipFill>
          <p:spPr>
            <a:xfrm>
              <a:off x="824856" y="4889241"/>
              <a:ext cx="5313410" cy="4139478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277233" y="461875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1" t="-1256" r="16834" b="90788"/>
            <a:stretch/>
          </p:blipFill>
          <p:spPr>
            <a:xfrm>
              <a:off x="578500" y="4407160"/>
              <a:ext cx="5225143" cy="596478"/>
            </a:xfrm>
            <a:prstGeom prst="rect">
              <a:avLst/>
            </a:prstGeom>
          </p:spPr>
        </p:pic>
      </p:grpSp>
      <p:sp>
        <p:nvSpPr>
          <p:cNvPr id="6" name="Elipse 5"/>
          <p:cNvSpPr/>
          <p:nvPr/>
        </p:nvSpPr>
        <p:spPr>
          <a:xfrm>
            <a:off x="1041843" y="1192285"/>
            <a:ext cx="1971304" cy="210855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301359"/>
              </p:ext>
            </p:extLst>
          </p:nvPr>
        </p:nvGraphicFramePr>
        <p:xfrm>
          <a:off x="100479" y="4971191"/>
          <a:ext cx="6657042" cy="139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37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95840" y="321416"/>
            <a:ext cx="4097838" cy="2363075"/>
            <a:chOff x="393747" y="378148"/>
            <a:chExt cx="3637876" cy="2119504"/>
          </a:xfrm>
        </p:grpSpPr>
        <p:sp>
          <p:nvSpPr>
            <p:cNvPr id="2" name="CuadroTexto 1"/>
            <p:cNvSpPr txBox="1"/>
            <p:nvPr/>
          </p:nvSpPr>
          <p:spPr>
            <a:xfrm>
              <a:off x="393747" y="484063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82" y="378148"/>
              <a:ext cx="3352041" cy="2119504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717815" y="9737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761600" y="1626919"/>
            <a:ext cx="179872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281854"/>
              </p:ext>
            </p:extLst>
          </p:nvPr>
        </p:nvGraphicFramePr>
        <p:xfrm>
          <a:off x="100479" y="2573679"/>
          <a:ext cx="6657042" cy="139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2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80035" y="603989"/>
            <a:ext cx="6297930" cy="2335751"/>
            <a:chOff x="457200" y="2990629"/>
            <a:chExt cx="6227043" cy="2015711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541" y="2990629"/>
              <a:ext cx="6095702" cy="2015711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457200" y="302895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5.</a:t>
              </a:r>
              <a:endParaRPr lang="es-MX" dirty="0"/>
            </a:p>
          </p:txBody>
        </p:sp>
      </p:grpSp>
      <p:sp>
        <p:nvSpPr>
          <p:cNvPr id="5" name="Elipse 4"/>
          <p:cNvSpPr/>
          <p:nvPr/>
        </p:nvSpPr>
        <p:spPr>
          <a:xfrm>
            <a:off x="461777" y="2123248"/>
            <a:ext cx="3145279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146034"/>
              </p:ext>
            </p:extLst>
          </p:nvPr>
        </p:nvGraphicFramePr>
        <p:xfrm>
          <a:off x="138821" y="3331962"/>
          <a:ext cx="6657042" cy="139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94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3375" y="203589"/>
            <a:ext cx="3806190" cy="3463163"/>
            <a:chOff x="377190" y="4961257"/>
            <a:chExt cx="3558496" cy="3463163"/>
          </a:xfrm>
        </p:grpSpPr>
        <p:sp>
          <p:nvSpPr>
            <p:cNvPr id="3" name="CuadroTexto 2"/>
            <p:cNvSpPr txBox="1"/>
            <p:nvPr/>
          </p:nvSpPr>
          <p:spPr>
            <a:xfrm>
              <a:off x="377190" y="496125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829" y="4961257"/>
              <a:ext cx="3034857" cy="3463163"/>
            </a:xfrm>
            <a:prstGeom prst="rect">
              <a:avLst/>
            </a:prstGeom>
          </p:spPr>
        </p:pic>
      </p:grpSp>
      <p:sp>
        <p:nvSpPr>
          <p:cNvPr id="5" name="Elipse 4"/>
          <p:cNvSpPr/>
          <p:nvPr/>
        </p:nvSpPr>
        <p:spPr>
          <a:xfrm>
            <a:off x="402256" y="2886069"/>
            <a:ext cx="1613363" cy="427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209049"/>
              </p:ext>
            </p:extLst>
          </p:nvPr>
        </p:nvGraphicFramePr>
        <p:xfrm>
          <a:off x="100479" y="3789162"/>
          <a:ext cx="6657042" cy="139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880947"/>
                <a:gridCol w="847492"/>
                <a:gridCol w="81101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quinto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</a:t>
                      </a:r>
                      <a:r>
                        <a:rPr lang="es-MX" baseline="0" dirty="0" smtClean="0"/>
                        <a:t> sexto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Del</a:t>
                      </a:r>
                      <a:r>
                        <a:rPr lang="es-MX" baseline="0" dirty="0" smtClean="0"/>
                        <a:t> total</a:t>
                      </a:r>
                      <a:endParaRPr lang="es-MX" dirty="0"/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806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1540</TotalTime>
  <Words>1139</Words>
  <Application>Microsoft Office PowerPoint</Application>
  <PresentationFormat>Presentación en pantalla (4:3)</PresentationFormat>
  <Paragraphs>551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Conzuelo Serrato</dc:creator>
  <cp:lastModifiedBy>Alejandro</cp:lastModifiedBy>
  <cp:revision>47</cp:revision>
  <dcterms:created xsi:type="dcterms:W3CDTF">2018-10-01T17:57:09Z</dcterms:created>
  <dcterms:modified xsi:type="dcterms:W3CDTF">2019-01-30T01:00:24Z</dcterms:modified>
</cp:coreProperties>
</file>