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2" r:id="rId3"/>
    <p:sldId id="311" r:id="rId4"/>
    <p:sldId id="316" r:id="rId5"/>
    <p:sldId id="317" r:id="rId6"/>
    <p:sldId id="331" r:id="rId7"/>
    <p:sldId id="318" r:id="rId8"/>
    <p:sldId id="313" r:id="rId9"/>
    <p:sldId id="314" r:id="rId10"/>
    <p:sldId id="319" r:id="rId11"/>
    <p:sldId id="321" r:id="rId12"/>
    <p:sldId id="320" r:id="rId13"/>
    <p:sldId id="323" r:id="rId14"/>
    <p:sldId id="322" r:id="rId15"/>
    <p:sldId id="325" r:id="rId16"/>
    <p:sldId id="324" r:id="rId17"/>
    <p:sldId id="326" r:id="rId18"/>
    <p:sldId id="327" r:id="rId19"/>
    <p:sldId id="257" r:id="rId20"/>
    <p:sldId id="259" r:id="rId21"/>
    <p:sldId id="258" r:id="rId22"/>
    <p:sldId id="270" r:id="rId23"/>
    <p:sldId id="271" r:id="rId24"/>
    <p:sldId id="272" r:id="rId25"/>
    <p:sldId id="261" r:id="rId26"/>
    <p:sldId id="263" r:id="rId27"/>
    <p:sldId id="310" r:id="rId28"/>
    <p:sldId id="265" r:id="rId29"/>
    <p:sldId id="262" r:id="rId30"/>
    <p:sldId id="266" r:id="rId31"/>
    <p:sldId id="287" r:id="rId32"/>
    <p:sldId id="267" r:id="rId33"/>
    <p:sldId id="275" r:id="rId34"/>
    <p:sldId id="277" r:id="rId35"/>
    <p:sldId id="283" r:id="rId36"/>
    <p:sldId id="284" r:id="rId37"/>
    <p:sldId id="285" r:id="rId38"/>
    <p:sldId id="286" r:id="rId39"/>
    <p:sldId id="294" r:id="rId40"/>
    <p:sldId id="298" r:id="rId41"/>
    <p:sldId id="302" r:id="rId42"/>
    <p:sldId id="299" r:id="rId43"/>
    <p:sldId id="300" r:id="rId44"/>
    <p:sldId id="282" r:id="rId45"/>
    <p:sldId id="292" r:id="rId46"/>
    <p:sldId id="278" r:id="rId47"/>
    <p:sldId id="291" r:id="rId48"/>
    <p:sldId id="303" r:id="rId49"/>
    <p:sldId id="304" r:id="rId50"/>
    <p:sldId id="273" r:id="rId51"/>
    <p:sldId id="328" r:id="rId52"/>
    <p:sldId id="332" r:id="rId53"/>
    <p:sldId id="329" r:id="rId54"/>
    <p:sldId id="330" r:id="rId55"/>
    <p:sldId id="288" r:id="rId56"/>
    <p:sldId id="289" r:id="rId57"/>
    <p:sldId id="309" r:id="rId58"/>
    <p:sldId id="305" r:id="rId59"/>
    <p:sldId id="308" r:id="rId60"/>
    <p:sldId id="307" r:id="rId6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Bayesian cognitive and statistical modeling applied to Signal Detection Theory and the Mirror Effect in a perceptual task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791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7098" y="1216555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replication</a:t>
            </a:r>
            <a:r>
              <a:rPr lang="es-MX" b="1" dirty="0" smtClean="0"/>
              <a:t> </a:t>
            </a:r>
            <a:r>
              <a:rPr lang="es-MX" b="1" dirty="0" err="1" smtClean="0"/>
              <a:t>was</a:t>
            </a:r>
            <a:r>
              <a:rPr lang="es-MX" b="1" dirty="0" smtClean="0"/>
              <a:t> done </a:t>
            </a:r>
            <a:r>
              <a:rPr lang="es-MX" b="1" dirty="0" err="1" smtClean="0"/>
              <a:t>step-by-step</a:t>
            </a:r>
            <a:r>
              <a:rPr lang="es-MX" b="1" dirty="0" smtClean="0"/>
              <a:t> as </a:t>
            </a:r>
            <a:r>
              <a:rPr lang="es-MX" b="1" dirty="0" err="1" smtClean="0"/>
              <a:t>reported</a:t>
            </a:r>
            <a:r>
              <a:rPr lang="es-MX" b="1" dirty="0" smtClean="0"/>
              <a:t> in: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Computing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do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6" y="1977772"/>
            <a:ext cx="11827547" cy="4654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1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d’(A) &gt; d’(B)</a:t>
            </a:r>
          </a:p>
          <a:p>
            <a:pPr lvl="1"/>
            <a:r>
              <a:rPr lang="es-MX" b="1" dirty="0" err="1" smtClean="0"/>
              <a:t>Calculate</a:t>
            </a:r>
            <a:r>
              <a:rPr lang="es-MX" b="1" dirty="0" smtClean="0"/>
              <a:t> d’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per </a:t>
            </a:r>
            <a:r>
              <a:rPr lang="es-MX" b="1" dirty="0" err="1" smtClean="0"/>
              <a:t>participant</a:t>
            </a:r>
            <a:endParaRPr lang="es-MX" b="1" dirty="0" smtClean="0"/>
          </a:p>
          <a:p>
            <a:pPr lvl="1"/>
            <a:r>
              <a:rPr lang="es-MX" b="1" dirty="0" smtClean="0"/>
              <a:t>t-test!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9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5426"/>
            <a:ext cx="5410200" cy="68050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Making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sure</a:t>
            </a:r>
            <a:r>
              <a:rPr lang="es-MX" dirty="0" smtClean="0">
                <a:solidFill>
                  <a:schemeClr val="bg1"/>
                </a:solidFill>
              </a:rPr>
              <a:t> d’(A) &gt; d’(B)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92" y="652727"/>
            <a:ext cx="5558708" cy="5552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12" y="2674673"/>
            <a:ext cx="6526746" cy="1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Compute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</a:t>
            </a:r>
            <a:r>
              <a:rPr lang="es-MX" b="1" dirty="0" err="1" smtClean="0"/>
              <a:t>apply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lvl="1"/>
            <a:r>
              <a:rPr lang="es-MX" b="1" dirty="0" smtClean="0"/>
              <a:t>Compare Hit </a:t>
            </a:r>
            <a:r>
              <a:rPr lang="es-MX" b="1" dirty="0" err="1" smtClean="0"/>
              <a:t>rates</a:t>
            </a:r>
            <a:r>
              <a:rPr lang="es-MX" b="1" dirty="0" smtClean="0"/>
              <a:t>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</a:t>
            </a:r>
            <a:r>
              <a:rPr lang="es-MX" b="1" dirty="0" err="1" smtClean="0"/>
              <a:t>with</a:t>
            </a:r>
            <a:r>
              <a:rPr lang="es-MX" b="1" dirty="0" smtClean="0"/>
              <a:t> </a:t>
            </a:r>
            <a:r>
              <a:rPr lang="es-MX" b="1" dirty="0" err="1" smtClean="0"/>
              <a:t>two</a:t>
            </a:r>
            <a:r>
              <a:rPr lang="es-MX" b="1" dirty="0" smtClean="0"/>
              <a:t> </a:t>
            </a:r>
            <a:r>
              <a:rPr lang="es-MX" b="1" dirty="0" err="1" smtClean="0"/>
              <a:t>different</a:t>
            </a:r>
            <a:r>
              <a:rPr lang="es-MX" b="1" dirty="0" smtClean="0"/>
              <a:t> t-</a:t>
            </a:r>
            <a:r>
              <a:rPr lang="es-MX" b="1" dirty="0" err="1" smtClean="0"/>
              <a:t>tests</a:t>
            </a:r>
            <a:r>
              <a:rPr lang="es-MX" b="1" dirty="0" smtClean="0"/>
              <a:t>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4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94" y="702318"/>
            <a:ext cx="3147520" cy="29931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15" y="628183"/>
            <a:ext cx="3206967" cy="30455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922" y="628183"/>
            <a:ext cx="3230638" cy="3054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3494"/>
            <a:ext cx="5545667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F(A) &lt; F(B) &lt; H(B) &lt; H(A)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014"/>
            <a:ext cx="3179738" cy="29717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936769"/>
            <a:ext cx="9927533" cy="21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58991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3.- </a:t>
            </a:r>
            <a:r>
              <a:rPr lang="es-MX" b="1" dirty="0" err="1" smtClean="0"/>
              <a:t>Comparing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Mean </a:t>
            </a:r>
            <a:r>
              <a:rPr lang="es-MX" b="1" dirty="0" err="1" smtClean="0"/>
              <a:t>confidence</a:t>
            </a:r>
            <a:r>
              <a:rPr lang="es-MX" b="1" dirty="0" smtClean="0"/>
              <a:t> ratings </a:t>
            </a:r>
            <a:r>
              <a:rPr lang="es-MX" b="1" dirty="0" err="1" smtClean="0"/>
              <a:t>assigned</a:t>
            </a:r>
            <a:r>
              <a:rPr lang="es-MX" b="1" dirty="0" smtClean="0"/>
              <a:t>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.</a:t>
            </a:r>
          </a:p>
          <a:p>
            <a:pPr lvl="1"/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81225"/>
            <a:ext cx="8801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7" y="4032657"/>
            <a:ext cx="8801100" cy="2495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014"/>
            <a:ext cx="3014437" cy="28962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248" y="667014"/>
            <a:ext cx="2787181" cy="28609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289" y="650461"/>
            <a:ext cx="2819957" cy="2837692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0" y="-13494"/>
            <a:ext cx="5833533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R(</a:t>
            </a:r>
            <a:r>
              <a:rPr lang="es-MX" dirty="0" err="1" smtClean="0">
                <a:solidFill>
                  <a:schemeClr val="bg1"/>
                </a:solidFill>
              </a:rPr>
              <a:t>NoA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NoB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YesA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966" y="599891"/>
            <a:ext cx="3006834" cy="29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0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83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60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smtClean="0"/>
              <a:t>simple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6667" y="3051704"/>
            <a:ext cx="10320865" cy="2493962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programmed</a:t>
            </a:r>
            <a:r>
              <a:rPr lang="es-MX" dirty="0" smtClean="0"/>
              <a:t> so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trial,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a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noise</a:t>
            </a:r>
            <a:r>
              <a:rPr lang="es-MX" dirty="0" smtClean="0"/>
              <a:t> trial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either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completely</a:t>
            </a:r>
            <a:r>
              <a:rPr lang="es-MX" dirty="0" smtClean="0"/>
              <a:t> at </a:t>
            </a:r>
            <a:r>
              <a:rPr lang="es-MX" dirty="0" err="1" smtClean="0"/>
              <a:t>random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sturcture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,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expect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“Yes” and “No” responses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fairly</a:t>
            </a:r>
            <a:r>
              <a:rPr lang="es-MX" dirty="0" smtClean="0"/>
              <a:t> </a:t>
            </a:r>
            <a:r>
              <a:rPr lang="es-MX" dirty="0" err="1" smtClean="0"/>
              <a:t>equal</a:t>
            </a:r>
            <a:r>
              <a:rPr lang="es-MX" dirty="0" smtClean="0"/>
              <a:t> </a:t>
            </a:r>
            <a:r>
              <a:rPr lang="es-MX" dirty="0" err="1" smtClean="0"/>
              <a:t>probability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trial. </a:t>
            </a:r>
            <a:r>
              <a:rPr lang="es-MX" dirty="0" err="1" smtClean="0"/>
              <a:t>We</a:t>
            </a:r>
            <a:r>
              <a:rPr lang="es-MX" dirty="0" smtClean="0"/>
              <a:t> test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first</a:t>
            </a:r>
            <a:r>
              <a:rPr lang="es-MX" dirty="0" smtClean="0"/>
              <a:t>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plain</a:t>
            </a:r>
            <a:r>
              <a:rPr lang="es-MX" dirty="0" smtClean="0"/>
              <a:t> “yes” “no” input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03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2.2 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1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Signal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Detection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9" y="1159041"/>
            <a:ext cx="7127001" cy="56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3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150070"/>
            <a:ext cx="8239658" cy="65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7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74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𝑇𝑎𝑢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(0,0.2)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5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29" y="574220"/>
            <a:ext cx="5054074" cy="5972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3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Hit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7635"/>
            <a:ext cx="7620000" cy="5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4851400" y="2058193"/>
            <a:ext cx="6968067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Recognition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Memory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38200" y="2133600"/>
            <a:ext cx="3022600" cy="374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 smtClean="0">
                <a:latin typeface="AR JULIAN" panose="02000000000000000000" pitchFamily="2" charset="0"/>
              </a:rPr>
              <a:t>Study</a:t>
            </a:r>
            <a:r>
              <a:rPr lang="es-MX" sz="2800" dirty="0" smtClean="0">
                <a:latin typeface="AR JULIAN" panose="02000000000000000000" pitchFamily="2" charset="0"/>
              </a:rPr>
              <a:t> </a:t>
            </a:r>
            <a:r>
              <a:rPr lang="es-MX" sz="2800" dirty="0" err="1" smtClean="0">
                <a:latin typeface="AR JULIAN" panose="02000000000000000000" pitchFamily="2" charset="0"/>
              </a:rPr>
              <a:t>Phase</a:t>
            </a:r>
            <a:endParaRPr lang="es-MX" sz="2800" dirty="0" smtClean="0">
              <a:latin typeface="AR JULIAN" panose="02000000000000000000" pitchFamily="2" charset="0"/>
            </a:endParaRPr>
          </a:p>
          <a:p>
            <a:pPr algn="ctr"/>
            <a:endParaRPr lang="es-MX" dirty="0"/>
          </a:p>
          <a:p>
            <a:pPr algn="just"/>
            <a:r>
              <a:rPr lang="es-MX" sz="1500" dirty="0" smtClean="0"/>
              <a:t>Can be </a:t>
            </a:r>
            <a:r>
              <a:rPr lang="es-MX" sz="1500" dirty="0" err="1" smtClean="0"/>
              <a:t>presented</a:t>
            </a:r>
            <a:r>
              <a:rPr lang="es-MX" sz="1500" dirty="0"/>
              <a:t> </a:t>
            </a:r>
            <a:r>
              <a:rPr lang="es-MX" sz="1500" dirty="0" smtClean="0"/>
              <a:t>as…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err="1" smtClean="0"/>
              <a:t>Intentional</a:t>
            </a:r>
            <a:r>
              <a:rPr lang="es-MX" sz="1500" b="1" dirty="0" smtClean="0"/>
              <a:t> </a:t>
            </a:r>
            <a:r>
              <a:rPr lang="es-MX" sz="1500" dirty="0" smtClean="0"/>
              <a:t>(</a:t>
            </a:r>
            <a:r>
              <a:rPr lang="es-MX" sz="1500" dirty="0" err="1" smtClean="0"/>
              <a:t>participants</a:t>
            </a:r>
            <a:r>
              <a:rPr lang="es-MX" sz="1500" dirty="0" smtClean="0"/>
              <a:t> are </a:t>
            </a:r>
            <a:r>
              <a:rPr lang="es-MX" sz="1500" dirty="0" err="1" smtClean="0"/>
              <a:t>asked</a:t>
            </a:r>
            <a:r>
              <a:rPr lang="es-MX" sz="1500" dirty="0" smtClean="0"/>
              <a:t> </a:t>
            </a:r>
            <a:r>
              <a:rPr lang="es-MX" sz="1500" dirty="0" err="1" smtClean="0"/>
              <a:t>to</a:t>
            </a:r>
            <a:r>
              <a:rPr lang="es-MX" sz="1500" dirty="0" smtClean="0"/>
              <a:t> </a:t>
            </a:r>
            <a:r>
              <a:rPr lang="es-MX" sz="1500" dirty="0" err="1" smtClean="0"/>
              <a:t>memorize</a:t>
            </a:r>
            <a:r>
              <a:rPr lang="es-MX" sz="1500" dirty="0" smtClean="0"/>
              <a:t>/</a:t>
            </a:r>
            <a:r>
              <a:rPr lang="es-MX" sz="1500" dirty="0" err="1" smtClean="0"/>
              <a:t>study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stimuli</a:t>
            </a:r>
            <a:r>
              <a:rPr lang="es-MX" sz="1500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smtClean="0"/>
              <a:t>Incidental</a:t>
            </a:r>
            <a:r>
              <a:rPr lang="es-MX" sz="1500" dirty="0" smtClean="0"/>
              <a:t> (</a:t>
            </a:r>
            <a:r>
              <a:rPr lang="es-MX" sz="1500" dirty="0" err="1" smtClean="0"/>
              <a:t>participants</a:t>
            </a:r>
            <a:r>
              <a:rPr lang="es-MX" sz="1500" dirty="0" smtClean="0"/>
              <a:t> are </a:t>
            </a:r>
            <a:r>
              <a:rPr lang="es-MX" sz="1500" dirty="0" err="1" smtClean="0"/>
              <a:t>told</a:t>
            </a:r>
            <a:r>
              <a:rPr lang="es-MX" sz="1500" dirty="0" smtClean="0"/>
              <a:t> </a:t>
            </a:r>
            <a:r>
              <a:rPr lang="es-MX" sz="1500" dirty="0" err="1" smtClean="0"/>
              <a:t>to</a:t>
            </a:r>
            <a:r>
              <a:rPr lang="es-MX" sz="1500" dirty="0" smtClean="0"/>
              <a:t> </a:t>
            </a:r>
            <a:r>
              <a:rPr lang="es-MX" sz="1500" dirty="0" err="1" smtClean="0"/>
              <a:t>interact</a:t>
            </a:r>
            <a:r>
              <a:rPr lang="es-MX" sz="1500" dirty="0" smtClean="0"/>
              <a:t> </a:t>
            </a:r>
            <a:r>
              <a:rPr lang="es-MX" sz="1500" dirty="0" err="1" smtClean="0"/>
              <a:t>with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stimuli</a:t>
            </a:r>
            <a:r>
              <a:rPr lang="es-MX" sz="1500" dirty="0" smtClean="0"/>
              <a:t>)</a:t>
            </a:r>
            <a:endParaRPr lang="es-MX" sz="15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190065" y="2258879"/>
            <a:ext cx="2683933" cy="34848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 smtClean="0">
                <a:latin typeface="AR JULIAN" panose="02000000000000000000" pitchFamily="2" charset="0"/>
              </a:rPr>
              <a:t>Recognition</a:t>
            </a:r>
            <a:r>
              <a:rPr lang="es-MX" sz="2800" dirty="0" smtClean="0">
                <a:latin typeface="AR JULIAN" panose="02000000000000000000" pitchFamily="2" charset="0"/>
              </a:rPr>
              <a:t> </a:t>
            </a:r>
            <a:r>
              <a:rPr lang="es-MX" sz="2800" dirty="0" err="1" smtClean="0">
                <a:latin typeface="AR JULIAN" panose="02000000000000000000" pitchFamily="2" charset="0"/>
              </a:rPr>
              <a:t>task</a:t>
            </a:r>
            <a:endParaRPr lang="es-MX" sz="2800" dirty="0" smtClean="0">
              <a:latin typeface="AR JULIAN" panose="02000000000000000000" pitchFamily="2" charset="0"/>
            </a:endParaRPr>
          </a:p>
          <a:p>
            <a:pPr algn="ctr"/>
            <a:endParaRPr lang="es-MX" sz="2800" dirty="0">
              <a:latin typeface="AR JULIAN" panose="02000000000000000000" pitchFamily="2" charset="0"/>
            </a:endParaRPr>
          </a:p>
          <a:p>
            <a:pPr algn="ctr"/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“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Was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this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particular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stimulus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part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of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set of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stimuli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previously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presented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?”</a:t>
            </a:r>
            <a:endParaRPr lang="es-MX" sz="15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12" y="2625653"/>
            <a:ext cx="3449440" cy="27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7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9" y="643468"/>
            <a:ext cx="7399631" cy="55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4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all</a:t>
            </a:r>
            <a:r>
              <a:rPr lang="es-MX" sz="2500" dirty="0" smtClean="0"/>
              <a:t>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</a:t>
            </a:r>
            <a:r>
              <a:rPr lang="es-MX" sz="2500" dirty="0" err="1" smtClean="0"/>
              <a:t>had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at </a:t>
            </a:r>
            <a:r>
              <a:rPr lang="es-MX" sz="2500" dirty="0" err="1" smtClean="0"/>
              <a:t>their</a:t>
            </a:r>
            <a:r>
              <a:rPr lang="es-MX" sz="2500" dirty="0" smtClean="0"/>
              <a:t> mean </a:t>
            </a:r>
            <a:r>
              <a:rPr lang="es-MX" sz="2500" dirty="0" err="1" smtClean="0"/>
              <a:t>value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prior at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very</a:t>
            </a:r>
            <a:r>
              <a:rPr lang="es-MX" sz="2500" dirty="0" smtClean="0"/>
              <a:t> </a:t>
            </a: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point</a:t>
            </a:r>
            <a:r>
              <a:rPr lang="es-MX" sz="2500" dirty="0" smtClean="0"/>
              <a:t>.</a:t>
            </a:r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r>
              <a:rPr lang="es-MX" sz="2500" b="1" dirty="0" smtClean="0"/>
              <a:t>I </a:t>
            </a:r>
            <a:r>
              <a:rPr lang="es-MX" sz="2500" b="1" dirty="0" err="1" smtClean="0"/>
              <a:t>have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doubts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whether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not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makes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sense</a:t>
            </a:r>
            <a:r>
              <a:rPr lang="es-MX" sz="2500" b="1" dirty="0" smtClean="0"/>
              <a:t>, </a:t>
            </a:r>
            <a:r>
              <a:rPr lang="es-MX" sz="2500" b="1" dirty="0" err="1" smtClean="0"/>
              <a:t>please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next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slide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details</a:t>
            </a:r>
            <a:r>
              <a:rPr lang="es-MX" sz="2500" b="1" dirty="0" smtClean="0"/>
              <a:t>…</a:t>
            </a:r>
            <a:endParaRPr lang="es-MX" sz="25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47" y="380125"/>
            <a:ext cx="7532720" cy="57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4" y="1302993"/>
            <a:ext cx="2768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/>
              <a:t>We</a:t>
            </a:r>
            <a:r>
              <a:rPr lang="es-MX" sz="2500" dirty="0"/>
              <a:t> can </a:t>
            </a:r>
            <a:r>
              <a:rPr lang="es-MX" sz="2500" dirty="0" err="1"/>
              <a:t>see</a:t>
            </a:r>
            <a:r>
              <a:rPr lang="es-MX" sz="2500" dirty="0"/>
              <a:t> </a:t>
            </a:r>
            <a:r>
              <a:rPr lang="es-MX" sz="2500" dirty="0" err="1"/>
              <a:t>that</a:t>
            </a:r>
            <a:r>
              <a:rPr lang="es-MX" sz="2500" dirty="0"/>
              <a:t> </a:t>
            </a:r>
            <a:r>
              <a:rPr lang="es-MX" sz="2500" dirty="0" err="1"/>
              <a:t>for</a:t>
            </a:r>
            <a:r>
              <a:rPr lang="es-MX" sz="2500" dirty="0"/>
              <a:t> </a:t>
            </a:r>
            <a:r>
              <a:rPr lang="es-MX" sz="2500" b="1" dirty="0" err="1"/>
              <a:t>Experiment</a:t>
            </a:r>
            <a:r>
              <a:rPr lang="es-MX" sz="2500" b="1" dirty="0"/>
              <a:t> No. 1</a:t>
            </a:r>
            <a:r>
              <a:rPr lang="es-MX" sz="2500" dirty="0"/>
              <a:t>, </a:t>
            </a:r>
            <a:r>
              <a:rPr lang="es-MX" sz="2500" dirty="0" err="1"/>
              <a:t>all</a:t>
            </a:r>
            <a:r>
              <a:rPr lang="es-MX" sz="2500" dirty="0"/>
              <a:t> </a:t>
            </a:r>
            <a:r>
              <a:rPr lang="es-MX" sz="2500" dirty="0" err="1"/>
              <a:t>participants</a:t>
            </a:r>
            <a:r>
              <a:rPr lang="es-MX" sz="2500" dirty="0"/>
              <a:t> </a:t>
            </a:r>
            <a:r>
              <a:rPr lang="es-MX" sz="2500" dirty="0" err="1"/>
              <a:t>had</a:t>
            </a:r>
            <a:r>
              <a:rPr lang="es-MX" sz="2500" dirty="0"/>
              <a:t> a </a:t>
            </a:r>
            <a:r>
              <a:rPr lang="es-MX" sz="2500" dirty="0" err="1"/>
              <a:t>greater</a:t>
            </a:r>
            <a:r>
              <a:rPr lang="es-MX" sz="2500" dirty="0"/>
              <a:t> posterior </a:t>
            </a:r>
            <a:r>
              <a:rPr lang="es-MX" sz="2500" dirty="0" err="1"/>
              <a:t>density</a:t>
            </a:r>
            <a:r>
              <a:rPr lang="es-MX" sz="2500" dirty="0"/>
              <a:t> at </a:t>
            </a:r>
            <a:r>
              <a:rPr lang="es-MX" sz="2500" dirty="0" err="1"/>
              <a:t>their</a:t>
            </a:r>
            <a:r>
              <a:rPr lang="es-MX" sz="2500" dirty="0"/>
              <a:t> mean </a:t>
            </a:r>
            <a:r>
              <a:rPr lang="es-MX" sz="2500" dirty="0" err="1"/>
              <a:t>value</a:t>
            </a:r>
            <a:r>
              <a:rPr lang="es-MX" sz="2500" dirty="0"/>
              <a:t> </a:t>
            </a:r>
            <a:r>
              <a:rPr lang="es-MX" sz="2500" dirty="0" err="1"/>
              <a:t>than</a:t>
            </a:r>
            <a:r>
              <a:rPr lang="es-MX" sz="2500" dirty="0"/>
              <a:t> </a:t>
            </a:r>
            <a:r>
              <a:rPr lang="es-MX" sz="2500" dirty="0" err="1"/>
              <a:t>the</a:t>
            </a:r>
            <a:r>
              <a:rPr lang="es-MX" sz="2500" dirty="0"/>
              <a:t> prior at </a:t>
            </a:r>
            <a:r>
              <a:rPr lang="es-MX" sz="2500" dirty="0" err="1"/>
              <a:t>this</a:t>
            </a:r>
            <a:r>
              <a:rPr lang="es-MX" sz="2500" dirty="0"/>
              <a:t> </a:t>
            </a:r>
            <a:r>
              <a:rPr lang="es-MX" sz="2500" dirty="0" err="1"/>
              <a:t>very</a:t>
            </a:r>
            <a:r>
              <a:rPr lang="es-MX" sz="2500" dirty="0"/>
              <a:t> </a:t>
            </a:r>
            <a:r>
              <a:rPr lang="es-MX" sz="2500" dirty="0" err="1"/>
              <a:t>same</a:t>
            </a:r>
            <a:r>
              <a:rPr lang="es-MX" sz="2500" dirty="0"/>
              <a:t> </a:t>
            </a:r>
            <a:r>
              <a:rPr lang="es-MX" sz="2500" dirty="0" err="1"/>
              <a:t>point</a:t>
            </a:r>
            <a:r>
              <a:rPr lang="es-MX" sz="2500" dirty="0"/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77" y="1782418"/>
            <a:ext cx="4629322" cy="35075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671" y="166950"/>
            <a:ext cx="3777329" cy="4463389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2184400" y="5579877"/>
            <a:ext cx="10007600" cy="114908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Does</a:t>
            </a:r>
            <a:r>
              <a:rPr lang="es-MX" sz="2500" dirty="0" smtClean="0"/>
              <a:t>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comparison</a:t>
            </a:r>
            <a:r>
              <a:rPr lang="es-MX" sz="2500" dirty="0" smtClean="0"/>
              <a:t> </a:t>
            </a:r>
            <a:r>
              <a:rPr lang="es-MX" sz="2500" dirty="0" err="1" smtClean="0"/>
              <a:t>even</a:t>
            </a:r>
            <a:r>
              <a:rPr lang="es-MX" sz="2500" dirty="0" smtClean="0"/>
              <a:t> </a:t>
            </a:r>
            <a:r>
              <a:rPr lang="es-MX" sz="2500" dirty="0" err="1" smtClean="0"/>
              <a:t>make</a:t>
            </a:r>
            <a:r>
              <a:rPr lang="es-MX" sz="2500" dirty="0" smtClean="0"/>
              <a:t> </a:t>
            </a:r>
            <a:r>
              <a:rPr lang="es-MX" sz="2500" dirty="0" err="1" smtClean="0"/>
              <a:t>sense</a:t>
            </a:r>
            <a:r>
              <a:rPr lang="es-MX" sz="2500" dirty="0" smtClean="0"/>
              <a:t>?  I mean, </a:t>
            </a:r>
            <a:r>
              <a:rPr lang="es-MX" sz="2500" dirty="0" err="1" smtClean="0"/>
              <a:t>it’s</a:t>
            </a:r>
            <a:r>
              <a:rPr lang="es-MX" sz="2500" dirty="0" smtClean="0"/>
              <a:t> </a:t>
            </a:r>
            <a:r>
              <a:rPr lang="es-MX" sz="2500" dirty="0" err="1" smtClean="0"/>
              <a:t>pretty</a:t>
            </a:r>
            <a:r>
              <a:rPr lang="es-MX" sz="2500" dirty="0" smtClean="0"/>
              <a:t> </a:t>
            </a:r>
            <a:r>
              <a:rPr lang="es-MX" sz="2500" dirty="0" err="1" smtClean="0"/>
              <a:t>clear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no </a:t>
            </a:r>
            <a:r>
              <a:rPr lang="es-MX" sz="2500" dirty="0" err="1" smtClean="0"/>
              <a:t>matter</a:t>
            </a:r>
            <a:r>
              <a:rPr lang="es-MX" sz="2500" dirty="0" smtClean="0"/>
              <a:t> </a:t>
            </a:r>
            <a:r>
              <a:rPr lang="es-MX" sz="2500" dirty="0" err="1" smtClean="0"/>
              <a:t>what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distribution</a:t>
            </a:r>
            <a:r>
              <a:rPr lang="es-MX" sz="2500" dirty="0" smtClean="0"/>
              <a:t> looks </a:t>
            </a:r>
            <a:r>
              <a:rPr lang="es-MX" sz="2500" dirty="0" err="1" smtClean="0"/>
              <a:t>like</a:t>
            </a:r>
            <a:r>
              <a:rPr lang="es-MX" sz="2500" dirty="0" smtClean="0"/>
              <a:t>… </a:t>
            </a:r>
            <a:r>
              <a:rPr lang="es-MX" sz="2500" dirty="0" err="1" smtClean="0"/>
              <a:t>its</a:t>
            </a:r>
            <a:r>
              <a:rPr lang="es-MX" sz="2500" dirty="0" smtClean="0"/>
              <a:t> mean </a:t>
            </a:r>
            <a:r>
              <a:rPr lang="es-MX" sz="2500" dirty="0" err="1" smtClean="0"/>
              <a:t>is</a:t>
            </a:r>
            <a:r>
              <a:rPr lang="es-MX" sz="2500" dirty="0" smtClean="0"/>
              <a:t> </a:t>
            </a:r>
            <a:r>
              <a:rPr lang="es-MX" sz="2500" dirty="0" err="1" smtClean="0"/>
              <a:t>always</a:t>
            </a:r>
            <a:r>
              <a:rPr lang="es-MX" sz="2500" dirty="0" smtClean="0"/>
              <a:t> </a:t>
            </a:r>
            <a:r>
              <a:rPr lang="es-MX" sz="2500" dirty="0" err="1" smtClean="0"/>
              <a:t>going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have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</a:t>
            </a:r>
            <a:endParaRPr lang="es-MX" sz="2500" dirty="0"/>
          </a:p>
        </p:txBody>
      </p:sp>
      <p:sp>
        <p:nvSpPr>
          <p:cNvPr id="13" name="Flecha derecha 12"/>
          <p:cNvSpPr/>
          <p:nvPr/>
        </p:nvSpPr>
        <p:spPr>
          <a:xfrm rot="16759278">
            <a:off x="9016999" y="4816010"/>
            <a:ext cx="880534" cy="44026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73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thing</a:t>
            </a:r>
            <a:r>
              <a:rPr lang="es-MX" sz="2500" dirty="0" smtClean="0"/>
              <a:t> </a:t>
            </a:r>
            <a:r>
              <a:rPr lang="es-MX" sz="2500" dirty="0" err="1" smtClean="0"/>
              <a:t>happens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 </a:t>
            </a:r>
            <a:r>
              <a:rPr lang="es-MX" sz="2500" b="1" dirty="0" err="1" smtClean="0"/>
              <a:t>differences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from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each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class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stimuli</a:t>
            </a:r>
            <a:r>
              <a:rPr lang="es-MX" sz="2500" b="1" dirty="0" smtClean="0"/>
              <a:t> </a:t>
            </a:r>
            <a:r>
              <a:rPr lang="es-MX" sz="2500" dirty="0" smtClean="0"/>
              <a:t>and </a:t>
            </a:r>
            <a:r>
              <a:rPr lang="es-MX" sz="2500" dirty="0" err="1" smtClean="0"/>
              <a:t>its</a:t>
            </a:r>
            <a:r>
              <a:rPr lang="es-MX" sz="2500" dirty="0" smtClean="0"/>
              <a:t> </a:t>
            </a:r>
            <a:r>
              <a:rPr lang="es-MX" sz="2500" dirty="0" err="1" smtClean="0"/>
              <a:t>Bayes</a:t>
            </a:r>
            <a:r>
              <a:rPr lang="es-MX" sz="2500" dirty="0" smtClean="0"/>
              <a:t> Factor.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895"/>
            <a:ext cx="7525541" cy="57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6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91066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 smtClean="0"/>
              <a:t>4 </a:t>
            </a:r>
            <a:r>
              <a:rPr lang="es-MX" b="1" dirty="0" err="1" smtClean="0"/>
              <a:t>participants</a:t>
            </a:r>
            <a:r>
              <a:rPr lang="es-MX" dirty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34" y="829733"/>
            <a:ext cx="7082666" cy="52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1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815966"/>
            <a:ext cx="7035800" cy="522606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166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7733" y="1302993"/>
            <a:ext cx="491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/>
              <a:t>7</a:t>
            </a:r>
            <a:r>
              <a:rPr lang="es-MX" b="1" dirty="0" smtClean="0"/>
              <a:t> </a:t>
            </a:r>
            <a:r>
              <a:rPr lang="es-MX" b="1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032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38361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267" y="1834092"/>
            <a:ext cx="46990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b="1" dirty="0" err="1" smtClean="0"/>
              <a:t>differences</a:t>
            </a:r>
            <a:r>
              <a:rPr lang="es-MX" b="1" dirty="0" smtClean="0"/>
              <a:t>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at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/>
              <a:t> </a:t>
            </a:r>
            <a:r>
              <a:rPr lang="es-MX" dirty="0" smtClean="0"/>
              <a:t>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797486"/>
            <a:ext cx="6937904" cy="5263027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184400" y="6333066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635908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7" y="776205"/>
            <a:ext cx="6900333" cy="530559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86267" y="383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86267" y="1834092"/>
            <a:ext cx="469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differences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smtClean="0"/>
              <a:t>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/>
              <a:t>rates</a:t>
            </a:r>
            <a:r>
              <a:rPr lang="es-MX" b="1" dirty="0"/>
              <a:t> at </a:t>
            </a:r>
            <a:r>
              <a:rPr lang="es-MX" b="1" dirty="0" err="1"/>
              <a:t>Experiment</a:t>
            </a:r>
            <a:r>
              <a:rPr lang="es-MX" b="1" dirty="0"/>
              <a:t> No. 2</a:t>
            </a:r>
            <a:r>
              <a:rPr lang="es-MX" dirty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508074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34" y="94191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b="1" dirty="0" err="1" smtClean="0"/>
              <a:t>Some</a:t>
            </a:r>
            <a:r>
              <a:rPr lang="es-MX" b="1" dirty="0" smtClean="0"/>
              <a:t> </a:t>
            </a:r>
            <a:r>
              <a:rPr lang="es-MX" b="1" dirty="0" err="1" smtClean="0"/>
              <a:t>sort</a:t>
            </a:r>
            <a:r>
              <a:rPr lang="es-MX" b="1" dirty="0" smtClean="0"/>
              <a:t> of </a:t>
            </a:r>
            <a:r>
              <a:rPr lang="en-US" b="1" dirty="0" smtClean="0"/>
              <a:t>conclusion</a:t>
            </a:r>
            <a:r>
              <a:rPr lang="es-MX" b="1" dirty="0" smtClean="0"/>
              <a:t> </a:t>
            </a:r>
            <a:r>
              <a:rPr lang="es-MX" b="1" dirty="0" err="1" smtClean="0"/>
              <a:t>from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past</a:t>
            </a:r>
            <a:r>
              <a:rPr lang="es-MX" b="1" dirty="0" smtClean="0"/>
              <a:t> </a:t>
            </a:r>
            <a:r>
              <a:rPr lang="es-MX" b="1" dirty="0" err="1" smtClean="0"/>
              <a:t>section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1825625"/>
            <a:ext cx="116924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Many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empirical</a:t>
            </a:r>
            <a:r>
              <a:rPr lang="es-MX" sz="2000" dirty="0"/>
              <a:t>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Psychology</a:t>
            </a:r>
            <a:r>
              <a:rPr lang="es-MX" sz="2000" dirty="0" smtClean="0"/>
              <a:t> </a:t>
            </a:r>
            <a:r>
              <a:rPr lang="es-MX" sz="2000" dirty="0" err="1" smtClean="0"/>
              <a:t>tend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do </a:t>
            </a:r>
            <a:r>
              <a:rPr lang="es-MX" sz="2000" dirty="0" err="1" smtClean="0"/>
              <a:t>it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“mean performance”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participants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note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when</a:t>
            </a:r>
            <a:r>
              <a:rPr lang="es-MX" sz="2000" dirty="0" smtClean="0"/>
              <a:t>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conducted</a:t>
            </a:r>
            <a:r>
              <a:rPr lang="es-MX" sz="2000" dirty="0" smtClean="0"/>
              <a:t> a </a:t>
            </a:r>
            <a:r>
              <a:rPr lang="es-MX" sz="2000" dirty="0" err="1" smtClean="0"/>
              <a:t>step-by-step</a:t>
            </a:r>
            <a:r>
              <a:rPr lang="es-MX" sz="2000" dirty="0" smtClean="0"/>
              <a:t> </a:t>
            </a:r>
            <a:r>
              <a:rPr lang="es-MX" sz="2000" dirty="0" err="1" smtClean="0"/>
              <a:t>replication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statistical</a:t>
            </a:r>
            <a:r>
              <a:rPr lang="es-MX" sz="2000" dirty="0" smtClean="0"/>
              <a:t> </a:t>
            </a:r>
            <a:r>
              <a:rPr lang="es-MX" sz="2000" dirty="0" err="1" smtClean="0"/>
              <a:t>tests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had</a:t>
            </a:r>
            <a:r>
              <a:rPr lang="es-MX" sz="2000" dirty="0" smtClean="0"/>
              <a:t> </a:t>
            </a:r>
            <a:r>
              <a:rPr lang="es-MX" sz="2000" dirty="0" err="1" smtClean="0"/>
              <a:t>been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literature</a:t>
            </a:r>
            <a:r>
              <a:rPr lang="es-MX" sz="2000" dirty="0" smtClean="0"/>
              <a:t> </a:t>
            </a:r>
            <a:r>
              <a:rPr lang="es-MX" sz="2000" dirty="0" err="1" smtClean="0"/>
              <a:t>focused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 smtClean="0"/>
              <a:t> </a:t>
            </a:r>
            <a:r>
              <a:rPr lang="es-MX" sz="2000" dirty="0" err="1" smtClean="0"/>
              <a:t>studying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(t-test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arcsine</a:t>
            </a:r>
            <a:r>
              <a:rPr lang="es-MX" sz="2000" dirty="0" smtClean="0"/>
              <a:t> </a:t>
            </a:r>
            <a:r>
              <a:rPr lang="es-MX" sz="2000" dirty="0" err="1" smtClean="0"/>
              <a:t>comparison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response </a:t>
            </a:r>
            <a:r>
              <a:rPr lang="es-MX" sz="2000" dirty="0" err="1" smtClean="0"/>
              <a:t>rates</a:t>
            </a:r>
            <a:r>
              <a:rPr lang="es-MX" sz="2000" dirty="0" smtClean="0"/>
              <a:t>),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also</a:t>
            </a:r>
            <a:r>
              <a:rPr lang="es-MX" sz="2000" dirty="0" smtClean="0"/>
              <a:t> </a:t>
            </a:r>
            <a:r>
              <a:rPr lang="es-MX" sz="2000" dirty="0" err="1" smtClean="0"/>
              <a:t>find</a:t>
            </a:r>
            <a:r>
              <a:rPr lang="es-MX" sz="2000" dirty="0" smtClean="0"/>
              <a:t> “</a:t>
            </a:r>
            <a:r>
              <a:rPr lang="es-MX" sz="2000" dirty="0" err="1" smtClean="0"/>
              <a:t>evidence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” in </a:t>
            </a:r>
            <a:r>
              <a:rPr lang="es-MX" sz="2000" dirty="0" err="1" smtClean="0"/>
              <a:t>our</a:t>
            </a:r>
            <a:r>
              <a:rPr lang="es-MX" sz="2000" dirty="0" smtClean="0"/>
              <a:t> </a:t>
            </a:r>
            <a:r>
              <a:rPr lang="es-MX" sz="2000" b="1" dirty="0" err="1" smtClean="0"/>
              <a:t>merely</a:t>
            </a:r>
            <a:r>
              <a:rPr lang="es-MX" sz="2000" b="1" dirty="0" smtClean="0"/>
              <a:t> perceptual </a:t>
            </a:r>
            <a:r>
              <a:rPr lang="es-MX" sz="2000" dirty="0" err="1" smtClean="0"/>
              <a:t>task</a:t>
            </a:r>
            <a:r>
              <a:rPr lang="es-MX" sz="2000" dirty="0" smtClean="0"/>
              <a:t>, (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itself</a:t>
            </a:r>
            <a:r>
              <a:rPr lang="es-MX" sz="2000" dirty="0" smtClean="0"/>
              <a:t> a </a:t>
            </a:r>
            <a:r>
              <a:rPr lang="es-MX" sz="2000" dirty="0" err="1" smtClean="0"/>
              <a:t>very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what</a:t>
            </a:r>
            <a:r>
              <a:rPr lang="es-MX" sz="2000" dirty="0" smtClean="0"/>
              <a:t> </a:t>
            </a: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suggest</a:t>
            </a:r>
            <a:r>
              <a:rPr lang="es-MX" sz="2000" dirty="0" smtClean="0"/>
              <a:t> </a:t>
            </a:r>
            <a:r>
              <a:rPr lang="es-MX" sz="2000" dirty="0" err="1" smtClean="0"/>
              <a:t>about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validity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models</a:t>
            </a:r>
            <a:r>
              <a:rPr lang="es-MX" sz="2000" dirty="0" smtClean="0"/>
              <a:t> and </a:t>
            </a:r>
            <a:r>
              <a:rPr lang="es-MX" sz="2000" dirty="0" err="1" smtClean="0"/>
              <a:t>theories</a:t>
            </a:r>
            <a:r>
              <a:rPr lang="es-MX" sz="2000" dirty="0" smtClean="0"/>
              <a:t> </a:t>
            </a:r>
            <a:r>
              <a:rPr lang="es-MX" sz="2000" dirty="0" err="1" smtClean="0"/>
              <a:t>developed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account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phenomenom</a:t>
            </a:r>
            <a:r>
              <a:rPr lang="es-MX" sz="2000" dirty="0" smtClean="0"/>
              <a:t>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However</a:t>
            </a:r>
            <a:r>
              <a:rPr lang="es-MX" sz="2000" dirty="0" smtClean="0"/>
              <a:t>,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presented</a:t>
            </a:r>
            <a:r>
              <a:rPr lang="es-MX" sz="2000" dirty="0" smtClean="0"/>
              <a:t> </a:t>
            </a:r>
            <a:r>
              <a:rPr lang="es-MX" sz="2000" dirty="0" err="1" smtClean="0"/>
              <a:t>variation</a:t>
            </a:r>
            <a:r>
              <a:rPr lang="es-MX" sz="2000" dirty="0" smtClean="0"/>
              <a:t> of a </a:t>
            </a:r>
            <a:r>
              <a:rPr lang="es-MX" sz="2000" dirty="0" err="1" smtClean="0"/>
              <a:t>Bayesian</a:t>
            </a:r>
            <a:r>
              <a:rPr lang="es-MX" sz="2000" dirty="0" smtClean="0"/>
              <a:t> SDT </a:t>
            </a:r>
            <a:r>
              <a:rPr lang="es-MX" sz="2000" dirty="0" err="1" smtClean="0"/>
              <a:t>cognitive</a:t>
            </a:r>
            <a:r>
              <a:rPr lang="es-MX" sz="2000" dirty="0" smtClean="0"/>
              <a:t> </a:t>
            </a:r>
            <a:r>
              <a:rPr lang="es-MX" sz="2000" dirty="0" err="1" smtClean="0"/>
              <a:t>model</a:t>
            </a:r>
            <a:r>
              <a:rPr lang="es-MX" sz="2000" dirty="0" smtClean="0"/>
              <a:t> </a:t>
            </a:r>
            <a:r>
              <a:rPr lang="es-MX" sz="2000" dirty="0" err="1" smtClean="0"/>
              <a:t>seems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</a:t>
            </a:r>
            <a:r>
              <a:rPr lang="es-MX" sz="2000" dirty="0" err="1" smtClean="0"/>
              <a:t>suggesting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a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holds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whole</a:t>
            </a:r>
            <a:r>
              <a:rPr lang="es-MX" sz="2000" dirty="0" smtClean="0"/>
              <a:t> </a:t>
            </a:r>
            <a:r>
              <a:rPr lang="es-MX" sz="2000" dirty="0" err="1" smtClean="0"/>
              <a:t>group</a:t>
            </a:r>
            <a:r>
              <a:rPr lang="es-MX" sz="2000" dirty="0" smtClean="0"/>
              <a:t>” </a:t>
            </a:r>
            <a:r>
              <a:rPr lang="es-MX" sz="2000" dirty="0" err="1" smtClean="0"/>
              <a:t>analysis</a:t>
            </a:r>
            <a:r>
              <a:rPr lang="es-MX" sz="2000" dirty="0" smtClean="0"/>
              <a:t>, </a:t>
            </a:r>
            <a:r>
              <a:rPr lang="es-MX" sz="2000" dirty="0" err="1" smtClean="0"/>
              <a:t>but</a:t>
            </a:r>
            <a:r>
              <a:rPr lang="es-MX" sz="2000" dirty="0" smtClean="0"/>
              <a:t> </a:t>
            </a:r>
            <a:r>
              <a:rPr lang="es-MX" sz="2000" dirty="0" err="1" smtClean="0"/>
              <a:t>not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individual </a:t>
            </a:r>
            <a:r>
              <a:rPr lang="es-MX" sz="2000" dirty="0" err="1" smtClean="0"/>
              <a:t>level</a:t>
            </a:r>
            <a:r>
              <a:rPr lang="es-MX" sz="2000" dirty="0" smtClean="0"/>
              <a:t>. </a:t>
            </a:r>
          </a:p>
          <a:p>
            <a:pPr marL="0" indent="0" algn="just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20660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567267"/>
            <a:ext cx="11692467" cy="5609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present</a:t>
            </a:r>
            <a:r>
              <a:rPr lang="es-MX" sz="3000" dirty="0" smtClean="0"/>
              <a:t> </a:t>
            </a:r>
            <a:r>
              <a:rPr lang="es-MX" sz="3000" dirty="0" err="1" smtClean="0"/>
              <a:t>study</a:t>
            </a:r>
            <a:r>
              <a:rPr lang="es-MX" sz="3000" dirty="0" smtClean="0"/>
              <a:t> </a:t>
            </a:r>
            <a:r>
              <a:rPr lang="es-MX" sz="3000" dirty="0" err="1" smtClean="0"/>
              <a:t>could</a:t>
            </a:r>
            <a:r>
              <a:rPr lang="es-MX" sz="3000" dirty="0" smtClean="0"/>
              <a:t> </a:t>
            </a:r>
            <a:r>
              <a:rPr lang="es-MX" sz="3000" dirty="0" err="1" smtClean="0"/>
              <a:t>serve</a:t>
            </a:r>
            <a:r>
              <a:rPr lang="es-MX" sz="3000" dirty="0" smtClean="0"/>
              <a:t> as a </a:t>
            </a:r>
            <a:r>
              <a:rPr lang="es-MX" sz="3000" dirty="0" err="1" smtClean="0"/>
              <a:t>clear</a:t>
            </a:r>
            <a:r>
              <a:rPr lang="es-MX" sz="3000" dirty="0" smtClean="0"/>
              <a:t> </a:t>
            </a:r>
            <a:r>
              <a:rPr lang="es-MX" sz="3000" dirty="0" err="1" smtClean="0"/>
              <a:t>reference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advantages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</a:t>
            </a:r>
            <a:r>
              <a:rPr lang="es-MX" sz="3000" dirty="0" err="1" smtClean="0"/>
              <a:t>Bayesian</a:t>
            </a:r>
            <a:r>
              <a:rPr lang="es-MX" sz="3000" dirty="0" smtClean="0"/>
              <a:t> </a:t>
            </a:r>
            <a:r>
              <a:rPr lang="es-MX" sz="3000" dirty="0" err="1" smtClean="0"/>
              <a:t>Cognitive</a:t>
            </a:r>
            <a:r>
              <a:rPr lang="es-MX" sz="3000" dirty="0" smtClean="0"/>
              <a:t> </a:t>
            </a:r>
            <a:r>
              <a:rPr lang="es-MX" sz="3000" dirty="0" err="1" smtClean="0"/>
              <a:t>modeling</a:t>
            </a:r>
            <a:r>
              <a:rPr lang="es-MX" sz="3000" dirty="0" smtClean="0"/>
              <a:t> has in </a:t>
            </a:r>
            <a:r>
              <a:rPr lang="es-MX" sz="3000" dirty="0" err="1" smtClean="0"/>
              <a:t>terms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general </a:t>
            </a:r>
            <a:r>
              <a:rPr lang="es-MX" sz="3000" dirty="0" err="1" smtClean="0"/>
              <a:t>conclusions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can </a:t>
            </a:r>
            <a:r>
              <a:rPr lang="es-MX" sz="3000" dirty="0" err="1" smtClean="0"/>
              <a:t>arise</a:t>
            </a:r>
            <a:r>
              <a:rPr lang="es-MX" sz="3000" dirty="0" smtClean="0"/>
              <a:t> </a:t>
            </a:r>
            <a:r>
              <a:rPr lang="es-MX" sz="3000" dirty="0" err="1" smtClean="0"/>
              <a:t>from</a:t>
            </a:r>
            <a:r>
              <a:rPr lang="es-MX" sz="3000" dirty="0" smtClean="0"/>
              <a:t> </a:t>
            </a:r>
            <a:r>
              <a:rPr lang="es-MX" sz="3000" dirty="0" err="1" smtClean="0"/>
              <a:t>its</a:t>
            </a:r>
            <a:r>
              <a:rPr lang="es-MX" sz="3000" dirty="0" smtClean="0"/>
              <a:t> </a:t>
            </a:r>
            <a:r>
              <a:rPr lang="es-MX" sz="3000" dirty="0" err="1" smtClean="0"/>
              <a:t>application</a:t>
            </a:r>
            <a:r>
              <a:rPr lang="es-MX" sz="3000" dirty="0" smtClean="0"/>
              <a:t>, </a:t>
            </a:r>
            <a:r>
              <a:rPr lang="es-MX" sz="3000" dirty="0" err="1" smtClean="0"/>
              <a:t>given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great</a:t>
            </a:r>
            <a:r>
              <a:rPr lang="es-MX" sz="3000" dirty="0" smtClean="0"/>
              <a:t> </a:t>
            </a:r>
            <a:r>
              <a:rPr lang="es-MX" sz="3000" dirty="0" err="1" smtClean="0"/>
              <a:t>power</a:t>
            </a:r>
            <a:r>
              <a:rPr lang="es-MX" sz="3000" dirty="0" smtClean="0"/>
              <a:t> </a:t>
            </a:r>
            <a:r>
              <a:rPr lang="es-MX" sz="3000" dirty="0" err="1" smtClean="0"/>
              <a:t>it</a:t>
            </a:r>
            <a:r>
              <a:rPr lang="es-MX" sz="3000" dirty="0" smtClean="0"/>
              <a:t> has </a:t>
            </a:r>
            <a:r>
              <a:rPr lang="es-MX" sz="3000" dirty="0" err="1" smtClean="0"/>
              <a:t>shown</a:t>
            </a:r>
            <a:r>
              <a:rPr lang="es-MX" sz="3000" dirty="0" smtClean="0"/>
              <a:t> </a:t>
            </a:r>
            <a:r>
              <a:rPr lang="es-MX" sz="3000" dirty="0" err="1" smtClean="0"/>
              <a:t>to</a:t>
            </a:r>
            <a:r>
              <a:rPr lang="es-MX" sz="3000" dirty="0" smtClean="0"/>
              <a:t> </a:t>
            </a:r>
            <a:r>
              <a:rPr lang="es-MX" sz="3000" dirty="0" err="1" smtClean="0"/>
              <a:t>deal</a:t>
            </a:r>
            <a:r>
              <a:rPr lang="es-MX" sz="3000" dirty="0" smtClean="0"/>
              <a:t> </a:t>
            </a:r>
            <a:r>
              <a:rPr lang="es-MX" sz="3000" dirty="0" err="1" smtClean="0"/>
              <a:t>with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individual data.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>
                <a:solidFill>
                  <a:srgbClr val="FF0000"/>
                </a:solidFill>
              </a:rPr>
              <a:t>(</a:t>
            </a:r>
            <a:r>
              <a:rPr lang="es-MX" sz="3000" dirty="0" err="1" smtClean="0">
                <a:solidFill>
                  <a:srgbClr val="FF0000"/>
                </a:solidFill>
              </a:rPr>
              <a:t>I’m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trying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stay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conservative</a:t>
            </a:r>
            <a:r>
              <a:rPr lang="es-MX" sz="3000" dirty="0" smtClean="0">
                <a:solidFill>
                  <a:srgbClr val="FF0000"/>
                </a:solidFill>
              </a:rPr>
              <a:t> and </a:t>
            </a:r>
            <a:r>
              <a:rPr lang="es-MX" sz="3000" dirty="0" err="1" smtClean="0">
                <a:solidFill>
                  <a:srgbClr val="FF0000"/>
                </a:solidFill>
              </a:rPr>
              <a:t>not</a:t>
            </a:r>
            <a:r>
              <a:rPr lang="es-MX" sz="3000" dirty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take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far</a:t>
            </a:r>
            <a:r>
              <a:rPr lang="es-MX" sz="3000" dirty="0" smtClean="0">
                <a:solidFill>
                  <a:srgbClr val="FF0000"/>
                </a:solidFill>
              </a:rPr>
              <a:t>… </a:t>
            </a:r>
            <a:r>
              <a:rPr lang="es-MX" sz="3000" dirty="0" err="1" smtClean="0">
                <a:solidFill>
                  <a:srgbClr val="FF0000"/>
                </a:solidFill>
              </a:rPr>
              <a:t>but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general </a:t>
            </a:r>
            <a:r>
              <a:rPr lang="es-MX" sz="3000" dirty="0" err="1" smtClean="0">
                <a:solidFill>
                  <a:srgbClr val="FF0000"/>
                </a:solidFill>
              </a:rPr>
              <a:t>direction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that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conclusions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arised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from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first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part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would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have</a:t>
            </a:r>
            <a:r>
              <a:rPr lang="es-MX" sz="3000" dirty="0" smtClean="0">
                <a:solidFill>
                  <a:srgbClr val="FF0000"/>
                </a:solidFill>
              </a:rPr>
              <a:t>)</a:t>
            </a:r>
            <a:endParaRPr lang="es-MX" sz="3000" dirty="0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6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Mirror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Effect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470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hierarchical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Ok,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happening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d’,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reason</a:t>
            </a:r>
            <a:r>
              <a:rPr lang="es-MX" dirty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into</a:t>
            </a:r>
            <a:r>
              <a:rPr lang="es-MX" dirty="0" smtClean="0"/>
              <a:t> c </a:t>
            </a:r>
            <a:r>
              <a:rPr lang="es-MX" dirty="0" err="1" smtClean="0"/>
              <a:t>estimates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867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782733" cy="1325563"/>
          </a:xfrm>
        </p:spPr>
        <p:txBody>
          <a:bodyPr/>
          <a:lstStyle/>
          <a:p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According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2" y="1326229"/>
            <a:ext cx="11148095" cy="4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3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02871"/>
            <a:ext cx="5343525" cy="2828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359959"/>
            <a:ext cx="5572125" cy="38671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" y="0"/>
            <a:ext cx="358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There’s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a single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criterion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onector recto 7"/>
          <p:cNvCxnSpPr>
            <a:stCxn id="4" idx="1"/>
            <a:endCxn id="4" idx="3"/>
          </p:cNvCxnSpPr>
          <p:nvPr/>
        </p:nvCxnSpPr>
        <p:spPr>
          <a:xfrm>
            <a:off x="438150" y="3217334"/>
            <a:ext cx="5343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05883" y="3479801"/>
            <a:ext cx="2914650" cy="8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6" y="365125"/>
            <a:ext cx="11568453" cy="589215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0" y="2997200"/>
            <a:ext cx="6587067" cy="3378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710267" y="5410200"/>
            <a:ext cx="4529666" cy="42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30200" y="5681135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30200" y="5960006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30200" y="6257281"/>
            <a:ext cx="2201333" cy="8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0" y="0"/>
            <a:ext cx="592667" cy="44026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MX" dirty="0" smtClean="0"/>
                  <a:t>So </a:t>
                </a:r>
                <a:r>
                  <a:rPr lang="es-MX" dirty="0" err="1" smtClean="0"/>
                  <a:t>far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we’ve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got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:</a:t>
                </a:r>
              </a:p>
              <a:p>
                <a:pPr marL="514350" indent="-514350" algn="just">
                  <a:buAutoNum type="arabicParenR"/>
                </a:pPr>
                <a:r>
                  <a:rPr lang="es-MX" dirty="0" err="1" smtClean="0"/>
                  <a:t>It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assumed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participants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respond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using</a:t>
                </a:r>
                <a:r>
                  <a:rPr lang="es-MX" dirty="0" smtClean="0"/>
                  <a:t> a single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Thus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order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underlying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).</a:t>
                </a:r>
              </a:p>
              <a:p>
                <a:pPr marL="514350" indent="-514350" algn="just">
                  <a:buAutoNum type="arabicParenR"/>
                </a:pPr>
                <a:endParaRPr lang="es-MX" dirty="0" smtClean="0"/>
              </a:p>
              <a:p>
                <a:pPr marL="0" indent="0" algn="just">
                  <a:buNone/>
                </a:pPr>
                <a:r>
                  <a:rPr lang="es-MX" dirty="0" smtClean="0"/>
                  <a:t> 2)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concentrating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effect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tells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ordered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around</a:t>
                </a:r>
                <a:r>
                  <a:rPr lang="es-MX" dirty="0" smtClean="0"/>
                  <a:t> a central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 algn="just">
                  <a:buNone/>
                </a:pPr>
                <a:r>
                  <a:rPr lang="es-MX" dirty="0" err="1" smtClean="0"/>
                  <a:t>Therefore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C </a:t>
                </a:r>
                <a:r>
                  <a:rPr lang="es-MX" dirty="0" err="1" smtClean="0"/>
                  <a:t>bias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distance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between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and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neutral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 </a:t>
                </a:r>
                <a:r>
                  <a:rPr lang="es-MX" dirty="0" err="1" smtClean="0"/>
                  <a:t>should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same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clases.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  <a:blipFill rotWithShape="0">
                <a:blip r:embed="rId2"/>
                <a:stretch>
                  <a:fillRect l="-2025" t="-2227" r="-19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7" y="149754"/>
            <a:ext cx="5162167" cy="63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67" y="1533525"/>
            <a:ext cx="2446866" cy="3927475"/>
          </a:xfrm>
        </p:spPr>
        <p:txBody>
          <a:bodyPr>
            <a:normAutofit/>
          </a:bodyPr>
          <a:lstStyle/>
          <a:p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apply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Hierarchical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Bayesian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SDT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9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34" y="111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MX" sz="3500" b="1" dirty="0" err="1" smtClean="0"/>
              <a:t>Which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means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that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for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the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classical</a:t>
            </a:r>
            <a:r>
              <a:rPr lang="es-MX" sz="3500" b="1" dirty="0" smtClean="0"/>
              <a:t> SDT </a:t>
            </a:r>
            <a:r>
              <a:rPr lang="es-MX" sz="3500" b="1" dirty="0" err="1" smtClean="0"/>
              <a:t>binary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task</a:t>
            </a:r>
            <a:r>
              <a:rPr lang="es-MX" sz="3500" b="1" dirty="0" smtClean="0"/>
              <a:t>…</a:t>
            </a:r>
            <a:endParaRPr lang="es-MX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2014537"/>
            <a:ext cx="5343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9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8000" y="960103"/>
            <a:ext cx="8306873" cy="54068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0" y="960103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Question</a:t>
            </a:r>
            <a:endParaRPr lang="es-MX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77533" y="2734733"/>
            <a:ext cx="75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06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7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40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1952</Words>
  <Application>Microsoft Office PowerPoint</Application>
  <PresentationFormat>Panorámica</PresentationFormat>
  <Paragraphs>190</Paragraphs>
  <Slides>60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8" baseType="lpstr">
      <vt:lpstr>AR JULIAN</vt:lpstr>
      <vt:lpstr>Arial</vt:lpstr>
      <vt:lpstr>Arial Black</vt:lpstr>
      <vt:lpstr>Arial Rounded MT Bold</vt:lpstr>
      <vt:lpstr>Calibri</vt:lpstr>
      <vt:lpstr>Calibri Light</vt:lpstr>
      <vt:lpstr>Cambria Math</vt:lpstr>
      <vt:lpstr>Tema de Office</vt:lpstr>
      <vt:lpstr> Bayesian cognitive and statistical modeling applied to Signal Detection Theory and the Mirror Effect in a perceptual task  </vt:lpstr>
      <vt:lpstr>Introduction</vt:lpstr>
      <vt:lpstr>Signal Detection Theory</vt:lpstr>
      <vt:lpstr>Recognition Memory</vt:lpstr>
      <vt:lpstr>The Mirror Effect</vt:lpstr>
      <vt:lpstr>Which means that for the classical SDT binary task…</vt:lpstr>
      <vt:lpstr>First Question</vt:lpstr>
      <vt:lpstr>Method</vt:lpstr>
      <vt:lpstr>Results: Did we replicate the effect?</vt:lpstr>
      <vt:lpstr>A)  Replication of the analysis reported in the M.E. literature</vt:lpstr>
      <vt:lpstr>A)  Replication of the analysis reported in the M.E. literature</vt:lpstr>
      <vt:lpstr>A)  Replication of the analysis reported in the M.E. literature</vt:lpstr>
      <vt:lpstr>Making sure d’(A) &gt; d’(B)</vt:lpstr>
      <vt:lpstr>A)  Replication of the analysis reported in the M.E. literature</vt:lpstr>
      <vt:lpstr> </vt:lpstr>
      <vt:lpstr>A)  Replication of the analysis reported in the M.E. literature</vt:lpstr>
      <vt:lpstr> </vt:lpstr>
      <vt:lpstr>Results: Did we replicate the effect?</vt:lpstr>
      <vt:lpstr>1. Making sure d’(A) &gt; d’(B)</vt:lpstr>
      <vt:lpstr>Presentación de PowerPoint</vt:lpstr>
      <vt:lpstr>Plot 1</vt:lpstr>
      <vt:lpstr>Plot 2</vt:lpstr>
      <vt:lpstr>Plot 1</vt:lpstr>
      <vt:lpstr> </vt:lpstr>
      <vt:lpstr>2. Contaminant Bayesian modeling</vt:lpstr>
      <vt:lpstr>2.1 A “simple” contaminant model </vt:lpstr>
      <vt:lpstr> </vt:lpstr>
      <vt:lpstr>2.2 A “cognitive” contaminant model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Plot 1</vt:lpstr>
      <vt:lpstr> </vt:lpstr>
      <vt:lpstr> </vt:lpstr>
      <vt:lpstr> </vt:lpstr>
      <vt:lpstr> </vt:lpstr>
      <vt:lpstr>Plot 1</vt:lpstr>
      <vt:lpstr>Plot 1</vt:lpstr>
      <vt:lpstr>Plot 2</vt:lpstr>
      <vt:lpstr>Plot 2</vt:lpstr>
      <vt:lpstr>Plot 2</vt:lpstr>
      <vt:lpstr>Plot 1</vt:lpstr>
      <vt:lpstr> </vt:lpstr>
      <vt:lpstr>Plot 2</vt:lpstr>
      <vt:lpstr> </vt:lpstr>
      <vt:lpstr>Some sort of conclusion from the past section</vt:lpstr>
      <vt:lpstr> </vt:lpstr>
      <vt:lpstr>3. Bayesian hierarchical cognitive modeling of our data</vt:lpstr>
      <vt:lpstr>According to this article:</vt:lpstr>
      <vt:lpstr> </vt:lpstr>
      <vt:lpstr>Presentación de PowerPoint</vt:lpstr>
      <vt:lpstr> </vt:lpstr>
      <vt:lpstr>We apply a Hierarchical Bayesian SDT model</vt:lpstr>
      <vt:lpstr>Plot 1</vt:lpstr>
      <vt:lpstr>Plot 1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100</cp:revision>
  <dcterms:created xsi:type="dcterms:W3CDTF">2019-04-16T19:40:50Z</dcterms:created>
  <dcterms:modified xsi:type="dcterms:W3CDTF">2019-05-21T23:03:27Z</dcterms:modified>
</cp:coreProperties>
</file>