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4" r:id="rId4"/>
    <p:sldId id="273" r:id="rId5"/>
    <p:sldId id="280" r:id="rId6"/>
    <p:sldId id="259" r:id="rId7"/>
    <p:sldId id="260" r:id="rId8"/>
    <p:sldId id="261" r:id="rId9"/>
    <p:sldId id="272" r:id="rId10"/>
    <p:sldId id="277" r:id="rId11"/>
    <p:sldId id="283" r:id="rId12"/>
    <p:sldId id="284" r:id="rId13"/>
    <p:sldId id="285" r:id="rId14"/>
    <p:sldId id="287" r:id="rId15"/>
    <p:sldId id="286" r:id="rId16"/>
    <p:sldId id="270" r:id="rId17"/>
    <p:sldId id="278" r:id="rId18"/>
    <p:sldId id="289" r:id="rId19"/>
    <p:sldId id="290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jandro" initials="A" lastIdx="1" clrIdx="0">
    <p:extLst>
      <p:ext uri="{19B8F6BF-5375-455C-9EA6-DF929625EA0E}">
        <p15:presenceInfo xmlns:p15="http://schemas.microsoft.com/office/powerpoint/2012/main" userId="Alejand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12"/>
    <p:restoredTop sz="94013"/>
  </p:normalViewPr>
  <p:slideViewPr>
    <p:cSldViewPr snapToGrid="0" snapToObjects="1">
      <p:cViewPr varScale="1">
        <p:scale>
          <a:sx n="65" d="100"/>
          <a:sy n="65" d="100"/>
        </p:scale>
        <p:origin x="14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26T13:42:55.517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6F746D-7328-4ECE-994C-BFB9E9F9275B}" type="doc">
      <dgm:prSet loTypeId="urn:microsoft.com/office/officeart/2005/8/layout/hProcess9" loCatId="process" qsTypeId="urn:microsoft.com/office/officeart/2005/8/quickstyle/simple1" qsCatId="simple" csTypeId="urn:microsoft.com/office/officeart/2005/8/colors/accent2_3" csCatId="accent2" phldr="1"/>
      <dgm:spPr/>
    </dgm:pt>
    <dgm:pt modelId="{1E704ADE-94B3-4CAB-9353-8B10D21C212C}">
      <dgm:prSet phldrT="[Texto]"/>
      <dgm:spPr/>
      <dgm:t>
        <a:bodyPr/>
        <a:lstStyle/>
        <a:p>
          <a:r>
            <a:rPr lang="es-MX" dirty="0" smtClean="0"/>
            <a:t>Hipótesis</a:t>
          </a:r>
          <a:endParaRPr lang="es-MX" dirty="0"/>
        </a:p>
      </dgm:t>
    </dgm:pt>
    <dgm:pt modelId="{8A21FAD6-8731-4F59-8B11-ADF7E1075E4E}" type="parTrans" cxnId="{0C07065D-11B7-4148-B2C2-CA7811DCA374}">
      <dgm:prSet/>
      <dgm:spPr/>
      <dgm:t>
        <a:bodyPr/>
        <a:lstStyle/>
        <a:p>
          <a:endParaRPr lang="es-MX"/>
        </a:p>
      </dgm:t>
    </dgm:pt>
    <dgm:pt modelId="{CADD769E-8BC2-46C5-A149-46EB4EF84E48}" type="sibTrans" cxnId="{0C07065D-11B7-4148-B2C2-CA7811DCA374}">
      <dgm:prSet/>
      <dgm:spPr/>
      <dgm:t>
        <a:bodyPr/>
        <a:lstStyle/>
        <a:p>
          <a:endParaRPr lang="es-MX"/>
        </a:p>
      </dgm:t>
    </dgm:pt>
    <dgm:pt modelId="{C5659244-DD69-4A1F-93F8-0C503C5C0EAD}">
      <dgm:prSet phldrT="[Texto]"/>
      <dgm:spPr/>
      <dgm:t>
        <a:bodyPr/>
        <a:lstStyle/>
        <a:p>
          <a:r>
            <a:rPr lang="es-MX" dirty="0" smtClean="0"/>
            <a:t>Teoría</a:t>
          </a:r>
          <a:endParaRPr lang="es-MX" dirty="0"/>
        </a:p>
      </dgm:t>
    </dgm:pt>
    <dgm:pt modelId="{06CE41BA-2945-4C80-836E-3F9FC33C1B85}" type="parTrans" cxnId="{0EFC8829-BBD6-418C-B9BB-1A13D03BDE4E}">
      <dgm:prSet/>
      <dgm:spPr/>
      <dgm:t>
        <a:bodyPr/>
        <a:lstStyle/>
        <a:p>
          <a:endParaRPr lang="es-MX"/>
        </a:p>
      </dgm:t>
    </dgm:pt>
    <dgm:pt modelId="{50CE4BCB-D136-4F1D-AE5B-2C97065D8093}" type="sibTrans" cxnId="{0EFC8829-BBD6-418C-B9BB-1A13D03BDE4E}">
      <dgm:prSet/>
      <dgm:spPr/>
      <dgm:t>
        <a:bodyPr/>
        <a:lstStyle/>
        <a:p>
          <a:endParaRPr lang="es-MX"/>
        </a:p>
      </dgm:t>
    </dgm:pt>
    <dgm:pt modelId="{609D4365-BA97-4449-9EF3-74724CE3200A}">
      <dgm:prSet phldrT="[Texto]"/>
      <dgm:spPr/>
      <dgm:t>
        <a:bodyPr/>
        <a:lstStyle/>
        <a:p>
          <a:r>
            <a:rPr lang="es-MX" dirty="0" smtClean="0"/>
            <a:t>Ley</a:t>
          </a:r>
          <a:endParaRPr lang="es-MX" dirty="0"/>
        </a:p>
      </dgm:t>
    </dgm:pt>
    <dgm:pt modelId="{33705291-B11B-4A2E-B8ED-8CB25B57749E}" type="parTrans" cxnId="{038342A7-BAC7-4F87-BE32-BC97C172A127}">
      <dgm:prSet/>
      <dgm:spPr/>
      <dgm:t>
        <a:bodyPr/>
        <a:lstStyle/>
        <a:p>
          <a:endParaRPr lang="es-MX"/>
        </a:p>
      </dgm:t>
    </dgm:pt>
    <dgm:pt modelId="{B6A996CD-BDD6-4EE9-83EC-2B51C40C769C}" type="sibTrans" cxnId="{038342A7-BAC7-4F87-BE32-BC97C172A127}">
      <dgm:prSet/>
      <dgm:spPr/>
      <dgm:t>
        <a:bodyPr/>
        <a:lstStyle/>
        <a:p>
          <a:endParaRPr lang="es-MX"/>
        </a:p>
      </dgm:t>
    </dgm:pt>
    <dgm:pt modelId="{CD90F8FE-FD4F-4502-B7F0-75B14FD627D0}" type="pres">
      <dgm:prSet presAssocID="{1D6F746D-7328-4ECE-994C-BFB9E9F9275B}" presName="CompostProcess" presStyleCnt="0">
        <dgm:presLayoutVars>
          <dgm:dir/>
          <dgm:resizeHandles val="exact"/>
        </dgm:presLayoutVars>
      </dgm:prSet>
      <dgm:spPr/>
    </dgm:pt>
    <dgm:pt modelId="{9F2CE639-64C7-4107-9EBD-5BD72F5EE4C5}" type="pres">
      <dgm:prSet presAssocID="{1D6F746D-7328-4ECE-994C-BFB9E9F9275B}" presName="arrow" presStyleLbl="bgShp" presStyleIdx="0" presStyleCnt="1" custLinFactNeighborX="168" custLinFactNeighborY="-1500"/>
      <dgm:spPr/>
    </dgm:pt>
    <dgm:pt modelId="{5061D3D1-FC9C-4070-9F76-4EEC99151F73}" type="pres">
      <dgm:prSet presAssocID="{1D6F746D-7328-4ECE-994C-BFB9E9F9275B}" presName="linearProcess" presStyleCnt="0"/>
      <dgm:spPr/>
    </dgm:pt>
    <dgm:pt modelId="{2CDD2F51-7BB6-4FDD-A881-CFE4638662B6}" type="pres">
      <dgm:prSet presAssocID="{1E704ADE-94B3-4CAB-9353-8B10D21C212C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3530AA7-3B07-45CD-A260-6AD1742D7E5D}" type="pres">
      <dgm:prSet presAssocID="{CADD769E-8BC2-46C5-A149-46EB4EF84E48}" presName="sibTrans" presStyleCnt="0"/>
      <dgm:spPr/>
    </dgm:pt>
    <dgm:pt modelId="{42FAC1CD-CC97-42A1-A70F-861A53265C51}" type="pres">
      <dgm:prSet presAssocID="{C5659244-DD69-4A1F-93F8-0C503C5C0EAD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63A0CF6-ACB7-4418-84EC-4B06D9FC1C0C}" type="pres">
      <dgm:prSet presAssocID="{50CE4BCB-D136-4F1D-AE5B-2C97065D8093}" presName="sibTrans" presStyleCnt="0"/>
      <dgm:spPr/>
    </dgm:pt>
    <dgm:pt modelId="{352EE843-CB9C-42D3-94E8-DC2EF63F1F20}" type="pres">
      <dgm:prSet presAssocID="{609D4365-BA97-4449-9EF3-74724CE3200A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40E7A734-A7E2-479F-B775-BF8F6038D3D7}" type="presOf" srcId="{1D6F746D-7328-4ECE-994C-BFB9E9F9275B}" destId="{CD90F8FE-FD4F-4502-B7F0-75B14FD627D0}" srcOrd="0" destOrd="0" presId="urn:microsoft.com/office/officeart/2005/8/layout/hProcess9"/>
    <dgm:cxn modelId="{053F408B-5ECF-403F-B138-EB4AF2A9CAB5}" type="presOf" srcId="{C5659244-DD69-4A1F-93F8-0C503C5C0EAD}" destId="{42FAC1CD-CC97-42A1-A70F-861A53265C51}" srcOrd="0" destOrd="0" presId="urn:microsoft.com/office/officeart/2005/8/layout/hProcess9"/>
    <dgm:cxn modelId="{0C07065D-11B7-4148-B2C2-CA7811DCA374}" srcId="{1D6F746D-7328-4ECE-994C-BFB9E9F9275B}" destId="{1E704ADE-94B3-4CAB-9353-8B10D21C212C}" srcOrd="0" destOrd="0" parTransId="{8A21FAD6-8731-4F59-8B11-ADF7E1075E4E}" sibTransId="{CADD769E-8BC2-46C5-A149-46EB4EF84E48}"/>
    <dgm:cxn modelId="{038342A7-BAC7-4F87-BE32-BC97C172A127}" srcId="{1D6F746D-7328-4ECE-994C-BFB9E9F9275B}" destId="{609D4365-BA97-4449-9EF3-74724CE3200A}" srcOrd="2" destOrd="0" parTransId="{33705291-B11B-4A2E-B8ED-8CB25B57749E}" sibTransId="{B6A996CD-BDD6-4EE9-83EC-2B51C40C769C}"/>
    <dgm:cxn modelId="{0EFC8829-BBD6-418C-B9BB-1A13D03BDE4E}" srcId="{1D6F746D-7328-4ECE-994C-BFB9E9F9275B}" destId="{C5659244-DD69-4A1F-93F8-0C503C5C0EAD}" srcOrd="1" destOrd="0" parTransId="{06CE41BA-2945-4C80-836E-3F9FC33C1B85}" sibTransId="{50CE4BCB-D136-4F1D-AE5B-2C97065D8093}"/>
    <dgm:cxn modelId="{EBA7D6C9-187F-4B08-926F-BEE3C3AA9118}" type="presOf" srcId="{1E704ADE-94B3-4CAB-9353-8B10D21C212C}" destId="{2CDD2F51-7BB6-4FDD-A881-CFE4638662B6}" srcOrd="0" destOrd="0" presId="urn:microsoft.com/office/officeart/2005/8/layout/hProcess9"/>
    <dgm:cxn modelId="{42C2F28E-B639-482C-826B-22C3A9EE4C7B}" type="presOf" srcId="{609D4365-BA97-4449-9EF3-74724CE3200A}" destId="{352EE843-CB9C-42D3-94E8-DC2EF63F1F20}" srcOrd="0" destOrd="0" presId="urn:microsoft.com/office/officeart/2005/8/layout/hProcess9"/>
    <dgm:cxn modelId="{B6A46AFB-D2B8-4BDA-B68A-996233A550A2}" type="presParOf" srcId="{CD90F8FE-FD4F-4502-B7F0-75B14FD627D0}" destId="{9F2CE639-64C7-4107-9EBD-5BD72F5EE4C5}" srcOrd="0" destOrd="0" presId="urn:microsoft.com/office/officeart/2005/8/layout/hProcess9"/>
    <dgm:cxn modelId="{0E6EE694-F28C-4A40-A59D-68DB87763E7A}" type="presParOf" srcId="{CD90F8FE-FD4F-4502-B7F0-75B14FD627D0}" destId="{5061D3D1-FC9C-4070-9F76-4EEC99151F73}" srcOrd="1" destOrd="0" presId="urn:microsoft.com/office/officeart/2005/8/layout/hProcess9"/>
    <dgm:cxn modelId="{F2D45465-EB03-449C-B2BB-B4F522F290BB}" type="presParOf" srcId="{5061D3D1-FC9C-4070-9F76-4EEC99151F73}" destId="{2CDD2F51-7BB6-4FDD-A881-CFE4638662B6}" srcOrd="0" destOrd="0" presId="urn:microsoft.com/office/officeart/2005/8/layout/hProcess9"/>
    <dgm:cxn modelId="{50B1AF55-693B-436E-A982-54375DF171FC}" type="presParOf" srcId="{5061D3D1-FC9C-4070-9F76-4EEC99151F73}" destId="{B3530AA7-3B07-45CD-A260-6AD1742D7E5D}" srcOrd="1" destOrd="0" presId="urn:microsoft.com/office/officeart/2005/8/layout/hProcess9"/>
    <dgm:cxn modelId="{2C733C02-BC01-4886-89A4-1D7A0F4B9B73}" type="presParOf" srcId="{5061D3D1-FC9C-4070-9F76-4EEC99151F73}" destId="{42FAC1CD-CC97-42A1-A70F-861A53265C51}" srcOrd="2" destOrd="0" presId="urn:microsoft.com/office/officeart/2005/8/layout/hProcess9"/>
    <dgm:cxn modelId="{DB0AD0A5-6A99-4284-BD24-BBC5198A496A}" type="presParOf" srcId="{5061D3D1-FC9C-4070-9F76-4EEC99151F73}" destId="{763A0CF6-ACB7-4418-84EC-4B06D9FC1C0C}" srcOrd="3" destOrd="0" presId="urn:microsoft.com/office/officeart/2005/8/layout/hProcess9"/>
    <dgm:cxn modelId="{A5354982-9903-4554-B049-658A32F20A01}" type="presParOf" srcId="{5061D3D1-FC9C-4070-9F76-4EEC99151F73}" destId="{352EE843-CB9C-42D3-94E8-DC2EF63F1F2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97665-3E81-054F-B025-0576EB185728}" type="datetimeFigureOut">
              <a:rPr lang="en-US" smtClean="0"/>
              <a:t>10/10/2019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7E263-CDA7-3544-870C-4FD4D81EB1E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6346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7E263-CDA7-3544-870C-4FD4D81EB1ED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1617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7E263-CDA7-3544-870C-4FD4D81EB1ED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64527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7E263-CDA7-3544-870C-4FD4D81EB1ED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2994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mtClean="0"/>
              <a:t>Actividad: empezar a desarrollar índice tentativo. 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7E263-CDA7-3544-870C-4FD4D81EB1ED}" type="slidenum">
              <a:rPr lang="es-ES_tradnl" smtClean="0"/>
              <a:t>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1664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3792-E508-3E4A-B75B-0F862273742D}" type="datetimeFigureOut">
              <a:rPr lang="en-US" smtClean="0"/>
              <a:t>10/10/2019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5532-E99E-BF40-A8C9-13B0B7E19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6000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3792-E508-3E4A-B75B-0F862273742D}" type="datetimeFigureOut">
              <a:rPr lang="en-US" smtClean="0"/>
              <a:t>10/10/2019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5532-E99E-BF40-A8C9-13B0B7E19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0325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3792-E508-3E4A-B75B-0F862273742D}" type="datetimeFigureOut">
              <a:rPr lang="en-US" smtClean="0"/>
              <a:t>10/10/2019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5532-E99E-BF40-A8C9-13B0B7E19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5937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3792-E508-3E4A-B75B-0F862273742D}" type="datetimeFigureOut">
              <a:rPr lang="en-US" smtClean="0"/>
              <a:t>10/10/2019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5532-E99E-BF40-A8C9-13B0B7E19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0688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3792-E508-3E4A-B75B-0F862273742D}" type="datetimeFigureOut">
              <a:rPr lang="en-US" smtClean="0"/>
              <a:t>10/10/2019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5532-E99E-BF40-A8C9-13B0B7E19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1918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3792-E508-3E4A-B75B-0F862273742D}" type="datetimeFigureOut">
              <a:rPr lang="en-US" smtClean="0"/>
              <a:t>10/10/2019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5532-E99E-BF40-A8C9-13B0B7E19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48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3792-E508-3E4A-B75B-0F862273742D}" type="datetimeFigureOut">
              <a:rPr lang="en-US" smtClean="0"/>
              <a:t>10/10/2019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5532-E99E-BF40-A8C9-13B0B7E19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238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3792-E508-3E4A-B75B-0F862273742D}" type="datetimeFigureOut">
              <a:rPr lang="en-US" smtClean="0"/>
              <a:t>10/10/2019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5532-E99E-BF40-A8C9-13B0B7E19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4969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3792-E508-3E4A-B75B-0F862273742D}" type="datetimeFigureOut">
              <a:rPr lang="en-US" smtClean="0"/>
              <a:t>10/10/2019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5532-E99E-BF40-A8C9-13B0B7E19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8168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3792-E508-3E4A-B75B-0F862273742D}" type="datetimeFigureOut">
              <a:rPr lang="en-US" smtClean="0"/>
              <a:t>10/10/2019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5532-E99E-BF40-A8C9-13B0B7E19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4669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3792-E508-3E4A-B75B-0F862273742D}" type="datetimeFigureOut">
              <a:rPr lang="en-US" smtClean="0"/>
              <a:t>10/10/2019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5532-E99E-BF40-A8C9-13B0B7E19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0925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23792-E508-3E4A-B75B-0F862273742D}" type="datetimeFigureOut">
              <a:rPr lang="en-US" smtClean="0"/>
              <a:t>10/10/2019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75532-E99E-BF40-A8C9-13B0B7E19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9558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estado del ar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257" y="3543619"/>
            <a:ext cx="3929743" cy="261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71661"/>
            <a:ext cx="7772400" cy="1470025"/>
          </a:xfrm>
        </p:spPr>
        <p:txBody>
          <a:bodyPr/>
          <a:lstStyle/>
          <a:p>
            <a:r>
              <a:rPr lang="es-ES_tradnl" dirty="0" smtClean="0"/>
              <a:t>Marco teórico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033"/>
            <a:ext cx="6400800" cy="1752600"/>
          </a:xfrm>
        </p:spPr>
        <p:txBody>
          <a:bodyPr/>
          <a:lstStyle/>
          <a:p>
            <a:r>
              <a:rPr lang="es-ES_tradnl" dirty="0" smtClean="0"/>
              <a:t>El estado del arte</a:t>
            </a:r>
            <a:endParaRPr lang="es-ES_trad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6" y="4438980"/>
            <a:ext cx="5331090" cy="1719706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0" y="0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158686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104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 </a:t>
            </a:r>
            <a:r>
              <a:rPr lang="en-GB" dirty="0" err="1" smtClean="0"/>
              <a:t>buen</a:t>
            </a:r>
            <a:r>
              <a:rPr lang="en-GB" dirty="0" smtClean="0"/>
              <a:t> </a:t>
            </a:r>
            <a:r>
              <a:rPr lang="en-GB" dirty="0" err="1" smtClean="0"/>
              <a:t>marco</a:t>
            </a:r>
            <a:r>
              <a:rPr lang="en-GB" dirty="0" smtClean="0"/>
              <a:t> </a:t>
            </a:r>
            <a:r>
              <a:rPr lang="en-GB" dirty="0" err="1" smtClean="0"/>
              <a:t>teórico</a:t>
            </a:r>
            <a:r>
              <a:rPr lang="en-GB" dirty="0" smtClean="0"/>
              <a:t> no </a:t>
            </a:r>
            <a:r>
              <a:rPr lang="en-GB" dirty="0" err="1" smtClean="0"/>
              <a:t>es</a:t>
            </a:r>
            <a:r>
              <a:rPr lang="en-GB" dirty="0" smtClean="0"/>
              <a:t> </a:t>
            </a:r>
            <a:r>
              <a:rPr lang="en-GB" dirty="0" err="1" smtClean="0"/>
              <a:t>aquel</a:t>
            </a:r>
            <a:r>
              <a:rPr lang="en-GB" dirty="0" smtClean="0"/>
              <a:t> que </a:t>
            </a:r>
            <a:r>
              <a:rPr lang="en-GB" dirty="0" err="1" smtClean="0"/>
              <a:t>contiene</a:t>
            </a:r>
            <a:r>
              <a:rPr lang="en-GB" dirty="0" smtClean="0"/>
              <a:t> </a:t>
            </a:r>
            <a:r>
              <a:rPr lang="en-GB" dirty="0" err="1" smtClean="0"/>
              <a:t>muchas</a:t>
            </a:r>
            <a:r>
              <a:rPr lang="en-GB" dirty="0" smtClean="0"/>
              <a:t> </a:t>
            </a:r>
            <a:r>
              <a:rPr lang="en-GB" dirty="0" err="1" smtClean="0"/>
              <a:t>páginas</a:t>
            </a:r>
            <a:r>
              <a:rPr lang="en-GB" dirty="0" smtClean="0"/>
              <a:t>, </a:t>
            </a:r>
            <a:r>
              <a:rPr lang="en-GB" dirty="0" err="1" smtClean="0"/>
              <a:t>sino</a:t>
            </a:r>
            <a:r>
              <a:rPr lang="en-GB" dirty="0" smtClean="0"/>
              <a:t> que </a:t>
            </a:r>
            <a:r>
              <a:rPr lang="en-GB" dirty="0" err="1" smtClean="0"/>
              <a:t>trata</a:t>
            </a:r>
            <a:r>
              <a:rPr lang="en-GB" dirty="0" smtClean="0"/>
              <a:t> con </a:t>
            </a:r>
            <a:r>
              <a:rPr lang="en-GB" dirty="0" err="1" smtClean="0"/>
              <a:t>profundidad</a:t>
            </a:r>
            <a:r>
              <a:rPr lang="en-GB" dirty="0" smtClean="0"/>
              <a:t> </a:t>
            </a:r>
            <a:r>
              <a:rPr lang="en-GB" dirty="0" err="1" smtClean="0"/>
              <a:t>los</a:t>
            </a:r>
            <a:r>
              <a:rPr lang="en-GB" dirty="0" smtClean="0"/>
              <a:t> </a:t>
            </a:r>
            <a:r>
              <a:rPr lang="en-GB" dirty="0" err="1" smtClean="0"/>
              <a:t>aspectos</a:t>
            </a:r>
            <a:r>
              <a:rPr lang="en-GB" dirty="0" smtClean="0"/>
              <a:t> </a:t>
            </a:r>
            <a:r>
              <a:rPr lang="en-GB" dirty="0" err="1" smtClean="0"/>
              <a:t>relacionados</a:t>
            </a:r>
            <a:r>
              <a:rPr lang="en-GB" dirty="0" smtClean="0"/>
              <a:t> con el </a:t>
            </a:r>
            <a:r>
              <a:rPr lang="en-GB" dirty="0" err="1" smtClean="0"/>
              <a:t>problema</a:t>
            </a:r>
            <a:r>
              <a:rPr lang="en-GB" dirty="0" smtClean="0"/>
              <a:t> y que vincula de </a:t>
            </a:r>
            <a:r>
              <a:rPr lang="en-GB" dirty="0" err="1" smtClean="0"/>
              <a:t>manera</a:t>
            </a:r>
            <a:r>
              <a:rPr lang="en-GB" dirty="0" smtClean="0"/>
              <a:t> </a:t>
            </a:r>
            <a:r>
              <a:rPr lang="en-GB" dirty="0" err="1" smtClean="0"/>
              <a:t>lógica</a:t>
            </a:r>
            <a:r>
              <a:rPr lang="en-GB" dirty="0" smtClean="0"/>
              <a:t> y </a:t>
            </a:r>
            <a:r>
              <a:rPr lang="en-GB" dirty="0" err="1" smtClean="0"/>
              <a:t>coherente</a:t>
            </a:r>
            <a:r>
              <a:rPr lang="en-GB" dirty="0" smtClean="0"/>
              <a:t> </a:t>
            </a:r>
            <a:r>
              <a:rPr lang="en-GB" dirty="0" err="1" smtClean="0"/>
              <a:t>los</a:t>
            </a:r>
            <a:r>
              <a:rPr lang="en-GB" dirty="0" smtClean="0"/>
              <a:t> </a:t>
            </a:r>
            <a:r>
              <a:rPr lang="en-GB" dirty="0" err="1" smtClean="0"/>
              <a:t>conceptos</a:t>
            </a:r>
            <a:r>
              <a:rPr lang="en-GB" dirty="0" smtClean="0"/>
              <a:t> y </a:t>
            </a:r>
            <a:r>
              <a:rPr lang="en-GB" dirty="0" err="1" smtClean="0"/>
              <a:t>proposiciones</a:t>
            </a:r>
            <a:r>
              <a:rPr lang="en-GB" dirty="0" smtClean="0"/>
              <a:t> </a:t>
            </a:r>
            <a:r>
              <a:rPr lang="en-GB" dirty="0" err="1" smtClean="0"/>
              <a:t>existentes</a:t>
            </a:r>
            <a:r>
              <a:rPr lang="en-GB" dirty="0" smtClean="0"/>
              <a:t>. 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No </a:t>
            </a:r>
            <a:r>
              <a:rPr lang="en-GB" b="1" dirty="0" err="1" smtClean="0">
                <a:solidFill>
                  <a:srgbClr val="FF0000"/>
                </a:solidFill>
              </a:rPr>
              <a:t>significa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 err="1" smtClean="0">
                <a:solidFill>
                  <a:srgbClr val="FF0000"/>
                </a:solidFill>
              </a:rPr>
              <a:t>sólo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 err="1" smtClean="0">
                <a:solidFill>
                  <a:srgbClr val="FF0000"/>
                </a:solidFill>
              </a:rPr>
              <a:t>recopilar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 err="1" smtClean="0">
                <a:solidFill>
                  <a:srgbClr val="FF0000"/>
                </a:solidFill>
              </a:rPr>
              <a:t>información</a:t>
            </a:r>
            <a:r>
              <a:rPr lang="en-GB" b="1" dirty="0" smtClean="0">
                <a:solidFill>
                  <a:srgbClr val="FF0000"/>
                </a:solidFill>
              </a:rPr>
              <a:t>, </a:t>
            </a:r>
            <a:r>
              <a:rPr lang="en-GB" b="1" dirty="0" err="1" smtClean="0">
                <a:solidFill>
                  <a:srgbClr val="FF0000"/>
                </a:solidFill>
              </a:rPr>
              <a:t>sino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 err="1" smtClean="0">
                <a:solidFill>
                  <a:srgbClr val="FF0000"/>
                </a:solidFill>
              </a:rPr>
              <a:t>también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 err="1" smtClean="0">
                <a:solidFill>
                  <a:srgbClr val="FF0000"/>
                </a:solidFill>
              </a:rPr>
              <a:t>ligarla</a:t>
            </a:r>
            <a:r>
              <a:rPr lang="en-GB" b="1" dirty="0" smtClean="0">
                <a:solidFill>
                  <a:srgbClr val="FF0000"/>
                </a:solidFill>
              </a:rPr>
              <a:t> e </a:t>
            </a:r>
            <a:r>
              <a:rPr lang="en-GB" b="1" dirty="0" err="1" smtClean="0">
                <a:solidFill>
                  <a:srgbClr val="FF0000"/>
                </a:solidFill>
              </a:rPr>
              <a:t>interpretarla</a:t>
            </a:r>
            <a:r>
              <a:rPr lang="en-GB" dirty="0" smtClean="0"/>
              <a:t>. </a:t>
            </a:r>
            <a:endParaRPr lang="en-GB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158686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441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697" y="457200"/>
            <a:ext cx="8229600" cy="1143000"/>
          </a:xfrm>
        </p:spPr>
        <p:txBody>
          <a:bodyPr>
            <a:normAutofit/>
          </a:bodyPr>
          <a:lstStyle/>
          <a:p>
            <a:r>
              <a:rPr lang="es-ES_tradnl" b="1" dirty="0" smtClean="0"/>
              <a:t>Revisión analítica de la literatura</a:t>
            </a:r>
            <a:endParaRPr lang="es-ES_trad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9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158686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3548108097"/>
              </p:ext>
            </p:extLst>
          </p:nvPr>
        </p:nvGraphicFramePr>
        <p:xfrm>
          <a:off x="1772195" y="174897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797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20189"/>
            <a:ext cx="8229600" cy="1143000"/>
          </a:xfrm>
        </p:spPr>
        <p:txBody>
          <a:bodyPr/>
          <a:lstStyle/>
          <a:p>
            <a:r>
              <a:rPr lang="es-MX" dirty="0" smtClean="0"/>
              <a:t>Hipótesis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Si la salsa pica, es porque quien la hizo estaba enojado.</a:t>
            </a:r>
          </a:p>
          <a:p>
            <a:r>
              <a:rPr lang="es-MX" dirty="0" smtClean="0"/>
              <a:t>Si se te mojan los calcetines, te enfermarás</a:t>
            </a:r>
          </a:p>
          <a:p>
            <a:r>
              <a:rPr lang="es-MX" dirty="0" smtClean="0"/>
              <a:t>Dormir con el cabello mojado causa dolor de cabeza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158686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/>
          <p:cNvSpPr txBox="1"/>
          <p:nvPr/>
        </p:nvSpPr>
        <p:spPr>
          <a:xfrm>
            <a:off x="4423955" y="4850785"/>
            <a:ext cx="4493622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Ideas anticipadas </a:t>
            </a:r>
            <a:r>
              <a:rPr lang="es-MX" dirty="0" smtClean="0"/>
              <a:t>(propensas a ser evaluadas) acerca de la relación entre dos variables, o de la relación entre la ocurrencia de dos eventos.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9680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s-MX" dirty="0" smtClean="0"/>
              <a:t>Teorías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Teoría de la Selección Natural</a:t>
            </a:r>
          </a:p>
          <a:p>
            <a:r>
              <a:rPr lang="es-MX" dirty="0" smtClean="0"/>
              <a:t>Teoría de la Relatividad</a:t>
            </a:r>
          </a:p>
          <a:p>
            <a:r>
              <a:rPr lang="es-MX" dirty="0" smtClean="0"/>
              <a:t>Teoría del Big </a:t>
            </a:r>
            <a:r>
              <a:rPr lang="es-MX" dirty="0" err="1" smtClean="0"/>
              <a:t>Bang</a:t>
            </a:r>
            <a:endParaRPr lang="es-MX" dirty="0" smtClean="0"/>
          </a:p>
          <a:p>
            <a:endParaRPr lang="es-MX" dirty="0"/>
          </a:p>
          <a:p>
            <a:pPr marL="0" indent="0">
              <a:buNone/>
            </a:pPr>
            <a:r>
              <a:rPr lang="es-MX" dirty="0" smtClean="0"/>
              <a:t>Matemáticas</a:t>
            </a:r>
          </a:p>
          <a:p>
            <a:r>
              <a:rPr lang="es-MX" dirty="0" smtClean="0"/>
              <a:t>Teoría de números</a:t>
            </a:r>
          </a:p>
          <a:p>
            <a:r>
              <a:rPr lang="es-MX" dirty="0" smtClean="0"/>
              <a:t>Teoría de conjuntos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158686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5120639" y="3245711"/>
            <a:ext cx="3796937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Cuerpo explicativo</a:t>
            </a:r>
            <a:r>
              <a:rPr lang="es-MX" dirty="0"/>
              <a:t> </a:t>
            </a:r>
            <a:r>
              <a:rPr lang="es-MX" dirty="0" smtClean="0"/>
              <a:t>construido para dar cuenta de un fenómeno. Se compone por datos o elementos cuya veracidad ha sido comprobada.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75486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s-MX" dirty="0" smtClean="0"/>
              <a:t>Teorías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0777" y="1398725"/>
            <a:ext cx="8229600" cy="4525963"/>
          </a:xfrm>
        </p:spPr>
        <p:txBody>
          <a:bodyPr/>
          <a:lstStyle/>
          <a:p>
            <a:r>
              <a:rPr lang="es-MX" dirty="0" smtClean="0"/>
              <a:t>Teoría del Prospecto</a:t>
            </a:r>
          </a:p>
          <a:p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158686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6386" name="Picture 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7" y="2174399"/>
            <a:ext cx="4834110" cy="386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817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s-MX" dirty="0" smtClean="0"/>
              <a:t>Leyes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9154" y="1722120"/>
            <a:ext cx="8229600" cy="4525963"/>
          </a:xfrm>
        </p:spPr>
        <p:txBody>
          <a:bodyPr/>
          <a:lstStyle/>
          <a:p>
            <a:r>
              <a:rPr lang="es-MX" dirty="0" smtClean="0"/>
              <a:t>Ley de la gravedad (</a:t>
            </a:r>
            <a:r>
              <a:rPr lang="es-MX" i="1" dirty="0" smtClean="0"/>
              <a:t>física</a:t>
            </a:r>
            <a:r>
              <a:rPr lang="es-MX" dirty="0" smtClean="0"/>
              <a:t>)</a:t>
            </a:r>
          </a:p>
          <a:p>
            <a:r>
              <a:rPr lang="es-MX" dirty="0" smtClean="0"/>
              <a:t>Ley del efecto (</a:t>
            </a:r>
            <a:r>
              <a:rPr lang="es-MX" i="1" dirty="0" smtClean="0"/>
              <a:t>psicología</a:t>
            </a:r>
            <a:r>
              <a:rPr lang="es-MX" dirty="0" smtClean="0"/>
              <a:t>)</a:t>
            </a:r>
          </a:p>
          <a:p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Matemáticas:</a:t>
            </a:r>
          </a:p>
          <a:p>
            <a:pPr lvl="1"/>
            <a:r>
              <a:rPr lang="es-MX" dirty="0" err="1" smtClean="0"/>
              <a:t>Distributive</a:t>
            </a:r>
            <a:r>
              <a:rPr lang="es-MX" dirty="0" smtClean="0"/>
              <a:t> </a:t>
            </a:r>
            <a:r>
              <a:rPr lang="es-MX" dirty="0" err="1" smtClean="0"/>
              <a:t>Law</a:t>
            </a:r>
            <a:endParaRPr lang="es-MX" dirty="0"/>
          </a:p>
          <a:p>
            <a:pPr lvl="1"/>
            <a:r>
              <a:rPr lang="es-MX" dirty="0" err="1" smtClean="0"/>
              <a:t>Commutative</a:t>
            </a:r>
            <a:r>
              <a:rPr lang="es-MX" dirty="0" smtClean="0"/>
              <a:t> </a:t>
            </a:r>
            <a:r>
              <a:rPr lang="es-MX" dirty="0" err="1" smtClean="0"/>
              <a:t>Law</a:t>
            </a:r>
            <a:endParaRPr lang="es-MX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158686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/>
          <p:cNvSpPr txBox="1"/>
          <p:nvPr/>
        </p:nvSpPr>
        <p:spPr>
          <a:xfrm>
            <a:off x="5120639" y="3346361"/>
            <a:ext cx="3796937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b="1" dirty="0" smtClean="0"/>
              <a:t>Principio fundamental </a:t>
            </a:r>
            <a:r>
              <a:rPr lang="es-MX" dirty="0" smtClean="0"/>
              <a:t>de la naturaleza. </a:t>
            </a:r>
            <a:r>
              <a:rPr lang="es-MX" b="1" dirty="0" smtClean="0"/>
              <a:t>Siempre</a:t>
            </a:r>
            <a:r>
              <a:rPr lang="es-MX" dirty="0" smtClean="0"/>
              <a:t> se cumple, cuando se cumplen las condiciones especificadas.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549137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149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¿Cómo se construye un marco teórico?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7516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/>
              <a:t>Dependiendo de qué tan desarrollado esté el tema a abordar, hay diferentes maneras de organizar el marco teórico:</a:t>
            </a:r>
          </a:p>
          <a:p>
            <a:pPr marL="514350" indent="-514350">
              <a:buAutoNum type="arabicPeriod"/>
            </a:pPr>
            <a:r>
              <a:rPr lang="es-ES_tradnl" dirty="0" smtClean="0"/>
              <a:t>Descripción/es disponibles sobre el fenómeno a estudiar.</a:t>
            </a:r>
          </a:p>
          <a:p>
            <a:pPr marL="514350" indent="-514350">
              <a:buAutoNum type="arabicPeriod"/>
            </a:pPr>
            <a:r>
              <a:rPr lang="es-ES_tradnl" dirty="0" smtClean="0"/>
              <a:t>Características y factores involucrados en el mismo.</a:t>
            </a:r>
          </a:p>
          <a:p>
            <a:pPr marL="514350" indent="-514350">
              <a:buAutoNum type="arabicPeriod"/>
            </a:pPr>
            <a:r>
              <a:rPr lang="es-ES_tradnl" dirty="0" smtClean="0"/>
              <a:t>Descripción general de los estudios realizados en relación con el enfoque que se desea dar al trabajo de investigación</a:t>
            </a:r>
          </a:p>
          <a:p>
            <a:endParaRPr lang="es-ES_tradnl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158686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554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Estrategias</a:t>
            </a:r>
            <a:r>
              <a:rPr lang="en-GB" dirty="0" smtClean="0"/>
              <a:t> para </a:t>
            </a:r>
            <a:r>
              <a:rPr lang="en-GB" b="1" dirty="0" err="1" smtClean="0"/>
              <a:t>organizar</a:t>
            </a:r>
            <a:r>
              <a:rPr lang="en-GB" b="1" dirty="0" smtClean="0"/>
              <a:t> </a:t>
            </a:r>
            <a:r>
              <a:rPr lang="en-GB" dirty="0" smtClean="0"/>
              <a:t>el Marco </a:t>
            </a:r>
            <a:r>
              <a:rPr lang="en-GB" dirty="0" err="1" smtClean="0"/>
              <a:t>Teórico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err="1" smtClean="0"/>
              <a:t>Esquematización</a:t>
            </a:r>
            <a:r>
              <a:rPr lang="en-GB" dirty="0" smtClean="0"/>
              <a:t>: </a:t>
            </a:r>
            <a:r>
              <a:rPr lang="en-GB" dirty="0" err="1" smtClean="0"/>
              <a:t>elaborar</a:t>
            </a:r>
            <a:r>
              <a:rPr lang="en-GB" dirty="0" smtClean="0"/>
              <a:t> un </a:t>
            </a:r>
            <a:r>
              <a:rPr lang="en-GB" dirty="0" err="1" smtClean="0"/>
              <a:t>mapa</a:t>
            </a:r>
            <a:r>
              <a:rPr lang="en-GB" dirty="0" smtClean="0"/>
              <a:t> conceptual para </a:t>
            </a:r>
            <a:r>
              <a:rPr lang="en-GB" dirty="0" err="1" smtClean="0"/>
              <a:t>identificar</a:t>
            </a:r>
            <a:r>
              <a:rPr lang="en-GB" dirty="0" smtClean="0"/>
              <a:t> los </a:t>
            </a:r>
            <a:r>
              <a:rPr lang="en-GB" dirty="0" err="1" smtClean="0"/>
              <a:t>temas</a:t>
            </a:r>
            <a:r>
              <a:rPr lang="en-GB" dirty="0" smtClean="0"/>
              <a:t> </a:t>
            </a:r>
            <a:r>
              <a:rPr lang="en-GB" dirty="0" err="1" smtClean="0"/>
              <a:t>relevantes</a:t>
            </a:r>
            <a:r>
              <a:rPr lang="en-GB" dirty="0" smtClean="0"/>
              <a:t> y las </a:t>
            </a:r>
            <a:r>
              <a:rPr lang="en-GB" dirty="0" err="1" smtClean="0"/>
              <a:t>relaciones</a:t>
            </a:r>
            <a:r>
              <a:rPr lang="en-GB" dirty="0" smtClean="0"/>
              <a:t> entre </a:t>
            </a:r>
            <a:r>
              <a:rPr lang="en-GB" dirty="0" err="1" smtClean="0"/>
              <a:t>ellos</a:t>
            </a:r>
            <a:r>
              <a:rPr lang="en-GB" dirty="0" smtClean="0"/>
              <a:t>; a </a:t>
            </a:r>
            <a:r>
              <a:rPr lang="en-GB" dirty="0" err="1" smtClean="0"/>
              <a:t>partir</a:t>
            </a:r>
            <a:r>
              <a:rPr lang="en-GB" dirty="0" smtClean="0"/>
              <a:t> de los </a:t>
            </a:r>
            <a:r>
              <a:rPr lang="en-GB" dirty="0" err="1" smtClean="0"/>
              <a:t>niveles</a:t>
            </a:r>
            <a:r>
              <a:rPr lang="en-GB" dirty="0" smtClean="0"/>
              <a:t> del </a:t>
            </a:r>
            <a:r>
              <a:rPr lang="en-GB" dirty="0" err="1" smtClean="0"/>
              <a:t>mapa</a:t>
            </a:r>
            <a:r>
              <a:rPr lang="en-GB" dirty="0" smtClean="0"/>
              <a:t> se </a:t>
            </a:r>
            <a:r>
              <a:rPr lang="en-GB" dirty="0" err="1" smtClean="0"/>
              <a:t>establecen</a:t>
            </a:r>
            <a:r>
              <a:rPr lang="en-GB" dirty="0" smtClean="0"/>
              <a:t> </a:t>
            </a:r>
            <a:r>
              <a:rPr lang="en-GB" dirty="0" err="1" smtClean="0"/>
              <a:t>capítulos</a:t>
            </a:r>
            <a:r>
              <a:rPr lang="en-GB" dirty="0" smtClean="0"/>
              <a:t> y sub </a:t>
            </a:r>
            <a:r>
              <a:rPr lang="en-GB" dirty="0" err="1" smtClean="0"/>
              <a:t>capítulos</a:t>
            </a:r>
            <a:r>
              <a:rPr lang="en-GB" dirty="0" smtClean="0"/>
              <a:t>.</a:t>
            </a:r>
          </a:p>
          <a:p>
            <a:r>
              <a:rPr lang="en-GB" b="1" dirty="0" smtClean="0"/>
              <a:t>Outline</a:t>
            </a:r>
            <a:r>
              <a:rPr lang="en-GB" dirty="0" smtClean="0"/>
              <a:t>: </a:t>
            </a:r>
            <a:r>
              <a:rPr lang="en-GB" dirty="0" err="1" smtClean="0"/>
              <a:t>desarrollar</a:t>
            </a:r>
            <a:r>
              <a:rPr lang="en-GB" dirty="0" smtClean="0"/>
              <a:t> un </a:t>
            </a:r>
            <a:r>
              <a:rPr lang="en-GB" dirty="0" err="1" smtClean="0"/>
              <a:t>índice</a:t>
            </a:r>
            <a:r>
              <a:rPr lang="en-GB" dirty="0" smtClean="0"/>
              <a:t> </a:t>
            </a:r>
            <a:r>
              <a:rPr lang="en-GB" dirty="0" err="1" smtClean="0"/>
              <a:t>tentativo</a:t>
            </a:r>
            <a:r>
              <a:rPr lang="en-GB" dirty="0" smtClean="0"/>
              <a:t> e </a:t>
            </a:r>
            <a:r>
              <a:rPr lang="en-GB" dirty="0" err="1" smtClean="0"/>
              <a:t>irlo</a:t>
            </a:r>
            <a:r>
              <a:rPr lang="en-GB" dirty="0" smtClean="0"/>
              <a:t> </a:t>
            </a:r>
            <a:r>
              <a:rPr lang="en-GB" dirty="0" err="1" smtClean="0"/>
              <a:t>afinando</a:t>
            </a:r>
            <a:r>
              <a:rPr lang="en-GB" dirty="0" smtClean="0"/>
              <a:t>; se </a:t>
            </a:r>
            <a:r>
              <a:rPr lang="en-GB" dirty="0" err="1" smtClean="0"/>
              <a:t>recomienda</a:t>
            </a:r>
            <a:r>
              <a:rPr lang="en-GB" dirty="0" smtClean="0"/>
              <a:t> </a:t>
            </a:r>
            <a:r>
              <a:rPr lang="en-GB" dirty="0" err="1" smtClean="0"/>
              <a:t>colocar</a:t>
            </a:r>
            <a:r>
              <a:rPr lang="en-GB" dirty="0" smtClean="0"/>
              <a:t> las </a:t>
            </a:r>
            <a:r>
              <a:rPr lang="en-GB" dirty="0" err="1" smtClean="0"/>
              <a:t>referencias</a:t>
            </a:r>
            <a:r>
              <a:rPr lang="en-GB" dirty="0" smtClean="0"/>
              <a:t> que </a:t>
            </a:r>
            <a:r>
              <a:rPr lang="en-GB" dirty="0" err="1" smtClean="0"/>
              <a:t>serán</a:t>
            </a:r>
            <a:r>
              <a:rPr lang="en-GB" dirty="0" smtClean="0"/>
              <a:t> </a:t>
            </a:r>
            <a:r>
              <a:rPr lang="en-GB" dirty="0" err="1" smtClean="0"/>
              <a:t>abordadas</a:t>
            </a:r>
            <a:r>
              <a:rPr lang="en-GB" dirty="0" smtClean="0"/>
              <a:t> en </a:t>
            </a:r>
            <a:r>
              <a:rPr lang="en-GB" dirty="0" err="1" smtClean="0"/>
              <a:t>cada</a:t>
            </a:r>
            <a:r>
              <a:rPr lang="en-GB" dirty="0" smtClean="0"/>
              <a:t> </a:t>
            </a:r>
            <a:r>
              <a:rPr lang="en-GB" dirty="0" err="1" smtClean="0"/>
              <a:t>sección</a:t>
            </a:r>
            <a:r>
              <a:rPr lang="en-GB" dirty="0" smtClean="0"/>
              <a:t> (</a:t>
            </a:r>
            <a:r>
              <a:rPr lang="en-GB" dirty="0" err="1" smtClean="0"/>
              <a:t>vertebrar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158686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277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Estrategias</a:t>
            </a:r>
            <a:r>
              <a:rPr lang="en-GB" dirty="0" smtClean="0"/>
              <a:t> para </a:t>
            </a:r>
            <a:r>
              <a:rPr lang="en-GB" b="1" dirty="0" err="1" smtClean="0"/>
              <a:t>organizar</a:t>
            </a:r>
            <a:r>
              <a:rPr lang="en-GB" b="1" dirty="0" smtClean="0"/>
              <a:t> </a:t>
            </a:r>
            <a:r>
              <a:rPr lang="en-GB" dirty="0" smtClean="0"/>
              <a:t>el Marco </a:t>
            </a:r>
            <a:r>
              <a:rPr lang="en-GB" dirty="0" err="1" smtClean="0"/>
              <a:t>Teórico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err="1" smtClean="0"/>
              <a:t>Esquematización</a:t>
            </a:r>
            <a:r>
              <a:rPr lang="en-GB" dirty="0" smtClean="0"/>
              <a:t>: </a:t>
            </a:r>
            <a:r>
              <a:rPr lang="en-GB" dirty="0" err="1" smtClean="0"/>
              <a:t>elaborar</a:t>
            </a:r>
            <a:r>
              <a:rPr lang="en-GB" dirty="0" smtClean="0"/>
              <a:t> un </a:t>
            </a:r>
            <a:r>
              <a:rPr lang="en-GB" dirty="0" err="1" smtClean="0"/>
              <a:t>mapa</a:t>
            </a:r>
            <a:r>
              <a:rPr lang="en-GB" dirty="0" smtClean="0"/>
              <a:t> conceptual para </a:t>
            </a:r>
            <a:r>
              <a:rPr lang="en-GB" dirty="0" err="1" smtClean="0"/>
              <a:t>identificar</a:t>
            </a:r>
            <a:r>
              <a:rPr lang="en-GB" dirty="0" smtClean="0"/>
              <a:t> los </a:t>
            </a:r>
            <a:r>
              <a:rPr lang="en-GB" dirty="0" err="1" smtClean="0"/>
              <a:t>temas</a:t>
            </a:r>
            <a:r>
              <a:rPr lang="en-GB" dirty="0" smtClean="0"/>
              <a:t> </a:t>
            </a:r>
            <a:r>
              <a:rPr lang="en-GB" dirty="0" err="1" smtClean="0"/>
              <a:t>relevantes</a:t>
            </a:r>
            <a:r>
              <a:rPr lang="en-GB" dirty="0" smtClean="0"/>
              <a:t> y las </a:t>
            </a:r>
            <a:r>
              <a:rPr lang="en-GB" dirty="0" err="1" smtClean="0"/>
              <a:t>relaciones</a:t>
            </a:r>
            <a:r>
              <a:rPr lang="en-GB" dirty="0" smtClean="0"/>
              <a:t> entre </a:t>
            </a:r>
            <a:r>
              <a:rPr lang="en-GB" dirty="0" err="1" smtClean="0"/>
              <a:t>ellos</a:t>
            </a:r>
            <a:r>
              <a:rPr lang="en-GB" dirty="0" smtClean="0"/>
              <a:t>; a </a:t>
            </a:r>
            <a:r>
              <a:rPr lang="en-GB" dirty="0" err="1" smtClean="0"/>
              <a:t>partir</a:t>
            </a:r>
            <a:r>
              <a:rPr lang="en-GB" dirty="0" smtClean="0"/>
              <a:t> de los </a:t>
            </a:r>
            <a:r>
              <a:rPr lang="en-GB" dirty="0" err="1" smtClean="0"/>
              <a:t>niveles</a:t>
            </a:r>
            <a:r>
              <a:rPr lang="en-GB" dirty="0" smtClean="0"/>
              <a:t> del </a:t>
            </a:r>
            <a:r>
              <a:rPr lang="en-GB" dirty="0" err="1" smtClean="0"/>
              <a:t>mapa</a:t>
            </a:r>
            <a:r>
              <a:rPr lang="en-GB" dirty="0" smtClean="0"/>
              <a:t> se </a:t>
            </a:r>
            <a:r>
              <a:rPr lang="en-GB" dirty="0" err="1" smtClean="0"/>
              <a:t>establecen</a:t>
            </a:r>
            <a:r>
              <a:rPr lang="en-GB" dirty="0" smtClean="0"/>
              <a:t> </a:t>
            </a:r>
            <a:r>
              <a:rPr lang="en-GB" dirty="0" err="1" smtClean="0"/>
              <a:t>capítulos</a:t>
            </a:r>
            <a:r>
              <a:rPr lang="en-GB" dirty="0" smtClean="0"/>
              <a:t> y sub </a:t>
            </a:r>
            <a:r>
              <a:rPr lang="en-GB" dirty="0" err="1" smtClean="0"/>
              <a:t>capítulos</a:t>
            </a:r>
            <a:r>
              <a:rPr lang="en-GB" dirty="0" smtClean="0"/>
              <a:t>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158686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872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Estrategias</a:t>
            </a:r>
            <a:r>
              <a:rPr lang="en-GB" dirty="0" smtClean="0"/>
              <a:t> para </a:t>
            </a:r>
            <a:r>
              <a:rPr lang="en-GB" b="1" dirty="0" err="1" smtClean="0"/>
              <a:t>organizar</a:t>
            </a:r>
            <a:r>
              <a:rPr lang="en-GB" b="1" dirty="0" smtClean="0"/>
              <a:t> </a:t>
            </a:r>
            <a:r>
              <a:rPr lang="en-GB" dirty="0" smtClean="0"/>
              <a:t>el Marco </a:t>
            </a:r>
            <a:r>
              <a:rPr lang="en-GB" dirty="0" err="1" smtClean="0"/>
              <a:t>Teórico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Outline</a:t>
            </a:r>
            <a:r>
              <a:rPr lang="en-GB" dirty="0" smtClean="0"/>
              <a:t>: </a:t>
            </a:r>
            <a:r>
              <a:rPr lang="en-GB" dirty="0" err="1" smtClean="0"/>
              <a:t>desarrollar</a:t>
            </a:r>
            <a:r>
              <a:rPr lang="en-GB" dirty="0" smtClean="0"/>
              <a:t> un </a:t>
            </a:r>
            <a:r>
              <a:rPr lang="en-GB" dirty="0" err="1" smtClean="0"/>
              <a:t>índice</a:t>
            </a:r>
            <a:r>
              <a:rPr lang="en-GB" dirty="0" smtClean="0"/>
              <a:t> </a:t>
            </a:r>
            <a:r>
              <a:rPr lang="en-GB" dirty="0" err="1" smtClean="0"/>
              <a:t>tentativo</a:t>
            </a:r>
            <a:r>
              <a:rPr lang="en-GB" dirty="0" smtClean="0"/>
              <a:t> e </a:t>
            </a:r>
            <a:r>
              <a:rPr lang="en-GB" dirty="0" err="1" smtClean="0"/>
              <a:t>irlo</a:t>
            </a:r>
            <a:r>
              <a:rPr lang="en-GB" dirty="0" smtClean="0"/>
              <a:t> </a:t>
            </a:r>
            <a:r>
              <a:rPr lang="en-GB" dirty="0" err="1" smtClean="0"/>
              <a:t>afinando</a:t>
            </a:r>
            <a:r>
              <a:rPr lang="en-GB" dirty="0" smtClean="0"/>
              <a:t>; construer el </a:t>
            </a:r>
            <a:r>
              <a:rPr lang="en-GB" dirty="0" err="1" smtClean="0"/>
              <a:t>esqueleto</a:t>
            </a:r>
            <a:r>
              <a:rPr lang="en-GB" dirty="0" smtClean="0"/>
              <a:t> del </a:t>
            </a:r>
            <a:r>
              <a:rPr lang="en-GB" dirty="0" err="1" smtClean="0"/>
              <a:t>trabajo</a:t>
            </a:r>
            <a:r>
              <a:rPr lang="en-GB" dirty="0" smtClean="0"/>
              <a:t> (</a:t>
            </a:r>
            <a:r>
              <a:rPr lang="en-GB" dirty="0" err="1" smtClean="0"/>
              <a:t>resumir</a:t>
            </a:r>
            <a:r>
              <a:rPr lang="en-GB" dirty="0" smtClean="0"/>
              <a:t> en </a:t>
            </a:r>
            <a:r>
              <a:rPr lang="en-GB" dirty="0" err="1" smtClean="0"/>
              <a:t>enunciados</a:t>
            </a:r>
            <a:r>
              <a:rPr lang="en-GB" dirty="0" smtClean="0"/>
              <a:t> </a:t>
            </a:r>
            <a:r>
              <a:rPr lang="en-GB" dirty="0" err="1" smtClean="0"/>
              <a:t>concretos</a:t>
            </a:r>
            <a:r>
              <a:rPr lang="en-GB" dirty="0" smtClean="0"/>
              <a:t> la </a:t>
            </a:r>
            <a:r>
              <a:rPr lang="en-GB" dirty="0" err="1" smtClean="0"/>
              <a:t>información</a:t>
            </a:r>
            <a:r>
              <a:rPr lang="en-GB" dirty="0" smtClean="0"/>
              <a:t> </a:t>
            </a:r>
            <a:r>
              <a:rPr lang="en-GB" dirty="0" err="1" smtClean="0"/>
              <a:t>que</a:t>
            </a:r>
            <a:r>
              <a:rPr lang="en-GB" dirty="0" smtClean="0"/>
              <a:t> se </a:t>
            </a:r>
            <a:r>
              <a:rPr lang="en-GB" dirty="0" err="1" smtClean="0"/>
              <a:t>busca</a:t>
            </a:r>
            <a:r>
              <a:rPr lang="en-GB" dirty="0" smtClean="0"/>
              <a:t> </a:t>
            </a:r>
            <a:r>
              <a:rPr lang="en-GB" dirty="0" err="1" smtClean="0"/>
              <a:t>hilar</a:t>
            </a:r>
            <a:r>
              <a:rPr lang="en-GB" dirty="0" smtClean="0"/>
              <a:t>) se </a:t>
            </a:r>
            <a:r>
              <a:rPr lang="en-GB" dirty="0" err="1" smtClean="0"/>
              <a:t>recomienda</a:t>
            </a:r>
            <a:r>
              <a:rPr lang="en-GB" dirty="0" smtClean="0"/>
              <a:t> </a:t>
            </a:r>
            <a:r>
              <a:rPr lang="en-GB" dirty="0" err="1" smtClean="0"/>
              <a:t>colocar</a:t>
            </a:r>
            <a:r>
              <a:rPr lang="en-GB" dirty="0" smtClean="0"/>
              <a:t> las </a:t>
            </a:r>
            <a:r>
              <a:rPr lang="en-GB" dirty="0" err="1" smtClean="0"/>
              <a:t>referencias</a:t>
            </a:r>
            <a:r>
              <a:rPr lang="en-GB" dirty="0" smtClean="0"/>
              <a:t> que </a:t>
            </a:r>
            <a:r>
              <a:rPr lang="en-GB" dirty="0" err="1" smtClean="0"/>
              <a:t>serán</a:t>
            </a:r>
            <a:r>
              <a:rPr lang="en-GB" dirty="0" smtClean="0"/>
              <a:t> </a:t>
            </a:r>
            <a:r>
              <a:rPr lang="en-GB" dirty="0" err="1" smtClean="0"/>
              <a:t>abordadas</a:t>
            </a:r>
            <a:r>
              <a:rPr lang="en-GB" dirty="0" smtClean="0"/>
              <a:t> en </a:t>
            </a:r>
            <a:r>
              <a:rPr lang="en-GB" dirty="0" err="1" smtClean="0"/>
              <a:t>cada</a:t>
            </a:r>
            <a:r>
              <a:rPr lang="en-GB" dirty="0" smtClean="0"/>
              <a:t> </a:t>
            </a:r>
            <a:r>
              <a:rPr lang="en-GB" dirty="0" err="1" smtClean="0"/>
              <a:t>sección</a:t>
            </a:r>
            <a:r>
              <a:rPr lang="en-GB" dirty="0" smtClean="0"/>
              <a:t> (</a:t>
            </a:r>
            <a:r>
              <a:rPr lang="en-GB" dirty="0" err="1" smtClean="0"/>
              <a:t>vertebrar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158686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561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4272"/>
            <a:ext cx="8229600" cy="1143000"/>
          </a:xfrm>
        </p:spPr>
        <p:txBody>
          <a:bodyPr>
            <a:normAutofit/>
          </a:bodyPr>
          <a:lstStyle/>
          <a:p>
            <a:r>
              <a:rPr lang="es-ES_tradnl" b="1" dirty="0" smtClean="0"/>
              <a:t>Objetivo</a:t>
            </a:r>
            <a:r>
              <a:rPr lang="es-ES_tradnl" b="1" dirty="0"/>
              <a:t> </a:t>
            </a:r>
            <a:r>
              <a:rPr lang="es-ES_tradnl" b="1" dirty="0" smtClean="0"/>
              <a:t>de la clase</a:t>
            </a:r>
            <a:endParaRPr lang="es-ES_trad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0760"/>
            <a:ext cx="8229600" cy="4525963"/>
          </a:xfrm>
        </p:spPr>
        <p:txBody>
          <a:bodyPr>
            <a:normAutofit/>
          </a:bodyPr>
          <a:lstStyle/>
          <a:p>
            <a:r>
              <a:rPr lang="es-ES_tradnl" dirty="0" smtClean="0"/>
              <a:t>¿Qué es el marco teórico y para qué sirve?</a:t>
            </a:r>
          </a:p>
          <a:p>
            <a:r>
              <a:rPr lang="es-ES_tradnl" dirty="0" smtClean="0"/>
              <a:t>¿Qué etapas comprende?</a:t>
            </a:r>
          </a:p>
          <a:p>
            <a:r>
              <a:rPr lang="es-ES_tradnl" dirty="0" smtClean="0"/>
              <a:t>Revisión analítica de la literatura</a:t>
            </a:r>
          </a:p>
          <a:p>
            <a:pPr lvl="1"/>
            <a:r>
              <a:rPr lang="es-ES_tradnl" dirty="0" smtClean="0"/>
              <a:t>Fuentes de información</a:t>
            </a:r>
          </a:p>
          <a:p>
            <a:r>
              <a:rPr lang="es-ES_tradnl" dirty="0" smtClean="0"/>
              <a:t>Construcción</a:t>
            </a:r>
          </a:p>
          <a:p>
            <a:r>
              <a:rPr lang="es-ES_tradnl" dirty="0" smtClean="0"/>
              <a:t>¿Cómo se organiza un marco teórico?</a:t>
            </a:r>
            <a:endParaRPr lang="es-ES_tradnl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158686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961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250449"/>
              </p:ext>
            </p:extLst>
          </p:nvPr>
        </p:nvGraphicFramePr>
        <p:xfrm>
          <a:off x="457200" y="804366"/>
          <a:ext cx="8229600" cy="5562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661210"/>
                <a:gridCol w="356839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Utilidad</a:t>
                      </a:r>
                      <a:r>
                        <a:rPr lang="en-GB" sz="1600" dirty="0" smtClean="0"/>
                        <a:t> del Marco </a:t>
                      </a:r>
                      <a:r>
                        <a:rPr lang="en-GB" sz="1600" dirty="0" err="1" smtClean="0"/>
                        <a:t>Teórico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b="1" dirty="0" err="1" smtClean="0">
                          <a:solidFill>
                            <a:srgbClr val="FF0000"/>
                          </a:solidFill>
                        </a:rPr>
                        <a:t>previo</a:t>
                      </a:r>
                      <a:r>
                        <a:rPr lang="en-GB" sz="16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GB" sz="1600" b="1" dirty="0" smtClean="0"/>
                        <a:t>a la </a:t>
                      </a:r>
                      <a:r>
                        <a:rPr lang="en-GB" sz="1600" b="1" dirty="0" err="1" smtClean="0"/>
                        <a:t>recolección</a:t>
                      </a:r>
                      <a:r>
                        <a:rPr lang="en-GB" sz="1600" b="1" dirty="0" smtClean="0"/>
                        <a:t> de </a:t>
                      </a:r>
                      <a:r>
                        <a:rPr lang="en-GB" sz="1600" b="1" dirty="0" err="1" smtClean="0"/>
                        <a:t>datos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Utilidad</a:t>
                      </a:r>
                      <a:r>
                        <a:rPr lang="en-GB" sz="1600" dirty="0" smtClean="0"/>
                        <a:t> del Marco </a:t>
                      </a:r>
                      <a:r>
                        <a:rPr lang="en-GB" sz="1600" dirty="0" err="1" smtClean="0"/>
                        <a:t>Teórico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b="1" dirty="0" smtClean="0">
                          <a:solidFill>
                            <a:srgbClr val="FF0000"/>
                          </a:solidFill>
                        </a:rPr>
                        <a:t>posterior </a:t>
                      </a:r>
                      <a:r>
                        <a:rPr lang="en-GB" sz="1600" b="1" dirty="0" smtClean="0"/>
                        <a:t>a la </a:t>
                      </a:r>
                      <a:r>
                        <a:rPr lang="en-GB" sz="1600" b="1" dirty="0" err="1" smtClean="0"/>
                        <a:t>recolección</a:t>
                      </a:r>
                      <a:r>
                        <a:rPr lang="en-GB" sz="1600" b="1" dirty="0" smtClean="0"/>
                        <a:t> de </a:t>
                      </a:r>
                      <a:r>
                        <a:rPr lang="en-GB" sz="1600" b="1" dirty="0" err="1" smtClean="0"/>
                        <a:t>datos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Aprender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dirty="0" err="1" smtClean="0"/>
                        <a:t>más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dirty="0" err="1" smtClean="0"/>
                        <a:t>acerca</a:t>
                      </a:r>
                      <a:r>
                        <a:rPr lang="en-GB" sz="1600" dirty="0" smtClean="0"/>
                        <a:t> de la </a:t>
                      </a:r>
                      <a:r>
                        <a:rPr lang="en-GB" sz="1600" dirty="0" err="1" smtClean="0"/>
                        <a:t>historia</a:t>
                      </a:r>
                      <a:r>
                        <a:rPr lang="en-GB" sz="1600" dirty="0" smtClean="0"/>
                        <a:t>, </a:t>
                      </a:r>
                      <a:r>
                        <a:rPr lang="en-GB" sz="1600" dirty="0" err="1" smtClean="0"/>
                        <a:t>origen</a:t>
                      </a:r>
                      <a:r>
                        <a:rPr lang="en-GB" sz="1600" dirty="0" smtClean="0"/>
                        <a:t> y </a:t>
                      </a:r>
                      <a:r>
                        <a:rPr lang="en-GB" sz="1600" dirty="0" err="1" smtClean="0"/>
                        <a:t>alcance</a:t>
                      </a:r>
                      <a:r>
                        <a:rPr lang="en-GB" sz="1600" dirty="0" smtClean="0"/>
                        <a:t> del </a:t>
                      </a:r>
                      <a:r>
                        <a:rPr lang="en-GB" sz="1600" dirty="0" err="1" smtClean="0"/>
                        <a:t>problema</a:t>
                      </a:r>
                      <a:r>
                        <a:rPr lang="en-GB" sz="1600" dirty="0" smtClean="0"/>
                        <a:t> de </a:t>
                      </a:r>
                      <a:r>
                        <a:rPr lang="en-GB" sz="1600" dirty="0" err="1" smtClean="0"/>
                        <a:t>investigación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Explicar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dirty="0" err="1" smtClean="0"/>
                        <a:t>diferencias</a:t>
                      </a:r>
                      <a:r>
                        <a:rPr lang="en-GB" sz="1600" dirty="0" smtClean="0"/>
                        <a:t> y similitudes entre </a:t>
                      </a:r>
                      <a:r>
                        <a:rPr lang="en-GB" sz="1600" dirty="0" err="1" smtClean="0"/>
                        <a:t>nuestros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dirty="0" err="1" smtClean="0"/>
                        <a:t>resultados</a:t>
                      </a:r>
                      <a:r>
                        <a:rPr lang="en-GB" sz="1600" dirty="0" smtClean="0"/>
                        <a:t> y el </a:t>
                      </a:r>
                      <a:r>
                        <a:rPr lang="en-GB" sz="1600" dirty="0" err="1" smtClean="0"/>
                        <a:t>conocimiento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dirty="0" err="1" smtClean="0"/>
                        <a:t>existente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Conocer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dirty="0" err="1" smtClean="0"/>
                        <a:t>qué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dirty="0" err="1" smtClean="0"/>
                        <a:t>métodos</a:t>
                      </a:r>
                      <a:r>
                        <a:rPr lang="en-GB" sz="1600" dirty="0" smtClean="0"/>
                        <a:t> se </a:t>
                      </a:r>
                      <a:r>
                        <a:rPr lang="en-GB" sz="1600" dirty="0" err="1" smtClean="0"/>
                        <a:t>han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dirty="0" err="1" smtClean="0"/>
                        <a:t>aplicado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dirty="0" err="1" smtClean="0"/>
                        <a:t>exitosa</a:t>
                      </a:r>
                      <a:r>
                        <a:rPr lang="en-GB" sz="1600" baseline="0" dirty="0" smtClean="0"/>
                        <a:t> o </a:t>
                      </a:r>
                      <a:r>
                        <a:rPr lang="en-GB" sz="1600" baseline="0" dirty="0" err="1" smtClean="0"/>
                        <a:t>erróneamente</a:t>
                      </a:r>
                      <a:r>
                        <a:rPr lang="en-GB" sz="1600" baseline="0" dirty="0" smtClean="0"/>
                        <a:t> para </a:t>
                      </a:r>
                      <a:r>
                        <a:rPr lang="en-GB" sz="1600" baseline="0" dirty="0" err="1" smtClean="0"/>
                        <a:t>estudiar</a:t>
                      </a:r>
                      <a:r>
                        <a:rPr lang="en-GB" sz="1600" baseline="0" dirty="0" smtClean="0"/>
                        <a:t> el </a:t>
                      </a:r>
                      <a:r>
                        <a:rPr lang="en-GB" sz="1600" baseline="0" dirty="0" err="1" smtClean="0"/>
                        <a:t>problema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específico</a:t>
                      </a:r>
                      <a:r>
                        <a:rPr lang="en-GB" sz="1600" baseline="0" dirty="0" smtClean="0"/>
                        <a:t> o </a:t>
                      </a:r>
                      <a:r>
                        <a:rPr lang="en-GB" sz="1600" baseline="0" dirty="0" err="1" smtClean="0"/>
                        <a:t>algunos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relacionados</a:t>
                      </a:r>
                      <a:endParaRPr lang="en-GB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Analizar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formas</a:t>
                      </a:r>
                      <a:r>
                        <a:rPr lang="en-GB" sz="1600" baseline="0" dirty="0" smtClean="0"/>
                        <a:t> de </a:t>
                      </a:r>
                      <a:r>
                        <a:rPr lang="en-GB" sz="1600" baseline="0" dirty="0" err="1" smtClean="0"/>
                        <a:t>cómo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podemos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interpretar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los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datos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Saber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dirty="0" err="1" smtClean="0"/>
                        <a:t>qué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respuestas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existen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actualmente</a:t>
                      </a:r>
                      <a:r>
                        <a:rPr lang="en-GB" sz="1600" baseline="0" dirty="0" smtClean="0"/>
                        <a:t> para las </a:t>
                      </a:r>
                      <a:r>
                        <a:rPr lang="en-GB" sz="1600" baseline="0" dirty="0" err="1" smtClean="0"/>
                        <a:t>preguntas</a:t>
                      </a:r>
                      <a:r>
                        <a:rPr lang="en-GB" sz="1600" baseline="0" dirty="0" smtClean="0"/>
                        <a:t> de </a:t>
                      </a:r>
                      <a:r>
                        <a:rPr lang="en-GB" sz="1600" baseline="0" dirty="0" err="1" smtClean="0"/>
                        <a:t>investigación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Ubicar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dirty="0" err="1" smtClean="0"/>
                        <a:t>nuestros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resultados</a:t>
                      </a:r>
                      <a:r>
                        <a:rPr lang="en-GB" sz="1600" baseline="0" dirty="0" smtClean="0"/>
                        <a:t> y </a:t>
                      </a:r>
                      <a:r>
                        <a:rPr lang="en-GB" sz="1600" baseline="0" dirty="0" err="1" smtClean="0"/>
                        <a:t>conclusiones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dentro</a:t>
                      </a:r>
                      <a:r>
                        <a:rPr lang="en-GB" sz="1600" baseline="0" dirty="0" smtClean="0"/>
                        <a:t> del </a:t>
                      </a:r>
                      <a:r>
                        <a:rPr lang="en-GB" sz="1600" baseline="0" dirty="0" err="1" smtClean="0"/>
                        <a:t>conocimiento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existente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Identificar</a:t>
                      </a:r>
                      <a:r>
                        <a:rPr lang="en-GB" sz="1600" dirty="0" smtClean="0"/>
                        <a:t> variables que </a:t>
                      </a:r>
                      <a:r>
                        <a:rPr lang="en-GB" sz="1600" dirty="0" err="1" smtClean="0"/>
                        <a:t>requieren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dirty="0" err="1" smtClean="0"/>
                        <a:t>ser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dirty="0" err="1" smtClean="0"/>
                        <a:t>medidas</a:t>
                      </a:r>
                      <a:r>
                        <a:rPr lang="en-GB" sz="1600" dirty="0" smtClean="0"/>
                        <a:t> y </a:t>
                      </a:r>
                      <a:r>
                        <a:rPr lang="en-GB" sz="1600" dirty="0" err="1" smtClean="0"/>
                        <a:t>observadas</a:t>
                      </a:r>
                      <a:r>
                        <a:rPr lang="en-GB" sz="1600" dirty="0" smtClean="0"/>
                        <a:t>, </a:t>
                      </a:r>
                      <a:r>
                        <a:rPr lang="en-GB" sz="1600" dirty="0" err="1" smtClean="0"/>
                        <a:t>así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dirty="0" err="1" smtClean="0"/>
                        <a:t>como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dirty="0" err="1" smtClean="0"/>
                        <a:t>los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dirty="0" err="1" smtClean="0"/>
                        <a:t>procedimientos</a:t>
                      </a:r>
                      <a:r>
                        <a:rPr lang="en-GB" sz="1600" dirty="0" smtClean="0"/>
                        <a:t> con </a:t>
                      </a:r>
                      <a:r>
                        <a:rPr lang="en-GB" sz="1600" dirty="0" err="1" smtClean="0"/>
                        <a:t>los</a:t>
                      </a:r>
                      <a:r>
                        <a:rPr lang="en-GB" sz="1600" dirty="0" smtClean="0"/>
                        <a:t> que se </a:t>
                      </a:r>
                      <a:r>
                        <a:rPr lang="en-GB" sz="1600" dirty="0" err="1" smtClean="0"/>
                        <a:t>han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dirty="0" err="1" smtClean="0"/>
                        <a:t>medido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Construir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dirty="0" err="1" smtClean="0"/>
                        <a:t>teorías</a:t>
                      </a:r>
                      <a:r>
                        <a:rPr lang="en-GB" sz="1600" dirty="0" smtClean="0"/>
                        <a:t> y </a:t>
                      </a:r>
                      <a:r>
                        <a:rPr lang="en-GB" sz="1600" dirty="0" err="1" smtClean="0"/>
                        <a:t>explicaciones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Decidir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dirty="0" err="1" smtClean="0"/>
                        <a:t>cuál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dirty="0" err="1" smtClean="0"/>
                        <a:t>es</a:t>
                      </a:r>
                      <a:r>
                        <a:rPr lang="en-GB" sz="1600" dirty="0" smtClean="0"/>
                        <a:t> la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mejor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manera</a:t>
                      </a:r>
                      <a:r>
                        <a:rPr lang="en-GB" sz="1600" baseline="0" dirty="0" smtClean="0"/>
                        <a:t> de </a:t>
                      </a:r>
                      <a:r>
                        <a:rPr lang="en-GB" sz="1600" baseline="0" dirty="0" err="1" smtClean="0"/>
                        <a:t>recolectar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los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datos</a:t>
                      </a:r>
                      <a:r>
                        <a:rPr lang="en-GB" sz="1600" baseline="0" dirty="0" smtClean="0"/>
                        <a:t> que </a:t>
                      </a:r>
                      <a:r>
                        <a:rPr lang="en-GB" sz="1600" baseline="0" dirty="0" err="1" smtClean="0"/>
                        <a:t>necesitamos</a:t>
                      </a:r>
                      <a:r>
                        <a:rPr lang="en-GB" sz="1600" baseline="0" dirty="0" smtClean="0"/>
                        <a:t> y </a:t>
                      </a:r>
                      <a:r>
                        <a:rPr lang="en-GB" sz="1600" baseline="0" dirty="0" err="1" smtClean="0"/>
                        <a:t>dónde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obtenerlos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Desarrollar</a:t>
                      </a:r>
                      <a:r>
                        <a:rPr lang="en-GB" sz="1600" dirty="0" smtClean="0"/>
                        <a:t> </a:t>
                      </a:r>
                      <a:r>
                        <a:rPr lang="en-GB" sz="1600" dirty="0" err="1" smtClean="0"/>
                        <a:t>nuevas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preguntas</a:t>
                      </a:r>
                      <a:r>
                        <a:rPr lang="en-GB" sz="1600" baseline="0" dirty="0" smtClean="0"/>
                        <a:t> de </a:t>
                      </a:r>
                      <a:r>
                        <a:rPr lang="en-GB" sz="1600" baseline="0" dirty="0" err="1" smtClean="0"/>
                        <a:t>investigación</a:t>
                      </a:r>
                      <a:r>
                        <a:rPr lang="en-GB" sz="1600" baseline="0" dirty="0" smtClean="0"/>
                        <a:t> e </a:t>
                      </a:r>
                      <a:r>
                        <a:rPr lang="en-GB" sz="1600" baseline="0" dirty="0" err="1" smtClean="0"/>
                        <a:t>hipótesis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Resolver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cómo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pueden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analizarse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los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datos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Refinar</a:t>
                      </a:r>
                      <a:r>
                        <a:rPr lang="en-GB" sz="1600" dirty="0" smtClean="0"/>
                        <a:t> el </a:t>
                      </a:r>
                      <a:r>
                        <a:rPr lang="en-GB" sz="1600" dirty="0" err="1" smtClean="0"/>
                        <a:t>planteamiento</a:t>
                      </a:r>
                      <a:r>
                        <a:rPr lang="en-GB" sz="1600" baseline="0" dirty="0" smtClean="0"/>
                        <a:t> y </a:t>
                      </a:r>
                      <a:r>
                        <a:rPr lang="en-GB" sz="1600" baseline="0" dirty="0" err="1" smtClean="0"/>
                        <a:t>sugerir</a:t>
                      </a:r>
                      <a:r>
                        <a:rPr lang="en-GB" sz="1600" baseline="0" dirty="0" smtClean="0"/>
                        <a:t> </a:t>
                      </a:r>
                      <a:r>
                        <a:rPr lang="en-GB" sz="1600" baseline="0" dirty="0" err="1" smtClean="0"/>
                        <a:t>hipótesis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 smtClean="0"/>
                        <a:t>Justificar</a:t>
                      </a:r>
                      <a:r>
                        <a:rPr lang="en-GB" sz="1600" dirty="0" smtClean="0"/>
                        <a:t> la </a:t>
                      </a:r>
                      <a:r>
                        <a:rPr lang="en-GB" sz="1600" dirty="0" err="1" smtClean="0"/>
                        <a:t>importancia</a:t>
                      </a:r>
                      <a:r>
                        <a:rPr lang="en-GB" sz="1600" dirty="0" smtClean="0"/>
                        <a:t> del </a:t>
                      </a:r>
                      <a:r>
                        <a:rPr lang="en-GB" sz="1600" dirty="0" err="1" smtClean="0"/>
                        <a:t>estudio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0" y="0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244046"/>
            <a:ext cx="9144000" cy="6139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48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9239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Una </a:t>
            </a:r>
            <a:r>
              <a:rPr lang="en-GB" dirty="0" err="1" smtClean="0"/>
              <a:t>vez</a:t>
            </a:r>
            <a:r>
              <a:rPr lang="en-GB" dirty="0" smtClean="0"/>
              <a:t> </a:t>
            </a:r>
            <a:r>
              <a:rPr lang="en-GB" b="1" dirty="0" err="1" smtClean="0"/>
              <a:t>planteado</a:t>
            </a:r>
            <a:r>
              <a:rPr lang="en-GB" b="1" dirty="0" smtClean="0"/>
              <a:t> el </a:t>
            </a:r>
            <a:r>
              <a:rPr lang="en-GB" b="1" dirty="0" err="1" smtClean="0"/>
              <a:t>problema</a:t>
            </a:r>
            <a:r>
              <a:rPr lang="en-GB" dirty="0" smtClean="0"/>
              <a:t>, el </a:t>
            </a:r>
            <a:r>
              <a:rPr lang="en-GB" dirty="0" err="1" smtClean="0"/>
              <a:t>siguiente</a:t>
            </a:r>
            <a:r>
              <a:rPr lang="en-GB" dirty="0" smtClean="0"/>
              <a:t> </a:t>
            </a:r>
            <a:r>
              <a:rPr lang="en-GB" dirty="0" err="1" smtClean="0"/>
              <a:t>paso</a:t>
            </a:r>
            <a:r>
              <a:rPr lang="en-GB" dirty="0" smtClean="0"/>
              <a:t> </a:t>
            </a:r>
            <a:r>
              <a:rPr lang="en-GB" dirty="0" err="1" smtClean="0"/>
              <a:t>es</a:t>
            </a:r>
            <a:r>
              <a:rPr lang="en-GB" dirty="0" smtClean="0"/>
              <a:t> </a:t>
            </a:r>
            <a:r>
              <a:rPr lang="en-GB" dirty="0" err="1" smtClean="0"/>
              <a:t>sustentar</a:t>
            </a:r>
            <a:r>
              <a:rPr lang="en-GB" dirty="0" smtClean="0"/>
              <a:t> </a:t>
            </a:r>
            <a:r>
              <a:rPr lang="en-GB" dirty="0" err="1" smtClean="0"/>
              <a:t>teóricamente</a:t>
            </a:r>
            <a:r>
              <a:rPr lang="en-GB" dirty="0" smtClean="0"/>
              <a:t> el </a:t>
            </a:r>
            <a:r>
              <a:rPr lang="en-GB" dirty="0" err="1" smtClean="0"/>
              <a:t>estudio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err="1" smtClean="0"/>
              <a:t>Esto</a:t>
            </a:r>
            <a:r>
              <a:rPr lang="en-GB" dirty="0" smtClean="0"/>
              <a:t> </a:t>
            </a:r>
            <a:r>
              <a:rPr lang="es-ES_tradnl" dirty="0"/>
              <a:t>implica analizar y exponer de una manera organizada las </a:t>
            </a:r>
            <a:r>
              <a:rPr lang="es-ES_tradnl" b="1" dirty="0"/>
              <a:t>teorías, investigaciones previas y los antecedentes </a:t>
            </a:r>
            <a:r>
              <a:rPr lang="es-ES_tradnl" dirty="0"/>
              <a:t>que se consideren válidos y adecuados para encuadrar y orientar el estudio. 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158686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4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¿</a:t>
            </a:r>
            <a:r>
              <a:rPr lang="en-GB" b="1" dirty="0" err="1" smtClean="0"/>
              <a:t>Qué</a:t>
            </a:r>
            <a:r>
              <a:rPr lang="en-GB" b="1" dirty="0" smtClean="0"/>
              <a:t> </a:t>
            </a:r>
            <a:r>
              <a:rPr lang="en-GB" b="1" dirty="0" err="1" smtClean="0"/>
              <a:t>es</a:t>
            </a:r>
            <a:r>
              <a:rPr lang="en-GB" b="1" dirty="0" smtClean="0"/>
              <a:t> el Marco </a:t>
            </a:r>
            <a:r>
              <a:rPr lang="en-GB" b="1" dirty="0" err="1" smtClean="0"/>
              <a:t>Teórico</a:t>
            </a:r>
            <a:r>
              <a:rPr lang="en-GB" b="1" dirty="0" smtClean="0"/>
              <a:t>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6423"/>
            <a:ext cx="8229600" cy="3600677"/>
          </a:xfrm>
        </p:spPr>
        <p:txBody>
          <a:bodyPr/>
          <a:lstStyle/>
          <a:p>
            <a:r>
              <a:rPr lang="en-GB" dirty="0" err="1" smtClean="0"/>
              <a:t>Es</a:t>
            </a:r>
            <a:r>
              <a:rPr lang="en-GB" dirty="0" smtClean="0"/>
              <a:t> un </a:t>
            </a:r>
            <a:r>
              <a:rPr lang="en-GB" b="1" dirty="0" err="1" smtClean="0"/>
              <a:t>proceso</a:t>
            </a:r>
            <a:r>
              <a:rPr lang="en-GB" dirty="0" smtClean="0"/>
              <a:t> y un </a:t>
            </a:r>
            <a:r>
              <a:rPr lang="en-GB" b="1" dirty="0" err="1" smtClean="0"/>
              <a:t>producto</a:t>
            </a:r>
            <a:endParaRPr lang="en-GB" b="1" dirty="0" smtClean="0"/>
          </a:p>
          <a:p>
            <a:pPr lvl="8"/>
            <a:r>
              <a:rPr lang="en-GB" dirty="0" err="1" smtClean="0">
                <a:solidFill>
                  <a:schemeClr val="bg1"/>
                </a:solidFill>
              </a:rPr>
              <a:t>Es</a:t>
            </a:r>
            <a:r>
              <a:rPr lang="en-GB" dirty="0" smtClean="0">
                <a:solidFill>
                  <a:schemeClr val="bg1"/>
                </a:solidFill>
              </a:rPr>
              <a:t> el </a:t>
            </a:r>
            <a:r>
              <a:rPr lang="en-GB" b="1" dirty="0" err="1" smtClean="0">
                <a:solidFill>
                  <a:schemeClr val="bg1"/>
                </a:solidFill>
              </a:rPr>
              <a:t>proceso</a:t>
            </a:r>
            <a:r>
              <a:rPr lang="en-GB" dirty="0" smtClean="0">
                <a:solidFill>
                  <a:schemeClr val="bg1"/>
                </a:solidFill>
              </a:rPr>
              <a:t> de </a:t>
            </a:r>
            <a:r>
              <a:rPr lang="en-GB" dirty="0" err="1" smtClean="0">
                <a:solidFill>
                  <a:schemeClr val="bg1"/>
                </a:solidFill>
              </a:rPr>
              <a:t>inmersión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en</a:t>
            </a:r>
            <a:r>
              <a:rPr lang="en-GB" dirty="0" smtClean="0">
                <a:solidFill>
                  <a:schemeClr val="bg1"/>
                </a:solidFill>
              </a:rPr>
              <a:t> el </a:t>
            </a:r>
            <a:r>
              <a:rPr lang="en-GB" dirty="0" err="1" smtClean="0">
                <a:solidFill>
                  <a:schemeClr val="bg1"/>
                </a:solidFill>
              </a:rPr>
              <a:t>conocimiento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existente</a:t>
            </a:r>
            <a:r>
              <a:rPr lang="en-GB" dirty="0" smtClean="0">
                <a:solidFill>
                  <a:schemeClr val="bg1"/>
                </a:solidFill>
              </a:rPr>
              <a:t> y </a:t>
            </a:r>
            <a:r>
              <a:rPr lang="en-GB" dirty="0" err="1" smtClean="0">
                <a:solidFill>
                  <a:schemeClr val="bg1"/>
                </a:solidFill>
              </a:rPr>
              <a:t>disponible</a:t>
            </a:r>
            <a:r>
              <a:rPr lang="en-GB" dirty="0" smtClean="0">
                <a:solidFill>
                  <a:schemeClr val="bg1"/>
                </a:solidFill>
              </a:rPr>
              <a:t>, que </a:t>
            </a:r>
            <a:r>
              <a:rPr lang="en-GB" dirty="0" err="1" smtClean="0">
                <a:solidFill>
                  <a:schemeClr val="bg1"/>
                </a:solidFill>
              </a:rPr>
              <a:t>ayudará</a:t>
            </a:r>
            <a:r>
              <a:rPr lang="en-GB" dirty="0" smtClean="0">
                <a:solidFill>
                  <a:schemeClr val="bg1"/>
                </a:solidFill>
              </a:rPr>
              <a:t> a </a:t>
            </a:r>
            <a:r>
              <a:rPr lang="en-GB" dirty="0" err="1" smtClean="0">
                <a:solidFill>
                  <a:schemeClr val="bg1"/>
                </a:solidFill>
              </a:rPr>
              <a:t>delimitar</a:t>
            </a:r>
            <a:r>
              <a:rPr lang="en-GB" dirty="0" smtClean="0">
                <a:solidFill>
                  <a:schemeClr val="bg1"/>
                </a:solidFill>
              </a:rPr>
              <a:t> el </a:t>
            </a:r>
            <a:r>
              <a:rPr lang="en-GB" dirty="0" err="1" smtClean="0">
                <a:solidFill>
                  <a:schemeClr val="bg1"/>
                </a:solidFill>
              </a:rPr>
              <a:t>problema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planteado</a:t>
            </a:r>
            <a:endParaRPr lang="en-GB" dirty="0" smtClean="0">
              <a:solidFill>
                <a:schemeClr val="bg1"/>
              </a:solidFill>
            </a:endParaRP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Como </a:t>
            </a:r>
            <a:r>
              <a:rPr lang="en-GB" b="1" dirty="0" err="1" smtClean="0">
                <a:solidFill>
                  <a:schemeClr val="bg1"/>
                </a:solidFill>
              </a:rPr>
              <a:t>producto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es</a:t>
            </a:r>
            <a:r>
              <a:rPr lang="en-GB" dirty="0" smtClean="0">
                <a:solidFill>
                  <a:schemeClr val="bg1"/>
                </a:solidFill>
              </a:rPr>
              <a:t> el </a:t>
            </a:r>
            <a:r>
              <a:rPr lang="en-GB" dirty="0" err="1" smtClean="0">
                <a:solidFill>
                  <a:schemeClr val="bg1"/>
                </a:solidFill>
              </a:rPr>
              <a:t>marco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teórico</a:t>
            </a:r>
            <a:r>
              <a:rPr lang="en-GB" dirty="0" smtClean="0">
                <a:solidFill>
                  <a:schemeClr val="bg1"/>
                </a:solidFill>
              </a:rPr>
              <a:t>, el </a:t>
            </a:r>
            <a:r>
              <a:rPr lang="en-GB" dirty="0" err="1" smtClean="0">
                <a:solidFill>
                  <a:schemeClr val="bg1"/>
                </a:solidFill>
              </a:rPr>
              <a:t>cual</a:t>
            </a:r>
            <a:r>
              <a:rPr lang="en-GB" dirty="0" smtClean="0">
                <a:solidFill>
                  <a:schemeClr val="bg1"/>
                </a:solidFill>
              </a:rPr>
              <a:t> forma parte </a:t>
            </a:r>
            <a:r>
              <a:rPr lang="en-GB" dirty="0" err="1" smtClean="0">
                <a:solidFill>
                  <a:schemeClr val="bg1"/>
                </a:solidFill>
              </a:rPr>
              <a:t>esencial</a:t>
            </a:r>
            <a:r>
              <a:rPr lang="en-GB" dirty="0" smtClean="0">
                <a:solidFill>
                  <a:schemeClr val="bg1"/>
                </a:solidFill>
              </a:rPr>
              <a:t> del </a:t>
            </a:r>
            <a:r>
              <a:rPr lang="en-GB" dirty="0" err="1" smtClean="0">
                <a:solidFill>
                  <a:schemeClr val="bg1"/>
                </a:solidFill>
              </a:rPr>
              <a:t>reporte</a:t>
            </a:r>
            <a:r>
              <a:rPr lang="en-GB" dirty="0" smtClean="0">
                <a:solidFill>
                  <a:schemeClr val="bg1"/>
                </a:solidFill>
              </a:rPr>
              <a:t> de </a:t>
            </a:r>
            <a:r>
              <a:rPr lang="en-GB" dirty="0" err="1" smtClean="0">
                <a:solidFill>
                  <a:schemeClr val="bg1"/>
                </a:solidFill>
              </a:rPr>
              <a:t>investigación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158686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159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¿</a:t>
            </a:r>
            <a:r>
              <a:rPr lang="en-GB" b="1" dirty="0" err="1" smtClean="0"/>
              <a:t>Qué</a:t>
            </a:r>
            <a:r>
              <a:rPr lang="en-GB" b="1" dirty="0" smtClean="0"/>
              <a:t> </a:t>
            </a:r>
            <a:r>
              <a:rPr lang="en-GB" b="1" dirty="0" err="1" smtClean="0"/>
              <a:t>es</a:t>
            </a:r>
            <a:r>
              <a:rPr lang="en-GB" b="1" dirty="0" smtClean="0"/>
              <a:t> el Marco </a:t>
            </a:r>
            <a:r>
              <a:rPr lang="en-GB" b="1" dirty="0" err="1" smtClean="0"/>
              <a:t>Teórico</a:t>
            </a:r>
            <a:r>
              <a:rPr lang="en-GB" b="1" dirty="0" smtClean="0"/>
              <a:t>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6423"/>
            <a:ext cx="8229600" cy="3600677"/>
          </a:xfrm>
        </p:spPr>
        <p:txBody>
          <a:bodyPr/>
          <a:lstStyle/>
          <a:p>
            <a:r>
              <a:rPr lang="en-GB" dirty="0" err="1" smtClean="0"/>
              <a:t>Es</a:t>
            </a:r>
            <a:r>
              <a:rPr lang="en-GB" dirty="0" smtClean="0"/>
              <a:t> un </a:t>
            </a:r>
            <a:r>
              <a:rPr lang="en-GB" b="1" dirty="0" err="1" smtClean="0"/>
              <a:t>proceso</a:t>
            </a:r>
            <a:r>
              <a:rPr lang="en-GB" dirty="0" smtClean="0"/>
              <a:t> y un </a:t>
            </a:r>
            <a:r>
              <a:rPr lang="en-GB" b="1" dirty="0" err="1" smtClean="0"/>
              <a:t>producto</a:t>
            </a:r>
            <a:endParaRPr lang="en-GB" b="1" dirty="0" smtClean="0"/>
          </a:p>
          <a:p>
            <a:pPr lvl="1"/>
            <a:r>
              <a:rPr lang="en-GB" dirty="0" err="1" smtClean="0"/>
              <a:t>Es</a:t>
            </a:r>
            <a:r>
              <a:rPr lang="en-GB" dirty="0" smtClean="0"/>
              <a:t> el </a:t>
            </a:r>
            <a:r>
              <a:rPr lang="en-GB" b="1" dirty="0" err="1" smtClean="0"/>
              <a:t>proceso</a:t>
            </a:r>
            <a:r>
              <a:rPr lang="en-GB" dirty="0" smtClean="0"/>
              <a:t> de </a:t>
            </a:r>
            <a:r>
              <a:rPr lang="en-GB" dirty="0" err="1" smtClean="0"/>
              <a:t>inmersión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el </a:t>
            </a:r>
            <a:r>
              <a:rPr lang="en-GB" dirty="0" err="1" smtClean="0"/>
              <a:t>conocimiento</a:t>
            </a:r>
            <a:r>
              <a:rPr lang="en-GB" dirty="0" smtClean="0"/>
              <a:t> </a:t>
            </a:r>
            <a:r>
              <a:rPr lang="en-GB" dirty="0" err="1" smtClean="0"/>
              <a:t>existente</a:t>
            </a:r>
            <a:r>
              <a:rPr lang="en-GB" dirty="0" smtClean="0"/>
              <a:t> y </a:t>
            </a:r>
            <a:r>
              <a:rPr lang="en-GB" dirty="0" err="1" smtClean="0"/>
              <a:t>disponible</a:t>
            </a:r>
            <a:r>
              <a:rPr lang="en-GB" dirty="0" smtClean="0"/>
              <a:t>, que </a:t>
            </a:r>
            <a:r>
              <a:rPr lang="en-GB" dirty="0" err="1" smtClean="0"/>
              <a:t>ayudará</a:t>
            </a:r>
            <a:r>
              <a:rPr lang="en-GB" dirty="0" smtClean="0"/>
              <a:t> a </a:t>
            </a:r>
            <a:r>
              <a:rPr lang="en-GB" dirty="0" err="1" smtClean="0"/>
              <a:t>delimitar</a:t>
            </a:r>
            <a:r>
              <a:rPr lang="en-GB" dirty="0" smtClean="0"/>
              <a:t> el </a:t>
            </a:r>
            <a:r>
              <a:rPr lang="en-GB" dirty="0" err="1" smtClean="0"/>
              <a:t>problema</a:t>
            </a:r>
            <a:r>
              <a:rPr lang="en-GB" dirty="0" smtClean="0"/>
              <a:t> </a:t>
            </a:r>
            <a:r>
              <a:rPr lang="en-GB" dirty="0" err="1" smtClean="0"/>
              <a:t>planteado</a:t>
            </a:r>
            <a:endParaRPr lang="en-GB" dirty="0" smtClean="0"/>
          </a:p>
          <a:p>
            <a:pPr lvl="1"/>
            <a:r>
              <a:rPr lang="en-GB" dirty="0" smtClean="0"/>
              <a:t>Como </a:t>
            </a:r>
            <a:r>
              <a:rPr lang="en-GB" b="1" dirty="0" err="1" smtClean="0"/>
              <a:t>producto</a:t>
            </a:r>
            <a:r>
              <a:rPr lang="en-GB" dirty="0" smtClean="0"/>
              <a:t> </a:t>
            </a:r>
            <a:r>
              <a:rPr lang="en-GB" dirty="0" err="1" smtClean="0"/>
              <a:t>es</a:t>
            </a:r>
            <a:r>
              <a:rPr lang="en-GB" dirty="0" smtClean="0"/>
              <a:t> el </a:t>
            </a:r>
            <a:r>
              <a:rPr lang="en-GB" dirty="0" err="1" smtClean="0"/>
              <a:t>marco</a:t>
            </a:r>
            <a:r>
              <a:rPr lang="en-GB" dirty="0" smtClean="0"/>
              <a:t> </a:t>
            </a:r>
            <a:r>
              <a:rPr lang="en-GB" dirty="0" err="1" smtClean="0"/>
              <a:t>teórico</a:t>
            </a:r>
            <a:r>
              <a:rPr lang="en-GB" dirty="0" smtClean="0"/>
              <a:t>, el </a:t>
            </a:r>
            <a:r>
              <a:rPr lang="en-GB" dirty="0" err="1" smtClean="0"/>
              <a:t>cual</a:t>
            </a:r>
            <a:r>
              <a:rPr lang="en-GB" dirty="0" smtClean="0"/>
              <a:t> forma parte </a:t>
            </a:r>
            <a:r>
              <a:rPr lang="en-GB" dirty="0" err="1" smtClean="0"/>
              <a:t>esencial</a:t>
            </a:r>
            <a:r>
              <a:rPr lang="en-GB" dirty="0" smtClean="0"/>
              <a:t> del </a:t>
            </a:r>
            <a:r>
              <a:rPr lang="en-GB" dirty="0" err="1" smtClean="0"/>
              <a:t>reporte</a:t>
            </a:r>
            <a:r>
              <a:rPr lang="en-GB" dirty="0" smtClean="0"/>
              <a:t> de </a:t>
            </a:r>
            <a:r>
              <a:rPr lang="en-GB" dirty="0" err="1" smtClean="0"/>
              <a:t>investigación</a:t>
            </a:r>
            <a:endParaRPr lang="en-GB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158686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1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408"/>
            <a:ext cx="8229600" cy="1143000"/>
          </a:xfrm>
        </p:spPr>
        <p:txBody>
          <a:bodyPr/>
          <a:lstStyle/>
          <a:p>
            <a:r>
              <a:rPr lang="es-ES_tradnl" dirty="0" smtClean="0"/>
              <a:t>¿Para qué sirve?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28128"/>
          </a:xfrm>
        </p:spPr>
        <p:txBody>
          <a:bodyPr>
            <a:normAutofit/>
          </a:bodyPr>
          <a:lstStyle/>
          <a:p>
            <a:r>
              <a:rPr lang="es-ES_tradnl" dirty="0" smtClean="0"/>
              <a:t>Ayuda a saber qué es lo que ya se ha hecho y qué falta por explorar.</a:t>
            </a:r>
          </a:p>
          <a:p>
            <a:r>
              <a:rPr lang="es-ES_tradnl" dirty="0" smtClean="0"/>
              <a:t>En el caso de los estudios de campo, permite conocer los métodos empleados y reportados anteriormente, guiando así nuestro método.</a:t>
            </a:r>
          </a:p>
          <a:p>
            <a:r>
              <a:rPr lang="es-ES_tradnl" dirty="0" smtClean="0"/>
              <a:t>Fundamenta la producción de hipótesis</a:t>
            </a:r>
          </a:p>
          <a:p>
            <a:r>
              <a:rPr lang="es-ES_tradnl" dirty="0" smtClean="0"/>
              <a:t>Proporciona un marco de referencia para interpretar los resultados</a:t>
            </a:r>
            <a:endParaRPr lang="es-ES_tradnl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158686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955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23" y="4727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b="1" dirty="0" smtClean="0"/>
              <a:t>Pasos para elaborar el marco teórico</a:t>
            </a:r>
            <a:endParaRPr lang="es-ES_trad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067" y="1423107"/>
            <a:ext cx="8229600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s-ES_tradnl" dirty="0" smtClean="0"/>
              <a:t>Búsqueda de información</a:t>
            </a:r>
          </a:p>
          <a:p>
            <a:pPr marL="914400" lvl="1" indent="-514350">
              <a:buAutoNum type="arabicPeriod"/>
            </a:pPr>
            <a:r>
              <a:rPr lang="es-ES_tradnl" dirty="0" smtClean="0"/>
              <a:t>Determinar la Fiabilidad de las fuentes</a:t>
            </a:r>
          </a:p>
          <a:p>
            <a:pPr marL="914400" lvl="1" indent="-514350">
              <a:buAutoNum type="arabicPeriod"/>
            </a:pPr>
            <a:r>
              <a:rPr lang="es-ES_tradnl" dirty="0" smtClean="0"/>
              <a:t>Realizar consultas </a:t>
            </a:r>
            <a:r>
              <a:rPr lang="es-ES_tradnl" b="1" dirty="0" smtClean="0"/>
              <a:t>variadas</a:t>
            </a: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2. Revisión analítica de literatura</a:t>
            </a:r>
          </a:p>
          <a:p>
            <a:pPr marL="0" indent="0">
              <a:buNone/>
            </a:pPr>
            <a:r>
              <a:rPr lang="es-ES_tradnl" dirty="0" smtClean="0"/>
              <a:t>3. Síntesis y extracción de ideas e información principal</a:t>
            </a:r>
          </a:p>
          <a:p>
            <a:pPr marL="0" indent="0">
              <a:buNone/>
            </a:pPr>
            <a:r>
              <a:rPr lang="es-ES_tradnl" dirty="0" smtClean="0"/>
              <a:t>4. Redacción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290" y="4385403"/>
            <a:ext cx="2364377" cy="177328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158686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899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697" y="457200"/>
            <a:ext cx="8229600" cy="1143000"/>
          </a:xfrm>
        </p:spPr>
        <p:txBody>
          <a:bodyPr>
            <a:normAutofit/>
          </a:bodyPr>
          <a:lstStyle/>
          <a:p>
            <a:r>
              <a:rPr lang="es-ES_tradnl" b="1" dirty="0" smtClean="0"/>
              <a:t>Revisión analítica de la literatura</a:t>
            </a:r>
            <a:endParaRPr lang="es-ES_tradn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Considerar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¿Se </a:t>
            </a:r>
            <a:r>
              <a:rPr lang="en-GB" dirty="0" err="1"/>
              <a:t>relaciona</a:t>
            </a:r>
            <a:r>
              <a:rPr lang="en-GB" dirty="0"/>
              <a:t> con el </a:t>
            </a:r>
            <a:r>
              <a:rPr lang="en-GB" dirty="0" err="1"/>
              <a:t>problema</a:t>
            </a:r>
            <a:r>
              <a:rPr lang="en-GB" dirty="0"/>
              <a:t> de </a:t>
            </a:r>
            <a:r>
              <a:rPr lang="en-GB" dirty="0" err="1"/>
              <a:t>investigación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¿</a:t>
            </a:r>
            <a:r>
              <a:rPr lang="en-GB" dirty="0" err="1"/>
              <a:t>Ayuda</a:t>
            </a:r>
            <a:r>
              <a:rPr lang="en-GB" dirty="0"/>
              <a:t> a </a:t>
            </a:r>
            <a:r>
              <a:rPr lang="en-GB" dirty="0" err="1"/>
              <a:t>que</a:t>
            </a:r>
            <a:r>
              <a:rPr lang="en-GB" dirty="0"/>
              <a:t> se </a:t>
            </a:r>
            <a:r>
              <a:rPr lang="en-GB" dirty="0" err="1"/>
              <a:t>realice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rápido</a:t>
            </a:r>
            <a:r>
              <a:rPr lang="en-GB" dirty="0"/>
              <a:t> y </a:t>
            </a:r>
            <a:r>
              <a:rPr lang="en-GB" dirty="0" err="1"/>
              <a:t>profundamente</a:t>
            </a:r>
            <a:r>
              <a:rPr lang="en-GB" dirty="0"/>
              <a:t> el </a:t>
            </a:r>
            <a:r>
              <a:rPr lang="en-GB" dirty="0" err="1"/>
              <a:t>estudio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¿</a:t>
            </a:r>
            <a:r>
              <a:rPr lang="en-GB" dirty="0" err="1"/>
              <a:t>Desde</a:t>
            </a:r>
            <a:r>
              <a:rPr lang="en-GB" dirty="0"/>
              <a:t> </a:t>
            </a:r>
            <a:r>
              <a:rPr lang="en-GB" dirty="0" err="1"/>
              <a:t>qué</a:t>
            </a:r>
            <a:r>
              <a:rPr lang="en-GB" dirty="0"/>
              <a:t> </a:t>
            </a:r>
            <a:r>
              <a:rPr lang="en-GB" dirty="0" err="1"/>
              <a:t>perspectiva</a:t>
            </a:r>
            <a:r>
              <a:rPr lang="en-GB" dirty="0"/>
              <a:t> </a:t>
            </a:r>
            <a:r>
              <a:rPr lang="en-GB" dirty="0" err="1"/>
              <a:t>aborda</a:t>
            </a:r>
            <a:r>
              <a:rPr lang="en-GB" dirty="0"/>
              <a:t> el </a:t>
            </a:r>
            <a:r>
              <a:rPr lang="en-GB" dirty="0" err="1"/>
              <a:t>tema</a:t>
            </a:r>
            <a:r>
              <a:rPr lang="en-GB" dirty="0"/>
              <a:t> (</a:t>
            </a:r>
            <a:r>
              <a:rPr lang="en-GB" dirty="0" err="1"/>
              <a:t>psicológica</a:t>
            </a:r>
            <a:r>
              <a:rPr lang="en-GB" dirty="0"/>
              <a:t>, </a:t>
            </a:r>
            <a:r>
              <a:rPr lang="en-GB" dirty="0" err="1"/>
              <a:t>antropológica</a:t>
            </a:r>
            <a:r>
              <a:rPr lang="en-GB" dirty="0"/>
              <a:t>, </a:t>
            </a:r>
            <a:r>
              <a:rPr lang="en-GB" dirty="0" err="1"/>
              <a:t>médica</a:t>
            </a:r>
            <a:r>
              <a:rPr lang="en-GB" dirty="0"/>
              <a:t>, legal, </a:t>
            </a:r>
            <a:r>
              <a:rPr lang="en-GB" dirty="0" err="1"/>
              <a:t>económica</a:t>
            </a:r>
            <a:r>
              <a:rPr lang="en-GB" dirty="0"/>
              <a:t>, etc.)?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158686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814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6601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b="1" dirty="0" smtClean="0"/>
              <a:t>El marco teórico </a:t>
            </a:r>
            <a:r>
              <a:rPr lang="es-ES_tradnl" b="1" dirty="0" smtClean="0">
                <a:solidFill>
                  <a:srgbClr val="FF0000"/>
                </a:solidFill>
              </a:rPr>
              <a:t>no es un tratado exhaustivo </a:t>
            </a:r>
            <a:r>
              <a:rPr lang="es-ES_tradnl" b="1" dirty="0" smtClean="0"/>
              <a:t>sobre todo lo que hay que saber de un tema en general, si no que se debe delimitar a los antecedentes específicos que dan soporte al estudio en desarrollo. </a:t>
            </a:r>
            <a:endParaRPr lang="es-ES_tradnl" b="1" dirty="0"/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0" y="6158686"/>
            <a:ext cx="9144000" cy="699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pic>
        <p:nvPicPr>
          <p:cNvPr id="2052" name="Picture 4" descr="Resultado de imagen para estres labor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47" y="3863181"/>
            <a:ext cx="2446905" cy="208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86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940</Words>
  <Application>Microsoft Office PowerPoint</Application>
  <PresentationFormat>Presentación en pantalla (4:3)</PresentationFormat>
  <Paragraphs>104</Paragraphs>
  <Slides>20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Marco teórico</vt:lpstr>
      <vt:lpstr>Objetivo de la clase</vt:lpstr>
      <vt:lpstr> </vt:lpstr>
      <vt:lpstr>¿Qué es el Marco Teórico?</vt:lpstr>
      <vt:lpstr>¿Qué es el Marco Teórico?</vt:lpstr>
      <vt:lpstr>¿Para qué sirve?</vt:lpstr>
      <vt:lpstr>Pasos para elaborar el marco teórico</vt:lpstr>
      <vt:lpstr>Revisión analítica de la literatura</vt:lpstr>
      <vt:lpstr> </vt:lpstr>
      <vt:lpstr> </vt:lpstr>
      <vt:lpstr>Revisión analítica de la literatura</vt:lpstr>
      <vt:lpstr>Hipótesis</vt:lpstr>
      <vt:lpstr>Teorías</vt:lpstr>
      <vt:lpstr>Teorías</vt:lpstr>
      <vt:lpstr>Leyes</vt:lpstr>
      <vt:lpstr>¿Cómo se construye un marco teórico?</vt:lpstr>
      <vt:lpstr>Estrategias para organizar el Marco Teórico</vt:lpstr>
      <vt:lpstr>Estrategias para organizar el Marco Teórico</vt:lpstr>
      <vt:lpstr>Estrategias para organizar el Marco Teórico</vt:lpstr>
      <vt:lpstr> </vt:lpstr>
    </vt:vector>
  </TitlesOfParts>
  <Company>UNAM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Elaboración de un marco teórico</dc:title>
  <dc:creator>María José Barrera Olmedo</dc:creator>
  <cp:lastModifiedBy>Alejandro</cp:lastModifiedBy>
  <cp:revision>35</cp:revision>
  <dcterms:created xsi:type="dcterms:W3CDTF">2017-11-10T01:40:20Z</dcterms:created>
  <dcterms:modified xsi:type="dcterms:W3CDTF">2019-10-10T21:25:31Z</dcterms:modified>
</cp:coreProperties>
</file>