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1"/>
  </p:sldMasterIdLst>
  <p:notesMasterIdLst>
    <p:notesMasterId r:id="rId21"/>
  </p:notes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4" r:id="rId17"/>
    <p:sldId id="270" r:id="rId18"/>
    <p:sldId id="271" r:id="rId19"/>
    <p:sldId id="27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4" d="100"/>
          <a:sy n="104" d="100"/>
        </p:scale>
        <p:origin x="-984" y="-2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45998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0b98484d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0b98484d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0b98484d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0b98484d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47e77e6a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47e77e6a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0b9848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0b9848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513b45a0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513b45a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4fc87c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4fc87c02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4fc87c02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4fc87c02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513b45a0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513b45a0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513b45a0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513b45a0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513b45a0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513b45a0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0b98484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0b98484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216fc9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216fc9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47e77e6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47e77e6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0b98484d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0b98484d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0b98484d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0b98484d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0b98484d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0b98484d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0b98484d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0b98484d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20"/>
            <a:ext cx="7772400" cy="1102519"/>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3/25/2019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7938335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3/25/2019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2251668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54782"/>
            <a:ext cx="2057400" cy="3290888"/>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154782"/>
            <a:ext cx="6019800" cy="32908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3/25/2019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3291565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3/25/2019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3584818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3/25/2019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6907536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3/25/2019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6161087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3/25/2019</a:t>
            </a:fld>
            <a:endParaRPr lang="en-US"/>
          </a:p>
        </p:txBody>
      </p:sp>
      <p:sp>
        <p:nvSpPr>
          <p:cNvPr id="8" name="7 Marcador de pie de página"/>
          <p:cNvSpPr>
            <a:spLocks noGrp="1"/>
          </p:cNvSpPr>
          <p:nvPr>
            <p:ph type="ftr" sz="quarter" idx="11"/>
          </p:nvPr>
        </p:nvSpPr>
        <p:spPr/>
        <p:txBody>
          <a:bodyPr/>
          <a:lstStyle/>
          <a:p>
            <a:endParaRPr kumimoji="0" lang="en-US"/>
          </a:p>
        </p:txBody>
      </p:sp>
      <p:sp>
        <p:nvSpPr>
          <p:cNvPr id="9" name="8 Marcador de número de diapositiva"/>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3148189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3/25/2019</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3995410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3/25/2019</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864164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04787"/>
            <a:ext cx="3008313" cy="871538"/>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3/25/2019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5067343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1"/>
            <a:ext cx="5486400" cy="425054"/>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3/25/2019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9570810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C699CB88-5E1A-4FAC-892A-60949ACB1F6F}" type="datetimeFigureOut">
              <a:rPr lang="en-US" smtClean="0"/>
              <a:pPr eaLnBrk="1" latinLnBrk="0" hangingPunct="1"/>
              <a:t>3/25/2019</a:t>
            </a:fld>
            <a:endParaRPr lang="en-US"/>
          </a:p>
        </p:txBody>
      </p:sp>
      <p:sp>
        <p:nvSpPr>
          <p:cNvPr id="5" name="4 Marcador de pie de página"/>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a:p>
        </p:txBody>
      </p:sp>
      <p:sp>
        <p:nvSpPr>
          <p:cNvPr id="6" name="5 Marcador de número de diapositiva"/>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81474679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2083" y="11993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 Latent Class Regression Model for Risky Choice Behaviour</a:t>
            </a:r>
            <a:endParaRPr/>
          </a:p>
        </p:txBody>
      </p:sp>
      <p:sp>
        <p:nvSpPr>
          <p:cNvPr id="55" name="Google Shape;55;p13"/>
          <p:cNvSpPr txBox="1">
            <a:spLocks noGrp="1"/>
          </p:cNvSpPr>
          <p:nvPr>
            <p:ph type="subTitle" idx="1"/>
          </p:nvPr>
        </p:nvSpPr>
        <p:spPr>
          <a:xfrm>
            <a:off x="311700" y="47370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a:t>Maximization scale</a:t>
            </a:r>
            <a:endParaRPr sz="3000" b="1" dirty="0"/>
          </a:p>
        </p:txBody>
      </p:sp>
      <p:sp>
        <p:nvSpPr>
          <p:cNvPr id="118" name="Google Shape;11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2000" dirty="0"/>
              <a:t>15 items </a:t>
            </a:r>
            <a:endParaRPr sz="2000" dirty="0"/>
          </a:p>
        </p:txBody>
      </p:sp>
      <p:sp>
        <p:nvSpPr>
          <p:cNvPr id="119" name="Google Shape;119;p21"/>
          <p:cNvSpPr/>
          <p:nvPr/>
        </p:nvSpPr>
        <p:spPr>
          <a:xfrm>
            <a:off x="1174410" y="2117472"/>
            <a:ext cx="6982038" cy="2026200"/>
          </a:xfrm>
          <a:prstGeom prst="flowChartAlternateProcess">
            <a:avLst/>
          </a:prstGeom>
          <a:solidFill>
            <a:schemeClr val="lt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2000" dirty="0"/>
              <a:t>How well do the following sentences describe you?</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s" sz="2000" dirty="0"/>
              <a:t>“Before making a decision,  I try to gather as much information as possible”</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s" sz="2000" dirty="0"/>
              <a:t>Totally  .    .    Nothing</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151975" y="177300"/>
            <a:ext cx="8991900" cy="840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sz="4000" b="1" dirty="0"/>
              <a:t>Risky choice behaviour assessment</a:t>
            </a:r>
            <a:endParaRPr sz="4000" b="1" dirty="0"/>
          </a:p>
        </p:txBody>
      </p:sp>
      <p:sp>
        <p:nvSpPr>
          <p:cNvPr id="125" name="Google Shape;125;p2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s" sz="2000" dirty="0">
                <a:solidFill>
                  <a:schemeClr val="dk1"/>
                </a:solidFill>
              </a:rPr>
              <a:t>Aggressive behaviour </a:t>
            </a:r>
            <a:r>
              <a:rPr lang="es" sz="2000" b="1" dirty="0">
                <a:solidFill>
                  <a:schemeClr val="dk1"/>
                </a:solidFill>
              </a:rPr>
              <a:t>(60 items)</a:t>
            </a:r>
            <a:endParaRPr sz="2000" b="1" dirty="0">
              <a:solidFill>
                <a:srgbClr val="000000"/>
              </a:solidFill>
            </a:endParaRPr>
          </a:p>
          <a:p>
            <a:pPr marL="457200" lvl="0" indent="-342900" algn="l" rtl="0">
              <a:spcBef>
                <a:spcPts val="0"/>
              </a:spcBef>
              <a:spcAft>
                <a:spcPts val="0"/>
              </a:spcAft>
              <a:buClr>
                <a:srgbClr val="000000"/>
              </a:buClr>
              <a:buSzPts val="1800"/>
              <a:buChar char="●"/>
            </a:pPr>
            <a:r>
              <a:rPr lang="es" sz="2000" dirty="0">
                <a:solidFill>
                  <a:srgbClr val="000000"/>
                </a:solidFill>
              </a:rPr>
              <a:t>Tobacco </a:t>
            </a:r>
            <a:r>
              <a:rPr lang="es" sz="2000" b="1" dirty="0">
                <a:solidFill>
                  <a:srgbClr val="000000"/>
                </a:solidFill>
              </a:rPr>
              <a:t>(61 items)</a:t>
            </a:r>
            <a:endParaRPr sz="2000" b="1" dirty="0">
              <a:solidFill>
                <a:srgbClr val="000000"/>
              </a:solidFill>
            </a:endParaRPr>
          </a:p>
          <a:p>
            <a:pPr marL="457200" lvl="0" indent="-342900" algn="l" rtl="0">
              <a:spcBef>
                <a:spcPts val="0"/>
              </a:spcBef>
              <a:spcAft>
                <a:spcPts val="0"/>
              </a:spcAft>
              <a:buClr>
                <a:srgbClr val="000000"/>
              </a:buClr>
              <a:buSzPts val="1800"/>
              <a:buChar char="●"/>
            </a:pPr>
            <a:r>
              <a:rPr lang="es" sz="2000" dirty="0">
                <a:solidFill>
                  <a:schemeClr val="dk1"/>
                </a:solidFill>
              </a:rPr>
              <a:t>Alcohol </a:t>
            </a:r>
            <a:r>
              <a:rPr lang="es" sz="2000" b="1" dirty="0">
                <a:solidFill>
                  <a:schemeClr val="dk1"/>
                </a:solidFill>
              </a:rPr>
              <a:t>(77 items)</a:t>
            </a:r>
            <a:endParaRPr sz="2000" b="1" dirty="0">
              <a:solidFill>
                <a:srgbClr val="000000"/>
              </a:solidFill>
            </a:endParaRPr>
          </a:p>
          <a:p>
            <a:pPr marL="457200" lvl="0" indent="-342900" algn="l" rtl="0">
              <a:spcBef>
                <a:spcPts val="0"/>
              </a:spcBef>
              <a:spcAft>
                <a:spcPts val="0"/>
              </a:spcAft>
              <a:buClr>
                <a:srgbClr val="000000"/>
              </a:buClr>
              <a:buSzPts val="1800"/>
              <a:buChar char="●"/>
            </a:pPr>
            <a:r>
              <a:rPr lang="es" sz="2000" dirty="0">
                <a:solidFill>
                  <a:srgbClr val="000000"/>
                </a:solidFill>
              </a:rPr>
              <a:t>Unprotected sex </a:t>
            </a:r>
            <a:r>
              <a:rPr lang="es" sz="2000" b="1" dirty="0">
                <a:solidFill>
                  <a:srgbClr val="000000"/>
                </a:solidFill>
              </a:rPr>
              <a:t>(79 items</a:t>
            </a:r>
            <a:r>
              <a:rPr lang="es" sz="2000" b="1" dirty="0" smtClean="0">
                <a:solidFill>
                  <a:srgbClr val="000000"/>
                </a:solidFill>
              </a:rPr>
              <a:t>)</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456350" y="10552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smtClean="0"/>
              <a:t>Our goal…</a:t>
            </a:r>
            <a:endParaRPr sz="3000" b="1" dirty="0"/>
          </a:p>
        </p:txBody>
      </p:sp>
      <p:sp>
        <p:nvSpPr>
          <p:cNvPr id="131" name="Google Shape;131;p23"/>
          <p:cNvSpPr txBox="1">
            <a:spLocks noGrp="1"/>
          </p:cNvSpPr>
          <p:nvPr>
            <p:ph type="body" idx="1"/>
          </p:nvPr>
        </p:nvSpPr>
        <p:spPr>
          <a:xfrm>
            <a:off x="284268" y="768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500" dirty="0"/>
              <a:t>759 participants (High school students) who responded to a battery of 9 scales:</a:t>
            </a:r>
            <a:endParaRPr sz="25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s" dirty="0"/>
              <a:t> </a:t>
            </a:r>
            <a:endParaRPr dirty="0"/>
          </a:p>
        </p:txBody>
      </p:sp>
      <p:sp>
        <p:nvSpPr>
          <p:cNvPr id="132" name="Google Shape;132;p23"/>
          <p:cNvSpPr/>
          <p:nvPr/>
        </p:nvSpPr>
        <p:spPr>
          <a:xfrm>
            <a:off x="5331875" y="1861725"/>
            <a:ext cx="3039600" cy="298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Aggressive behaviour   (4)</a:t>
            </a:r>
            <a:endParaRPr/>
          </a:p>
          <a:p>
            <a:pPr marL="0" lvl="0" indent="0" algn="l" rtl="0">
              <a:spcBef>
                <a:spcPts val="0"/>
              </a:spcBef>
              <a:spcAft>
                <a:spcPts val="0"/>
              </a:spcAft>
              <a:buNone/>
            </a:pPr>
            <a:endParaRPr/>
          </a:p>
          <a:p>
            <a:pPr marL="0" lvl="0" indent="0" algn="l" rtl="0">
              <a:spcBef>
                <a:spcPts val="0"/>
              </a:spcBef>
              <a:spcAft>
                <a:spcPts val="0"/>
              </a:spcAft>
              <a:buNone/>
            </a:pPr>
            <a:r>
              <a:rPr lang="es"/>
              <a:t>Alcohol consumption   (7)</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s">
                <a:solidFill>
                  <a:schemeClr val="dk1"/>
                </a:solidFill>
              </a:rPr>
              <a:t>Tobacco consumption   (3)</a:t>
            </a:r>
            <a:endParaRPr/>
          </a:p>
          <a:p>
            <a:pPr marL="0" lvl="0" indent="0" algn="l" rtl="0">
              <a:spcBef>
                <a:spcPts val="0"/>
              </a:spcBef>
              <a:spcAft>
                <a:spcPts val="0"/>
              </a:spcAft>
              <a:buNone/>
            </a:pPr>
            <a:endParaRPr/>
          </a:p>
          <a:p>
            <a:pPr marL="0" lvl="0" indent="0" algn="l" rtl="0">
              <a:spcBef>
                <a:spcPts val="0"/>
              </a:spcBef>
              <a:spcAft>
                <a:spcPts val="0"/>
              </a:spcAft>
              <a:buNone/>
            </a:pPr>
            <a:r>
              <a:rPr lang="es"/>
              <a:t>Unprotected sex  (8)</a:t>
            </a:r>
            <a:endParaRPr/>
          </a:p>
          <a:p>
            <a:pPr marL="0" lvl="0" indent="0" algn="l" rtl="0">
              <a:spcBef>
                <a:spcPts val="0"/>
              </a:spcBef>
              <a:spcAft>
                <a:spcPts val="0"/>
              </a:spcAft>
              <a:buNone/>
            </a:pPr>
            <a:endParaRPr/>
          </a:p>
        </p:txBody>
      </p:sp>
      <p:sp>
        <p:nvSpPr>
          <p:cNvPr id="133" name="Google Shape;133;p23"/>
          <p:cNvSpPr/>
          <p:nvPr/>
        </p:nvSpPr>
        <p:spPr>
          <a:xfrm>
            <a:off x="456350" y="1861725"/>
            <a:ext cx="3039600" cy="298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Temporal discount scale   (1)</a:t>
            </a:r>
            <a:endParaRPr/>
          </a:p>
          <a:p>
            <a:pPr marL="457200" lvl="0" indent="0" algn="l" rtl="0">
              <a:spcBef>
                <a:spcPts val="0"/>
              </a:spcBef>
              <a:spcAft>
                <a:spcPts val="0"/>
              </a:spcAft>
              <a:buNone/>
            </a:pPr>
            <a:endParaRPr/>
          </a:p>
          <a:p>
            <a:pPr marL="0" lvl="0" indent="0" algn="l" rtl="0">
              <a:spcBef>
                <a:spcPts val="0"/>
              </a:spcBef>
              <a:spcAft>
                <a:spcPts val="0"/>
              </a:spcAft>
              <a:buNone/>
            </a:pPr>
            <a:r>
              <a:rPr lang="es"/>
              <a:t>Cognitive reflection  (2)</a:t>
            </a:r>
            <a:endParaRPr/>
          </a:p>
          <a:p>
            <a:pPr marL="0" lvl="0" indent="0" algn="l" rtl="0">
              <a:spcBef>
                <a:spcPts val="0"/>
              </a:spcBef>
              <a:spcAft>
                <a:spcPts val="0"/>
              </a:spcAft>
              <a:buNone/>
            </a:pPr>
            <a:endParaRPr/>
          </a:p>
          <a:p>
            <a:pPr marL="0" lvl="0" indent="0" algn="l" rtl="0">
              <a:spcBef>
                <a:spcPts val="0"/>
              </a:spcBef>
              <a:spcAft>
                <a:spcPts val="0"/>
              </a:spcAft>
              <a:buNone/>
            </a:pPr>
            <a:r>
              <a:rPr lang="es"/>
              <a:t>Impulsivity Scale (5)</a:t>
            </a:r>
            <a:endParaRPr/>
          </a:p>
          <a:p>
            <a:pPr marL="0" lvl="0" indent="0" algn="l" rtl="0">
              <a:spcBef>
                <a:spcPts val="0"/>
              </a:spcBef>
              <a:spcAft>
                <a:spcPts val="0"/>
              </a:spcAft>
              <a:buNone/>
            </a:pPr>
            <a:endParaRPr/>
          </a:p>
          <a:p>
            <a:pPr marL="0" lvl="0" indent="0" algn="l" rtl="0">
              <a:spcBef>
                <a:spcPts val="0"/>
              </a:spcBef>
              <a:spcAft>
                <a:spcPts val="0"/>
              </a:spcAft>
              <a:buNone/>
            </a:pPr>
            <a:r>
              <a:rPr lang="es"/>
              <a:t>Grit Scale (9)</a:t>
            </a:r>
            <a:endParaRPr/>
          </a:p>
          <a:p>
            <a:pPr marL="0" lvl="0" indent="0" algn="l" rtl="0">
              <a:spcBef>
                <a:spcPts val="0"/>
              </a:spcBef>
              <a:spcAft>
                <a:spcPts val="0"/>
              </a:spcAft>
              <a:buNone/>
            </a:pPr>
            <a:endParaRPr/>
          </a:p>
          <a:p>
            <a:pPr marL="0" lvl="0" indent="0" algn="l" rtl="0">
              <a:spcBef>
                <a:spcPts val="0"/>
              </a:spcBef>
              <a:spcAft>
                <a:spcPts val="0"/>
              </a:spcAft>
              <a:buNone/>
            </a:pPr>
            <a:r>
              <a:rPr lang="es"/>
              <a:t>Maximization  (6)</a:t>
            </a:r>
            <a:endParaRPr/>
          </a:p>
        </p:txBody>
      </p:sp>
      <p:sp>
        <p:nvSpPr>
          <p:cNvPr id="134" name="Google Shape;134;p23"/>
          <p:cNvSpPr/>
          <p:nvPr/>
        </p:nvSpPr>
        <p:spPr>
          <a:xfrm>
            <a:off x="3871063" y="2213450"/>
            <a:ext cx="1085700" cy="525600"/>
          </a:xfrm>
          <a:prstGeom prst="rightArrow">
            <a:avLst>
              <a:gd name="adj1" fmla="val 50000"/>
              <a:gd name="adj2" fmla="val 50000"/>
            </a:avLst>
          </a:prstGeom>
          <a:solidFill>
            <a:srgbClr val="0000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3918475" y="2998850"/>
            <a:ext cx="1085700" cy="525600"/>
          </a:xfrm>
          <a:prstGeom prst="rightArrow">
            <a:avLst>
              <a:gd name="adj1" fmla="val 50000"/>
              <a:gd name="adj2" fmla="val 50000"/>
            </a:avLst>
          </a:prstGeom>
          <a:solidFill>
            <a:srgbClr val="0000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3918475" y="3784250"/>
            <a:ext cx="1085700" cy="525600"/>
          </a:xfrm>
          <a:prstGeom prst="rightArrow">
            <a:avLst>
              <a:gd name="adj1" fmla="val 50000"/>
              <a:gd name="adj2" fmla="val 50000"/>
            </a:avLst>
          </a:prstGeom>
          <a:solidFill>
            <a:srgbClr val="0000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a:t>Linear Class Regression Models</a:t>
            </a:r>
            <a:endParaRPr sz="3000" b="1" dirty="0"/>
          </a:p>
        </p:txBody>
      </p:sp>
      <p:sp>
        <p:nvSpPr>
          <p:cNvPr id="142" name="Google Shape;142;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500" dirty="0">
                <a:solidFill>
                  <a:schemeClr val="dk1"/>
                </a:solidFill>
              </a:rPr>
              <a:t>Describe the relationship between a dependent variable and a set of explanatory variables, being the case that  observations may arise from a number of (unknown) heterogeneous groups.</a:t>
            </a:r>
            <a:endParaRPr sz="2500" dirty="0">
              <a:solidFill>
                <a:schemeClr val="dk1"/>
              </a:solidFill>
            </a:endParaRPr>
          </a:p>
          <a:p>
            <a:pPr marL="0" lvl="0" indent="0" algn="l" rtl="0">
              <a:spcBef>
                <a:spcPts val="1600"/>
              </a:spcBef>
              <a:spcAft>
                <a:spcPts val="0"/>
              </a:spcAft>
              <a:buNone/>
            </a:pPr>
            <a:endParaRPr sz="2500" dirty="0">
              <a:solidFill>
                <a:schemeClr val="dk1"/>
              </a:solidFill>
            </a:endParaRPr>
          </a:p>
          <a:p>
            <a:pPr marL="0" lvl="0" indent="0" algn="l" rtl="0">
              <a:spcBef>
                <a:spcPts val="1600"/>
              </a:spcBef>
              <a:spcAft>
                <a:spcPts val="0"/>
              </a:spcAft>
              <a:buNone/>
            </a:pPr>
            <a:r>
              <a:rPr lang="es" sz="2500" dirty="0">
                <a:solidFill>
                  <a:schemeClr val="dk1"/>
                </a:solidFill>
                <a:highlight>
                  <a:srgbClr val="FFFFFF"/>
                </a:highlight>
              </a:rPr>
              <a:t>Formally, latent classes are represented by K distinct categories of a nominal latent variable X</a:t>
            </a:r>
            <a:r>
              <a:rPr lang="es" sz="2500" dirty="0" smtClean="0">
                <a:solidFill>
                  <a:schemeClr val="dk1"/>
                </a:solidFill>
                <a:highlight>
                  <a:srgbClr val="FFFFFF"/>
                </a:highlight>
              </a:rPr>
              <a:t>.</a:t>
            </a:r>
            <a:endParaRPr sz="2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a:t>Linear Class Regression Models</a:t>
            </a:r>
            <a:endParaRPr sz="3000" b="1" dirty="0"/>
          </a:p>
        </p:txBody>
      </p:sp>
      <p:sp>
        <p:nvSpPr>
          <p:cNvPr id="148" name="Google Shape;148;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500" dirty="0">
                <a:solidFill>
                  <a:schemeClr val="dk1"/>
                </a:solidFill>
              </a:rPr>
              <a:t>Two approaches:</a:t>
            </a:r>
            <a:endParaRPr sz="2500" dirty="0">
              <a:solidFill>
                <a:schemeClr val="dk1"/>
              </a:solidFill>
            </a:endParaRPr>
          </a:p>
          <a:p>
            <a:pPr marL="457200" lvl="0" indent="-342900" algn="l" rtl="0">
              <a:spcBef>
                <a:spcPts val="1600"/>
              </a:spcBef>
              <a:spcAft>
                <a:spcPts val="0"/>
              </a:spcAft>
              <a:buClr>
                <a:schemeClr val="dk1"/>
              </a:buClr>
              <a:buSzPts val="1800"/>
              <a:buChar char="●"/>
            </a:pPr>
            <a:r>
              <a:rPr lang="es" sz="2500" dirty="0">
                <a:solidFill>
                  <a:schemeClr val="dk1"/>
                </a:solidFill>
              </a:rPr>
              <a:t>Once latent classes are defined, the </a:t>
            </a:r>
            <a:r>
              <a:rPr lang="es" sz="2500" b="1" dirty="0">
                <a:solidFill>
                  <a:schemeClr val="dk1"/>
                </a:solidFill>
              </a:rPr>
              <a:t>probability of latent class membership</a:t>
            </a:r>
            <a:r>
              <a:rPr lang="es" sz="2500" dirty="0">
                <a:solidFill>
                  <a:schemeClr val="dk1"/>
                </a:solidFill>
              </a:rPr>
              <a:t> is predicted by one or more covariates.</a:t>
            </a:r>
            <a:endParaRPr sz="2500" dirty="0">
              <a:solidFill>
                <a:schemeClr val="dk1"/>
              </a:solidFill>
            </a:endParaRPr>
          </a:p>
          <a:p>
            <a:pPr marL="457200" lvl="0" indent="-342900" algn="l" rtl="0">
              <a:spcBef>
                <a:spcPts val="1600"/>
              </a:spcBef>
              <a:spcAft>
                <a:spcPts val="0"/>
              </a:spcAft>
              <a:buClr>
                <a:schemeClr val="dk1"/>
              </a:buClr>
              <a:buSzPts val="1800"/>
              <a:buChar char="●"/>
            </a:pPr>
            <a:r>
              <a:rPr lang="es" sz="2500" dirty="0" smtClean="0">
                <a:solidFill>
                  <a:schemeClr val="dk1"/>
                </a:solidFill>
              </a:rPr>
              <a:t>Dependent </a:t>
            </a:r>
            <a:r>
              <a:rPr lang="es" sz="2500" dirty="0">
                <a:solidFill>
                  <a:schemeClr val="dk1"/>
                </a:solidFill>
              </a:rPr>
              <a:t>variable is partitioned into latent classes as part of estimating the regression model, (simultaneously fit more than one regression to the data when the latent data partition is </a:t>
            </a:r>
            <a:r>
              <a:rPr lang="es" sz="2500" dirty="0" smtClean="0">
                <a:solidFill>
                  <a:schemeClr val="dk1"/>
                </a:solidFill>
              </a:rPr>
              <a:t>unknown)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151425" y="153600"/>
            <a:ext cx="5327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smtClean="0"/>
              <a:t>Previous </a:t>
            </a:r>
            <a:r>
              <a:rPr lang="es" sz="3000" b="1" dirty="0"/>
              <a:t>work on this matter</a:t>
            </a:r>
            <a:endParaRPr sz="3000" b="1" dirty="0"/>
          </a:p>
        </p:txBody>
      </p:sp>
      <p:sp>
        <p:nvSpPr>
          <p:cNvPr id="154" name="Google Shape;154;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5" name="Google Shape;155;p26"/>
          <p:cNvPicPr preferRelativeResize="0"/>
          <p:nvPr/>
        </p:nvPicPr>
        <p:blipFill>
          <a:blip r:embed="rId3">
            <a:alphaModFix/>
          </a:blip>
          <a:stretch>
            <a:fillRect/>
          </a:stretch>
        </p:blipFill>
        <p:spPr>
          <a:xfrm>
            <a:off x="939975" y="1014850"/>
            <a:ext cx="6828650" cy="35198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151425" y="153600"/>
            <a:ext cx="5327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smtClean="0"/>
              <a:t>Previous </a:t>
            </a:r>
            <a:r>
              <a:rPr lang="es" sz="3000" b="1" dirty="0"/>
              <a:t>work on this matter</a:t>
            </a:r>
            <a:endParaRPr sz="3000" b="1" dirty="0"/>
          </a:p>
        </p:txBody>
      </p:sp>
      <p:sp>
        <p:nvSpPr>
          <p:cNvPr id="154" name="Google Shape;154;p26"/>
          <p:cNvSpPr txBox="1">
            <a:spLocks noGrp="1"/>
          </p:cNvSpPr>
          <p:nvPr>
            <p:ph type="body" idx="1"/>
          </p:nvPr>
        </p:nvSpPr>
        <p:spPr>
          <a:prstGeom prst="rect">
            <a:avLst/>
          </a:prstGeom>
        </p:spPr>
        <p:txBody>
          <a:bodyPr spcFirstLastPara="1" wrap="square" lIns="91425" tIns="91425" rIns="91425" bIns="91425" anchor="t" anchorCtr="0">
            <a:noAutofit/>
          </a:bodyPr>
          <a:lstStyle/>
          <a:p>
            <a:pPr indent="-457200">
              <a:spcAft>
                <a:spcPts val="1600"/>
              </a:spcAft>
            </a:pPr>
            <a:r>
              <a:rPr lang="es-ES" sz="2500" dirty="0" smtClean="0"/>
              <a:t>Linear </a:t>
            </a:r>
            <a:r>
              <a:rPr lang="es-ES" sz="2500" dirty="0" err="1" smtClean="0"/>
              <a:t>regression</a:t>
            </a:r>
            <a:r>
              <a:rPr lang="es-ES" sz="2500" dirty="0" smtClean="0"/>
              <a:t> </a:t>
            </a:r>
            <a:r>
              <a:rPr lang="es-ES" sz="2500" dirty="0" err="1" smtClean="0"/>
              <a:t>models</a:t>
            </a:r>
            <a:r>
              <a:rPr lang="es-ES" sz="2500" dirty="0" smtClean="0"/>
              <a:t> </a:t>
            </a:r>
            <a:r>
              <a:rPr lang="es-ES" sz="2500" dirty="0" err="1" smtClean="0"/>
              <a:t>for</a:t>
            </a:r>
            <a:r>
              <a:rPr lang="es-ES" sz="2500" dirty="0" smtClean="0"/>
              <a:t> </a:t>
            </a:r>
            <a:r>
              <a:rPr lang="es-ES" sz="2500" dirty="0" err="1" smtClean="0"/>
              <a:t>continuous</a:t>
            </a:r>
            <a:r>
              <a:rPr lang="es-ES" sz="2500" dirty="0"/>
              <a:t> </a:t>
            </a:r>
            <a:r>
              <a:rPr lang="es-ES" sz="2500" dirty="0" err="1" smtClean="0"/>
              <a:t>indicators</a:t>
            </a:r>
            <a:r>
              <a:rPr lang="es-ES" sz="2500" dirty="0" smtClean="0"/>
              <a:t>.</a:t>
            </a:r>
          </a:p>
          <a:p>
            <a:pPr indent="-457200">
              <a:spcAft>
                <a:spcPts val="1600"/>
              </a:spcAft>
            </a:pPr>
            <a:r>
              <a:rPr lang="es-ES" sz="2500" dirty="0" smtClean="0"/>
              <a:t>IRT </a:t>
            </a:r>
            <a:r>
              <a:rPr lang="es-ES" sz="2500" dirty="0" err="1" smtClean="0"/>
              <a:t>applications</a:t>
            </a:r>
            <a:endParaRPr sz="2500" dirty="0"/>
          </a:p>
        </p:txBody>
      </p:sp>
    </p:spTree>
    <p:extLst>
      <p:ext uri="{BB962C8B-B14F-4D97-AF65-F5344CB8AC3E}">
        <p14:creationId xmlns:p14="http://schemas.microsoft.com/office/powerpoint/2010/main" val="1922038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108000" y="161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a:t>Current work</a:t>
            </a:r>
            <a:endParaRPr sz="3000" b="1" dirty="0"/>
          </a:p>
        </p:txBody>
      </p:sp>
      <p:sp>
        <p:nvSpPr>
          <p:cNvPr id="161" name="Google Shape;161;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2500" b="1" dirty="0"/>
              <a:t>poLCA</a:t>
            </a:r>
            <a:r>
              <a:rPr lang="es" sz="2500" dirty="0"/>
              <a:t>, </a:t>
            </a:r>
            <a:r>
              <a:rPr lang="es" sz="2500" b="1" dirty="0"/>
              <a:t>fpc</a:t>
            </a:r>
            <a:r>
              <a:rPr lang="es" sz="2500" dirty="0"/>
              <a:t> and </a:t>
            </a:r>
            <a:r>
              <a:rPr lang="es" sz="2500" b="1" dirty="0"/>
              <a:t>flexmix</a:t>
            </a:r>
            <a:r>
              <a:rPr lang="es" sz="2500" dirty="0"/>
              <a:t> packages in R</a:t>
            </a:r>
            <a:endParaRPr sz="2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ctrTitle"/>
          </p:nvPr>
        </p:nvSpPr>
        <p:spPr>
          <a:xfrm>
            <a:off x="192083" y="11993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5000" b="1" dirty="0" smtClean="0"/>
              <a:t>The </a:t>
            </a:r>
            <a:r>
              <a:rPr lang="es" sz="5000" b="1" u="sng" dirty="0" smtClean="0"/>
              <a:t>real</a:t>
            </a:r>
            <a:r>
              <a:rPr lang="es" sz="5000" b="1" dirty="0" smtClean="0"/>
              <a:t> </a:t>
            </a:r>
            <a:r>
              <a:rPr lang="es" sz="5000" b="1" dirty="0"/>
              <a:t>goal: </a:t>
            </a:r>
            <a:endParaRPr sz="5000" b="1" dirty="0"/>
          </a:p>
          <a:p>
            <a:pPr marL="0" lvl="0" indent="0" algn="ctr" rtl="0">
              <a:spcBef>
                <a:spcPts val="0"/>
              </a:spcBef>
              <a:spcAft>
                <a:spcPts val="0"/>
              </a:spcAft>
              <a:buNone/>
            </a:pPr>
            <a:r>
              <a:rPr lang="es" sz="5000" dirty="0" smtClean="0"/>
              <a:t>To </a:t>
            </a:r>
            <a:r>
              <a:rPr lang="es" sz="5000" dirty="0"/>
              <a:t>go full bayesian!</a:t>
            </a:r>
            <a:endParaRPr sz="5000" dirty="0"/>
          </a:p>
        </p:txBody>
      </p:sp>
      <p:sp>
        <p:nvSpPr>
          <p:cNvPr id="167" name="Google Shape;167;p28"/>
          <p:cNvSpPr txBox="1">
            <a:spLocks noGrp="1"/>
          </p:cNvSpPr>
          <p:nvPr>
            <p:ph type="subTitle" idx="1"/>
          </p:nvPr>
        </p:nvSpPr>
        <p:spPr>
          <a:xfrm>
            <a:off x="311700" y="47370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dirty="0" smtClean="0"/>
              <a:t>Why, tho?</a:t>
            </a:r>
            <a:endParaRPr b="1" dirty="0"/>
          </a:p>
        </p:txBody>
      </p:sp>
      <p:sp>
        <p:nvSpPr>
          <p:cNvPr id="173" name="Google Shape;173;p2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a:t>Mixed class latent model to explore the number of latent classes involved</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s"/>
              <a:t>Mixed class latent model to explore the distribution that describe our data better.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80450" y="86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dirty="0"/>
              <a:t>A little Background story</a:t>
            </a:r>
            <a:endParaRPr sz="3000" dirty="0"/>
          </a:p>
        </p:txBody>
      </p:sp>
      <p:sp>
        <p:nvSpPr>
          <p:cNvPr id="61" name="Google Shape;61;p14"/>
          <p:cNvSpPr txBox="1">
            <a:spLocks noGrp="1"/>
          </p:cNvSpPr>
          <p:nvPr>
            <p:ph type="body" idx="1"/>
          </p:nvPr>
        </p:nvSpPr>
        <p:spPr>
          <a:xfrm>
            <a:off x="311700" y="768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i="1" dirty="0"/>
              <a:t>Back in 2014...</a:t>
            </a:r>
            <a:endParaRPr sz="2000" i="1" dirty="0"/>
          </a:p>
          <a:p>
            <a:pPr marL="0" lvl="0" indent="0" algn="l" rtl="0">
              <a:spcBef>
                <a:spcPts val="1600"/>
              </a:spcBef>
              <a:spcAft>
                <a:spcPts val="0"/>
              </a:spcAft>
              <a:buNone/>
            </a:pPr>
            <a:r>
              <a:rPr lang="es" sz="2000" dirty="0"/>
              <a:t>1284 participants (High school students) responded to a battery with 9 scales:</a:t>
            </a:r>
            <a:endParaRPr sz="20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s" dirty="0"/>
              <a:t> </a:t>
            </a:r>
            <a:endParaRPr dirty="0"/>
          </a:p>
        </p:txBody>
      </p:sp>
      <p:sp>
        <p:nvSpPr>
          <p:cNvPr id="62" name="Google Shape;62;p14"/>
          <p:cNvSpPr/>
          <p:nvPr/>
        </p:nvSpPr>
        <p:spPr>
          <a:xfrm>
            <a:off x="4947827" y="1916589"/>
            <a:ext cx="3039600" cy="298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Risky choice behaviour</a:t>
            </a:r>
            <a:endParaRPr b="1"/>
          </a:p>
          <a:p>
            <a:pPr marL="0" lvl="0" indent="0" algn="l" rtl="0">
              <a:spcBef>
                <a:spcPts val="0"/>
              </a:spcBef>
              <a:spcAft>
                <a:spcPts val="0"/>
              </a:spcAft>
              <a:buNone/>
            </a:pPr>
            <a:endParaRPr/>
          </a:p>
          <a:p>
            <a:pPr marL="0" lvl="0" indent="0" algn="l" rtl="0">
              <a:spcBef>
                <a:spcPts val="0"/>
              </a:spcBef>
              <a:spcAft>
                <a:spcPts val="0"/>
              </a:spcAft>
              <a:buNone/>
            </a:pPr>
            <a:r>
              <a:rPr lang="es"/>
              <a:t>Aggressive behaviour   (4)</a:t>
            </a:r>
            <a:endParaRPr/>
          </a:p>
          <a:p>
            <a:pPr marL="0" lvl="0" indent="0" algn="l" rtl="0">
              <a:spcBef>
                <a:spcPts val="0"/>
              </a:spcBef>
              <a:spcAft>
                <a:spcPts val="0"/>
              </a:spcAft>
              <a:buNone/>
            </a:pPr>
            <a:endParaRPr/>
          </a:p>
          <a:p>
            <a:pPr marL="0" lvl="0" indent="0" algn="l" rtl="0">
              <a:spcBef>
                <a:spcPts val="0"/>
              </a:spcBef>
              <a:spcAft>
                <a:spcPts val="0"/>
              </a:spcAft>
              <a:buNone/>
            </a:pPr>
            <a:r>
              <a:rPr lang="es"/>
              <a:t>Alcohol consumption   (7)</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s">
                <a:solidFill>
                  <a:schemeClr val="dk1"/>
                </a:solidFill>
              </a:rPr>
              <a:t>Tobacco consumption   (3)</a:t>
            </a:r>
            <a:endParaRPr/>
          </a:p>
          <a:p>
            <a:pPr marL="0" lvl="0" indent="0" algn="l" rtl="0">
              <a:spcBef>
                <a:spcPts val="0"/>
              </a:spcBef>
              <a:spcAft>
                <a:spcPts val="0"/>
              </a:spcAft>
              <a:buNone/>
            </a:pPr>
            <a:endParaRPr/>
          </a:p>
          <a:p>
            <a:pPr marL="0" lvl="0" indent="0" algn="l" rtl="0">
              <a:spcBef>
                <a:spcPts val="0"/>
              </a:spcBef>
              <a:spcAft>
                <a:spcPts val="0"/>
              </a:spcAft>
              <a:buNone/>
            </a:pPr>
            <a:r>
              <a:rPr lang="es"/>
              <a:t>Unprotected sex  (8)</a:t>
            </a:r>
            <a:endParaRPr/>
          </a:p>
          <a:p>
            <a:pPr marL="0" lvl="0" indent="0" algn="l" rtl="0">
              <a:spcBef>
                <a:spcPts val="0"/>
              </a:spcBef>
              <a:spcAft>
                <a:spcPts val="0"/>
              </a:spcAft>
              <a:buNone/>
            </a:pPr>
            <a:endParaRPr/>
          </a:p>
        </p:txBody>
      </p:sp>
      <p:sp>
        <p:nvSpPr>
          <p:cNvPr id="63" name="Google Shape;63;p14"/>
          <p:cNvSpPr/>
          <p:nvPr/>
        </p:nvSpPr>
        <p:spPr>
          <a:xfrm>
            <a:off x="812966" y="1916589"/>
            <a:ext cx="3039600" cy="298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b="1"/>
              <a:t>Trait scales</a:t>
            </a:r>
            <a:endParaRPr b="1"/>
          </a:p>
          <a:p>
            <a:pPr marL="0" lvl="0" indent="0" algn="l" rtl="0">
              <a:spcBef>
                <a:spcPts val="0"/>
              </a:spcBef>
              <a:spcAft>
                <a:spcPts val="0"/>
              </a:spcAft>
              <a:buNone/>
            </a:pPr>
            <a:endParaRPr/>
          </a:p>
          <a:p>
            <a:pPr marL="0" lvl="0" indent="0" algn="l" rtl="0">
              <a:spcBef>
                <a:spcPts val="0"/>
              </a:spcBef>
              <a:spcAft>
                <a:spcPts val="0"/>
              </a:spcAft>
              <a:buNone/>
            </a:pPr>
            <a:r>
              <a:rPr lang="es"/>
              <a:t>Temporal discount scale   (1)</a:t>
            </a:r>
            <a:endParaRPr/>
          </a:p>
          <a:p>
            <a:pPr marL="457200" lvl="0" indent="0" algn="l" rtl="0">
              <a:spcBef>
                <a:spcPts val="0"/>
              </a:spcBef>
              <a:spcAft>
                <a:spcPts val="0"/>
              </a:spcAft>
              <a:buNone/>
            </a:pPr>
            <a:endParaRPr/>
          </a:p>
          <a:p>
            <a:pPr marL="0" lvl="0" indent="0" algn="l" rtl="0">
              <a:spcBef>
                <a:spcPts val="0"/>
              </a:spcBef>
              <a:spcAft>
                <a:spcPts val="0"/>
              </a:spcAft>
              <a:buNone/>
            </a:pPr>
            <a:r>
              <a:rPr lang="es"/>
              <a:t>Cognitive reflection  (2)</a:t>
            </a:r>
            <a:endParaRPr/>
          </a:p>
          <a:p>
            <a:pPr marL="0" lvl="0" indent="0" algn="l" rtl="0">
              <a:spcBef>
                <a:spcPts val="0"/>
              </a:spcBef>
              <a:spcAft>
                <a:spcPts val="0"/>
              </a:spcAft>
              <a:buNone/>
            </a:pPr>
            <a:endParaRPr/>
          </a:p>
          <a:p>
            <a:pPr marL="0" lvl="0" indent="0" algn="l" rtl="0">
              <a:spcBef>
                <a:spcPts val="0"/>
              </a:spcBef>
              <a:spcAft>
                <a:spcPts val="0"/>
              </a:spcAft>
              <a:buNone/>
            </a:pPr>
            <a:r>
              <a:rPr lang="es"/>
              <a:t>Impulsivity Scale (5)</a:t>
            </a:r>
            <a:endParaRPr/>
          </a:p>
          <a:p>
            <a:pPr marL="0" lvl="0" indent="0" algn="l" rtl="0">
              <a:spcBef>
                <a:spcPts val="0"/>
              </a:spcBef>
              <a:spcAft>
                <a:spcPts val="0"/>
              </a:spcAft>
              <a:buNone/>
            </a:pPr>
            <a:endParaRPr/>
          </a:p>
          <a:p>
            <a:pPr marL="0" lvl="0" indent="0" algn="l" rtl="0">
              <a:spcBef>
                <a:spcPts val="0"/>
              </a:spcBef>
              <a:spcAft>
                <a:spcPts val="0"/>
              </a:spcAft>
              <a:buNone/>
            </a:pPr>
            <a:r>
              <a:rPr lang="es"/>
              <a:t>Grit Scale (9)</a:t>
            </a:r>
            <a:endParaRPr/>
          </a:p>
          <a:p>
            <a:pPr marL="0" lvl="0" indent="0" algn="l" rtl="0">
              <a:spcBef>
                <a:spcPts val="0"/>
              </a:spcBef>
              <a:spcAft>
                <a:spcPts val="0"/>
              </a:spcAft>
              <a:buNone/>
            </a:pPr>
            <a:endParaRPr/>
          </a:p>
          <a:p>
            <a:pPr marL="0" lvl="0" indent="0" algn="l" rtl="0">
              <a:spcBef>
                <a:spcPts val="0"/>
              </a:spcBef>
              <a:spcAft>
                <a:spcPts val="0"/>
              </a:spcAft>
              <a:buNone/>
            </a:pPr>
            <a:r>
              <a:rPr lang="es"/>
              <a:t>Maximization  (6)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47108" y="179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Objective:</a:t>
            </a:r>
            <a:endParaRPr dirty="0"/>
          </a:p>
        </p:txBody>
      </p:sp>
      <p:sp>
        <p:nvSpPr>
          <p:cNvPr id="69" name="Google Shape;69;p15"/>
          <p:cNvSpPr txBox="1">
            <a:spLocks noGrp="1"/>
          </p:cNvSpPr>
          <p:nvPr>
            <p:ph type="body" idx="1"/>
          </p:nvPr>
        </p:nvSpPr>
        <p:spPr>
          <a:xfrm>
            <a:off x="119676" y="1051891"/>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3500" dirty="0"/>
              <a:t>To measure a wide variety of variables / behaviours related to Risky choice decission making.</a:t>
            </a:r>
            <a:endParaRPr sz="3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80" name="Google Shape;80;p16"/>
          <p:cNvSpPr txBox="1">
            <a:spLocks noGrp="1"/>
          </p:cNvSpPr>
          <p:nvPr>
            <p:ph type="title"/>
          </p:nvPr>
        </p:nvSpPr>
        <p:spPr>
          <a:xfrm>
            <a:off x="224850" y="32775"/>
            <a:ext cx="4744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500" b="1" dirty="0"/>
              <a:t>About Demographics</a:t>
            </a:r>
            <a:endParaRPr sz="3500" b="1" dirty="0"/>
          </a:p>
        </p:txBody>
      </p:sp>
      <p:sp>
        <p:nvSpPr>
          <p:cNvPr id="76" name="Google Shape;76;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s" sz="2500" dirty="0"/>
              <a:t>Sex</a:t>
            </a:r>
            <a:endParaRPr sz="2500" dirty="0"/>
          </a:p>
          <a:p>
            <a:pPr marL="457200" lvl="0" indent="-342900" algn="l" rtl="0">
              <a:spcBef>
                <a:spcPts val="0"/>
              </a:spcBef>
              <a:spcAft>
                <a:spcPts val="0"/>
              </a:spcAft>
              <a:buSzPts val="1800"/>
              <a:buAutoNum type="arabicPeriod"/>
            </a:pPr>
            <a:r>
              <a:rPr lang="es" sz="2500" dirty="0"/>
              <a:t>Age</a:t>
            </a:r>
            <a:endParaRPr sz="2500" dirty="0"/>
          </a:p>
          <a:p>
            <a:pPr marL="457200" lvl="0" indent="-342900" algn="l" rtl="0">
              <a:spcBef>
                <a:spcPts val="0"/>
              </a:spcBef>
              <a:spcAft>
                <a:spcPts val="0"/>
              </a:spcAft>
              <a:buSzPts val="1800"/>
              <a:buAutoNum type="arabicPeriod"/>
            </a:pPr>
            <a:r>
              <a:rPr lang="es" sz="2500" dirty="0"/>
              <a:t>Life style</a:t>
            </a:r>
            <a:endParaRPr sz="2500" dirty="0"/>
          </a:p>
          <a:p>
            <a:pPr marL="457200" lvl="0" indent="-342900" algn="l" rtl="0">
              <a:spcBef>
                <a:spcPts val="0"/>
              </a:spcBef>
              <a:spcAft>
                <a:spcPts val="0"/>
              </a:spcAft>
              <a:buSzPts val="1800"/>
              <a:buAutoNum type="arabicPeriod"/>
            </a:pPr>
            <a:r>
              <a:rPr lang="es" sz="2500" dirty="0"/>
              <a:t>Type of School</a:t>
            </a:r>
            <a:endParaRPr sz="2500" dirty="0"/>
          </a:p>
          <a:p>
            <a:pPr marL="457200" lvl="0" indent="-342900" algn="l" rtl="0">
              <a:spcBef>
                <a:spcPts val="0"/>
              </a:spcBef>
              <a:spcAft>
                <a:spcPts val="0"/>
              </a:spcAft>
              <a:buSzPts val="1800"/>
              <a:buAutoNum type="arabicPeriod"/>
            </a:pPr>
            <a:r>
              <a:rPr lang="es" sz="2500" dirty="0"/>
              <a:t>Previous G.A</a:t>
            </a:r>
            <a:endParaRPr sz="2500" dirty="0"/>
          </a:p>
          <a:p>
            <a:pPr marL="457200" lvl="0" indent="-342900" algn="l" rtl="0">
              <a:spcBef>
                <a:spcPts val="0"/>
              </a:spcBef>
              <a:spcAft>
                <a:spcPts val="0"/>
              </a:spcAft>
              <a:buSzPts val="1800"/>
              <a:buAutoNum type="arabicPeriod"/>
            </a:pPr>
            <a:r>
              <a:rPr lang="es" sz="2500" dirty="0"/>
              <a:t>Current G.A</a:t>
            </a:r>
            <a:endParaRPr sz="2500" dirty="0"/>
          </a:p>
          <a:p>
            <a:pPr marL="457200" lvl="0" indent="-342900" algn="l" rtl="0">
              <a:spcBef>
                <a:spcPts val="0"/>
              </a:spcBef>
              <a:spcAft>
                <a:spcPts val="0"/>
              </a:spcAft>
              <a:buSzPts val="1800"/>
              <a:buAutoNum type="arabicPeriod"/>
            </a:pPr>
            <a:r>
              <a:rPr lang="es" sz="2500" dirty="0"/>
              <a:t>Working status</a:t>
            </a:r>
            <a:endParaRPr sz="2500" dirty="0"/>
          </a:p>
          <a:p>
            <a:pPr marL="457200" lvl="0" indent="-342900" algn="l" rtl="0">
              <a:spcBef>
                <a:spcPts val="0"/>
              </a:spcBef>
              <a:spcAft>
                <a:spcPts val="0"/>
              </a:spcAft>
              <a:buSzPts val="1800"/>
              <a:buAutoNum type="arabicPeriod"/>
            </a:pPr>
            <a:r>
              <a:rPr lang="es" sz="2500" dirty="0"/>
              <a:t>Religious or not</a:t>
            </a:r>
            <a:endParaRPr sz="2500" dirty="0"/>
          </a:p>
        </p:txBody>
      </p:sp>
      <p:pic>
        <p:nvPicPr>
          <p:cNvPr id="77" name="Google Shape;77;p16"/>
          <p:cNvPicPr preferRelativeResize="0"/>
          <p:nvPr/>
        </p:nvPicPr>
        <p:blipFill>
          <a:blip r:embed="rId3">
            <a:alphaModFix/>
          </a:blip>
          <a:stretch>
            <a:fillRect/>
          </a:stretch>
        </p:blipFill>
        <p:spPr>
          <a:xfrm>
            <a:off x="6718959" y="107536"/>
            <a:ext cx="1947987" cy="1968125"/>
          </a:xfrm>
          <a:prstGeom prst="rect">
            <a:avLst/>
          </a:prstGeom>
          <a:noFill/>
          <a:ln>
            <a:noFill/>
          </a:ln>
        </p:spPr>
      </p:pic>
      <p:pic>
        <p:nvPicPr>
          <p:cNvPr id="78" name="Google Shape;78;p16"/>
          <p:cNvPicPr preferRelativeResize="0"/>
          <p:nvPr/>
        </p:nvPicPr>
        <p:blipFill>
          <a:blip r:embed="rId4">
            <a:alphaModFix/>
          </a:blip>
          <a:stretch>
            <a:fillRect/>
          </a:stretch>
        </p:blipFill>
        <p:spPr>
          <a:xfrm>
            <a:off x="2939107" y="1091598"/>
            <a:ext cx="3383775" cy="1968125"/>
          </a:xfrm>
          <a:prstGeom prst="rect">
            <a:avLst/>
          </a:prstGeom>
          <a:noFill/>
          <a:ln>
            <a:noFill/>
          </a:ln>
        </p:spPr>
      </p:pic>
      <p:pic>
        <p:nvPicPr>
          <p:cNvPr id="79" name="Google Shape;79;p16"/>
          <p:cNvPicPr preferRelativeResize="0"/>
          <p:nvPr/>
        </p:nvPicPr>
        <p:blipFill>
          <a:blip r:embed="rId5">
            <a:alphaModFix/>
          </a:blip>
          <a:stretch>
            <a:fillRect/>
          </a:stretch>
        </p:blipFill>
        <p:spPr>
          <a:xfrm>
            <a:off x="4630994" y="3216903"/>
            <a:ext cx="4416201" cy="180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2083" y="11993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smtClean="0"/>
              <a:t>Latent ‘trait’ scales</a:t>
            </a:r>
            <a:endParaRPr b="1" dirty="0"/>
          </a:p>
        </p:txBody>
      </p:sp>
      <p:sp>
        <p:nvSpPr>
          <p:cNvPr id="55" name="Google Shape;55;p13"/>
          <p:cNvSpPr txBox="1">
            <a:spLocks noGrp="1"/>
          </p:cNvSpPr>
          <p:nvPr>
            <p:ph type="subTitle" idx="1"/>
          </p:nvPr>
        </p:nvSpPr>
        <p:spPr>
          <a:xfrm>
            <a:off x="311700" y="47370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p:txBody>
      </p:sp>
    </p:spTree>
    <p:extLst>
      <p:ext uri="{BB962C8B-B14F-4D97-AF65-F5344CB8AC3E}">
        <p14:creationId xmlns:p14="http://schemas.microsoft.com/office/powerpoint/2010/main" val="378574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500" b="1" dirty="0"/>
              <a:t>Temporal discount scale</a:t>
            </a:r>
            <a:endParaRPr sz="3500" b="1" dirty="0"/>
          </a:p>
        </p:txBody>
      </p:sp>
      <p:sp>
        <p:nvSpPr>
          <p:cNvPr id="86" name="Google Shape;86;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2500" dirty="0"/>
              <a:t>27 items where participants had to choose between LL and SS</a:t>
            </a:r>
            <a:endParaRPr sz="2500" dirty="0"/>
          </a:p>
        </p:txBody>
      </p:sp>
      <p:sp>
        <p:nvSpPr>
          <p:cNvPr id="87" name="Google Shape;87;p17"/>
          <p:cNvSpPr/>
          <p:nvPr/>
        </p:nvSpPr>
        <p:spPr>
          <a:xfrm>
            <a:off x="1101850" y="2254350"/>
            <a:ext cx="5939700" cy="17856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Would you rather receive</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lphaLcParenR"/>
            </a:pPr>
            <a:r>
              <a:rPr lang="es"/>
              <a:t>$34 now                                           b) $50 in 30 days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500" b="1" dirty="0"/>
              <a:t>Impulsivity Scale</a:t>
            </a:r>
            <a:endParaRPr sz="3500" b="1" dirty="0"/>
          </a:p>
        </p:txBody>
      </p:sp>
      <p:sp>
        <p:nvSpPr>
          <p:cNvPr id="93" name="Google Shape;93;p18"/>
          <p:cNvSpPr txBox="1">
            <a:spLocks noGrp="1"/>
          </p:cNvSpPr>
          <p:nvPr>
            <p:ph type="body" idx="1"/>
          </p:nvPr>
        </p:nvSpPr>
        <p:spPr>
          <a:xfrm>
            <a:off x="587017" y="3162792"/>
            <a:ext cx="2183110" cy="1478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b="1" dirty="0"/>
              <a:t>Frequency</a:t>
            </a:r>
            <a:r>
              <a:rPr lang="es" dirty="0"/>
              <a:t> </a:t>
            </a:r>
            <a:r>
              <a:rPr lang="es" dirty="0" smtClean="0"/>
              <a:t>subescale</a:t>
            </a:r>
            <a:endParaRPr dirty="0"/>
          </a:p>
          <a:p>
            <a:pPr marL="0" lvl="0" indent="0" algn="l" rtl="0">
              <a:spcBef>
                <a:spcPts val="1600"/>
              </a:spcBef>
              <a:spcAft>
                <a:spcPts val="0"/>
              </a:spcAft>
              <a:buNone/>
            </a:pPr>
            <a:r>
              <a:rPr lang="es" dirty="0"/>
              <a:t>“How often do you…?”</a:t>
            </a:r>
            <a:endParaRPr dirty="0"/>
          </a:p>
          <a:p>
            <a:pPr marL="0" lvl="0" indent="0" algn="l" rtl="0">
              <a:spcBef>
                <a:spcPts val="1600"/>
              </a:spcBef>
              <a:spcAft>
                <a:spcPts val="1600"/>
              </a:spcAft>
              <a:buNone/>
            </a:pPr>
            <a:r>
              <a:rPr lang="es" dirty="0"/>
              <a:t>Never   -      -     Frequently</a:t>
            </a:r>
            <a:endParaRPr dirty="0"/>
          </a:p>
        </p:txBody>
      </p:sp>
      <p:sp>
        <p:nvSpPr>
          <p:cNvPr id="94" name="Google Shape;94;p18"/>
          <p:cNvSpPr txBox="1">
            <a:spLocks noGrp="1"/>
          </p:cNvSpPr>
          <p:nvPr>
            <p:ph type="body" idx="2"/>
          </p:nvPr>
        </p:nvSpPr>
        <p:spPr>
          <a:xfrm>
            <a:off x="3192425" y="3447575"/>
            <a:ext cx="2303119" cy="1478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b="1" dirty="0"/>
              <a:t>Temptation</a:t>
            </a:r>
            <a:r>
              <a:rPr lang="es" dirty="0"/>
              <a:t> </a:t>
            </a:r>
            <a:r>
              <a:rPr lang="es" dirty="0" smtClean="0"/>
              <a:t>subescale</a:t>
            </a:r>
            <a:endParaRPr dirty="0"/>
          </a:p>
          <a:p>
            <a:pPr marL="0" lvl="0" indent="0" algn="l" rtl="0">
              <a:spcBef>
                <a:spcPts val="1600"/>
              </a:spcBef>
              <a:spcAft>
                <a:spcPts val="0"/>
              </a:spcAft>
              <a:buNone/>
            </a:pPr>
            <a:r>
              <a:rPr lang="es" dirty="0"/>
              <a:t>How tempted do you feel about…?</a:t>
            </a:r>
            <a:endParaRPr dirty="0"/>
          </a:p>
          <a:p>
            <a:pPr marL="0" lvl="0" indent="0" algn="l" rtl="0">
              <a:spcBef>
                <a:spcPts val="1600"/>
              </a:spcBef>
              <a:spcAft>
                <a:spcPts val="0"/>
              </a:spcAft>
              <a:buNone/>
            </a:pPr>
            <a:r>
              <a:rPr lang="es" dirty="0"/>
              <a:t>Nothing     -      -    Very</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95" name="Google Shape;95;p18"/>
          <p:cNvSpPr txBox="1">
            <a:spLocks noGrp="1"/>
          </p:cNvSpPr>
          <p:nvPr>
            <p:ph type="body" idx="4294967295"/>
          </p:nvPr>
        </p:nvSpPr>
        <p:spPr>
          <a:xfrm>
            <a:off x="6542088" y="3162300"/>
            <a:ext cx="2227008" cy="147955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1400" b="1" dirty="0"/>
              <a:t>Damage</a:t>
            </a:r>
            <a:r>
              <a:rPr lang="es" sz="1400" dirty="0"/>
              <a:t> </a:t>
            </a:r>
            <a:r>
              <a:rPr lang="es" sz="1400" dirty="0" smtClean="0"/>
              <a:t>subescale</a:t>
            </a:r>
            <a:endParaRPr sz="1400" dirty="0"/>
          </a:p>
          <a:p>
            <a:pPr marL="0" lvl="0" indent="0" algn="l" rtl="0">
              <a:spcBef>
                <a:spcPts val="1600"/>
              </a:spcBef>
              <a:spcAft>
                <a:spcPts val="0"/>
              </a:spcAft>
              <a:buNone/>
            </a:pPr>
            <a:r>
              <a:rPr lang="es" sz="1400" dirty="0"/>
              <a:t>How hazardous is to…?</a:t>
            </a:r>
            <a:endParaRPr sz="1400" dirty="0"/>
          </a:p>
          <a:p>
            <a:pPr marL="0" lvl="0" indent="0" algn="l" rtl="0">
              <a:spcBef>
                <a:spcPts val="1600"/>
              </a:spcBef>
              <a:spcAft>
                <a:spcPts val="1600"/>
              </a:spcAft>
              <a:buNone/>
            </a:pPr>
            <a:r>
              <a:rPr lang="es" sz="1400" dirty="0"/>
              <a:t>Nothing -   -    Very</a:t>
            </a:r>
            <a:endParaRPr sz="1400" dirty="0"/>
          </a:p>
        </p:txBody>
      </p:sp>
      <p:sp>
        <p:nvSpPr>
          <p:cNvPr id="96" name="Google Shape;96;p18"/>
          <p:cNvSpPr txBox="1">
            <a:spLocks noGrp="1"/>
          </p:cNvSpPr>
          <p:nvPr>
            <p:ph type="body" idx="4294967295"/>
          </p:nvPr>
        </p:nvSpPr>
        <p:spPr>
          <a:xfrm>
            <a:off x="2605535" y="1506055"/>
            <a:ext cx="3330859" cy="810613"/>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s" sz="2000" dirty="0"/>
              <a:t>20 </a:t>
            </a:r>
            <a:r>
              <a:rPr lang="es" sz="2000" dirty="0" smtClean="0"/>
              <a:t>items:</a:t>
            </a:r>
          </a:p>
          <a:p>
            <a:pPr marL="0" lvl="0" indent="0" algn="ctr" rtl="0">
              <a:spcBef>
                <a:spcPts val="0"/>
              </a:spcBef>
              <a:spcAft>
                <a:spcPts val="0"/>
              </a:spcAft>
              <a:buNone/>
            </a:pPr>
            <a:r>
              <a:rPr lang="es" sz="2000" dirty="0" smtClean="0"/>
              <a:t>Eating </a:t>
            </a:r>
            <a:r>
              <a:rPr lang="es" sz="2000" dirty="0"/>
              <a:t>dessert</a:t>
            </a:r>
            <a:endParaRPr sz="2000" dirty="0"/>
          </a:p>
          <a:p>
            <a:pPr marL="0" lvl="0" indent="0" algn="l" rtl="0">
              <a:spcBef>
                <a:spcPts val="1600"/>
              </a:spcBef>
              <a:spcAft>
                <a:spcPts val="1600"/>
              </a:spcAft>
              <a:buNone/>
            </a:pPr>
            <a:endParaRPr sz="2000" dirty="0"/>
          </a:p>
        </p:txBody>
      </p:sp>
      <p:sp>
        <p:nvSpPr>
          <p:cNvPr id="97" name="Google Shape;97;p18"/>
          <p:cNvSpPr/>
          <p:nvPr/>
        </p:nvSpPr>
        <p:spPr>
          <a:xfrm rot="7654348">
            <a:off x="2199395" y="2560840"/>
            <a:ext cx="812281" cy="398367"/>
          </a:xfrm>
          <a:prstGeom prst="rightArrow">
            <a:avLst>
              <a:gd name="adj1" fmla="val 50000"/>
              <a:gd name="adj2" fmla="val 50000"/>
            </a:avLst>
          </a:prstGeom>
          <a:solidFill>
            <a:schemeClr val="tx1">
              <a:lumMod val="65000"/>
              <a:lumOff val="3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rot="2912004">
            <a:off x="5640231" y="2527421"/>
            <a:ext cx="812313" cy="398296"/>
          </a:xfrm>
          <a:prstGeom prst="rightArrow">
            <a:avLst>
              <a:gd name="adj1" fmla="val 50000"/>
              <a:gd name="adj2" fmla="val 50000"/>
            </a:avLst>
          </a:prstGeom>
          <a:solidFill>
            <a:schemeClr val="tx1">
              <a:lumMod val="65000"/>
              <a:lumOff val="3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rot="5401269">
            <a:off x="3753823" y="2649515"/>
            <a:ext cx="812400" cy="398400"/>
          </a:xfrm>
          <a:prstGeom prst="rightArrow">
            <a:avLst>
              <a:gd name="adj1" fmla="val 50000"/>
              <a:gd name="adj2" fmla="val 50000"/>
            </a:avLst>
          </a:prstGeom>
          <a:solidFill>
            <a:schemeClr val="tx1">
              <a:lumMod val="65000"/>
              <a:lumOff val="35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a:t>Grit Scale</a:t>
            </a:r>
            <a:endParaRPr sz="3000" b="1" dirty="0"/>
          </a:p>
        </p:txBody>
      </p:sp>
      <p:sp>
        <p:nvSpPr>
          <p:cNvPr id="105" name="Google Shape;105;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500" dirty="0"/>
              <a:t>8 items assessing grit</a:t>
            </a:r>
            <a:endParaRPr sz="2500"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06" name="Google Shape;106;p19"/>
          <p:cNvSpPr/>
          <p:nvPr/>
        </p:nvSpPr>
        <p:spPr>
          <a:xfrm>
            <a:off x="674073" y="1950715"/>
            <a:ext cx="7332900" cy="1551437"/>
          </a:xfrm>
          <a:prstGeom prst="flowChartAlternateProcess">
            <a:avLst/>
          </a:prstGeom>
          <a:solidFill>
            <a:schemeClr val="lt2"/>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2000" dirty="0"/>
              <a:t>“I’ve been obssessed with an idea for a short period of time, but then I lost interest”</a:t>
            </a:r>
            <a:endParaRPr sz="2000" dirty="0"/>
          </a:p>
          <a:p>
            <a:pPr marL="0" lvl="0" indent="0" algn="l" rtl="0">
              <a:spcBef>
                <a:spcPts val="0"/>
              </a:spcBef>
              <a:spcAft>
                <a:spcPts val="0"/>
              </a:spcAft>
              <a:buNone/>
            </a:pPr>
            <a:endParaRPr dirty="0"/>
          </a:p>
          <a:p>
            <a:pPr marL="0" lvl="0" indent="0" algn="ctr" rtl="0">
              <a:spcBef>
                <a:spcPts val="0"/>
              </a:spcBef>
              <a:spcAft>
                <a:spcPts val="0"/>
              </a:spcAft>
              <a:buNone/>
            </a:pPr>
            <a:r>
              <a:rPr lang="es" dirty="0" smtClean="0"/>
              <a:t>Strongly </a:t>
            </a:r>
            <a:r>
              <a:rPr lang="es" dirty="0"/>
              <a:t>dissagree     </a:t>
            </a:r>
            <a:r>
              <a:rPr lang="es" dirty="0" smtClean="0"/>
              <a:t>-        -      </a:t>
            </a:r>
            <a:r>
              <a:rPr lang="es" dirty="0"/>
              <a:t>Strongly agree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000" dirty="0"/>
              <a:t>Cognitive Reflection</a:t>
            </a:r>
            <a:endParaRPr sz="3000" dirty="0"/>
          </a:p>
        </p:txBody>
      </p:sp>
      <p:sp>
        <p:nvSpPr>
          <p:cNvPr id="112" name="Google Shape;112;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t>3 items which require the inhibition of an initial, tempting, wrong answer:</a:t>
            </a:r>
            <a:endParaRPr sz="2000" dirty="0"/>
          </a:p>
          <a:p>
            <a:pPr marL="457200" lvl="0" indent="-342900" algn="l" rtl="0">
              <a:spcBef>
                <a:spcPts val="1600"/>
              </a:spcBef>
              <a:spcAft>
                <a:spcPts val="0"/>
              </a:spcAft>
              <a:buSzPts val="1800"/>
              <a:buChar char="●"/>
            </a:pPr>
            <a:r>
              <a:rPr lang="es" sz="2000" dirty="0" smtClean="0"/>
              <a:t>A </a:t>
            </a:r>
            <a:r>
              <a:rPr lang="es" sz="2000" dirty="0"/>
              <a:t>ball and a bat cost $110 total. The bat costs $100 more than the ball, how much is the ball?</a:t>
            </a:r>
            <a:endParaRPr sz="2000" dirty="0"/>
          </a:p>
          <a:p>
            <a:pPr marL="457200" lvl="0" indent="-342900" algn="l" rtl="0">
              <a:spcBef>
                <a:spcPts val="0"/>
              </a:spcBef>
              <a:spcAft>
                <a:spcPts val="0"/>
              </a:spcAft>
              <a:buSzPts val="1800"/>
              <a:buChar char="●"/>
            </a:pPr>
            <a:r>
              <a:rPr lang="es" sz="2000" dirty="0"/>
              <a:t>If you need 5 machines to fabricate 5 products in 5 minutes, how much time would 100 machines need to fabricate 100 products?</a:t>
            </a:r>
            <a:endParaRPr sz="2000" dirty="0"/>
          </a:p>
          <a:p>
            <a:pPr marL="457200" lvl="0" indent="-342900" algn="l" rtl="0">
              <a:spcBef>
                <a:spcPts val="0"/>
              </a:spcBef>
              <a:spcAft>
                <a:spcPts val="0"/>
              </a:spcAft>
              <a:buSzPts val="1800"/>
              <a:buChar char="●"/>
            </a:pPr>
            <a:r>
              <a:rPr lang="es" sz="2000" dirty="0"/>
              <a:t>There’s a path next to a lake which doubles its length each day. If the path needs 48 days to cover the entire length of the lake, how much would it take for it to cover half of the length of the lake?</a:t>
            </a:r>
            <a:endParaRPr sz="2000"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645</Words>
  <Application>Microsoft Office PowerPoint</Application>
  <PresentationFormat>Presentación en pantalla (16:9)</PresentationFormat>
  <Paragraphs>119</Paragraphs>
  <Slides>19</Slides>
  <Notes>19</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Tema de Office</vt:lpstr>
      <vt:lpstr>A Latent Class Regression Model for Risky Choice Behaviour</vt:lpstr>
      <vt:lpstr>A little Background story</vt:lpstr>
      <vt:lpstr>Objective:</vt:lpstr>
      <vt:lpstr>About Demographics</vt:lpstr>
      <vt:lpstr>Latent ‘trait’ scales</vt:lpstr>
      <vt:lpstr>Temporal discount scale</vt:lpstr>
      <vt:lpstr>Impulsivity Scale</vt:lpstr>
      <vt:lpstr>Grit Scale</vt:lpstr>
      <vt:lpstr>Cognitive Reflection</vt:lpstr>
      <vt:lpstr>Maximization scale</vt:lpstr>
      <vt:lpstr>Risky choice behaviour assessment</vt:lpstr>
      <vt:lpstr>Our goal…</vt:lpstr>
      <vt:lpstr>Linear Class Regression Models</vt:lpstr>
      <vt:lpstr>Linear Class Regression Models</vt:lpstr>
      <vt:lpstr>Previous work on this matter</vt:lpstr>
      <vt:lpstr>Previous work on this matter</vt:lpstr>
      <vt:lpstr>Current work</vt:lpstr>
      <vt:lpstr>The real goal:  To go full bayesian!</vt:lpstr>
      <vt:lpstr>Why, tho?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Latent Class Regression Model for Risky Choice Behaviour</dc:title>
  <cp:lastModifiedBy>sandra de la peña</cp:lastModifiedBy>
  <cp:revision>4</cp:revision>
  <dcterms:modified xsi:type="dcterms:W3CDTF">2019-03-26T05:41:22Z</dcterms:modified>
</cp:coreProperties>
</file>