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2" r:id="rId3"/>
    <p:sldId id="263" r:id="rId4"/>
    <p:sldId id="328" r:id="rId5"/>
    <p:sldId id="264" r:id="rId6"/>
    <p:sldId id="321" r:id="rId7"/>
    <p:sldId id="324" r:id="rId8"/>
    <p:sldId id="266" r:id="rId9"/>
    <p:sldId id="301" r:id="rId10"/>
    <p:sldId id="302" r:id="rId11"/>
    <p:sldId id="332" r:id="rId12"/>
    <p:sldId id="333" r:id="rId13"/>
    <p:sldId id="329" r:id="rId14"/>
    <p:sldId id="334" r:id="rId15"/>
    <p:sldId id="304" r:id="rId16"/>
    <p:sldId id="335" r:id="rId17"/>
    <p:sldId id="336" r:id="rId18"/>
    <p:sldId id="337" r:id="rId19"/>
    <p:sldId id="306" r:id="rId20"/>
    <p:sldId id="307" r:id="rId21"/>
    <p:sldId id="338" r:id="rId22"/>
    <p:sldId id="309" r:id="rId23"/>
    <p:sldId id="339" r:id="rId24"/>
    <p:sldId id="310" r:id="rId25"/>
    <p:sldId id="311" r:id="rId26"/>
    <p:sldId id="330" r:id="rId27"/>
    <p:sldId id="340" r:id="rId28"/>
    <p:sldId id="313" r:id="rId29"/>
    <p:sldId id="341" r:id="rId30"/>
    <p:sldId id="342" r:id="rId31"/>
    <p:sldId id="343" r:id="rId32"/>
    <p:sldId id="344" r:id="rId33"/>
    <p:sldId id="331" r:id="rId3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0" autoAdjust="0"/>
    <p:restoredTop sz="86191" autoAdjust="0"/>
  </p:normalViewPr>
  <p:slideViewPr>
    <p:cSldViewPr snapToGrid="0">
      <p:cViewPr varScale="1">
        <p:scale>
          <a:sx n="97" d="100"/>
          <a:sy n="97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E6E8F-8321-4DC1-94DC-32542E45EF1A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CCCA4-CB64-4D81-9236-5B351037F1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2637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Diapositiva</a:t>
            </a:r>
            <a:r>
              <a:rPr lang="es-MX" baseline="0" dirty="0" smtClean="0"/>
              <a:t> de apertura tentativa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CCCA4-CB64-4D81-9236-5B351037F182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0300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CCCA4-CB64-4D81-9236-5B351037F182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2619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CCCA4-CB64-4D81-9236-5B351037F182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6978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CCCA4-CB64-4D81-9236-5B351037F182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1020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CCCA4-CB64-4D81-9236-5B351037F182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8386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CCCA4-CB64-4D81-9236-5B351037F182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568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CCCA4-CB64-4D81-9236-5B351037F182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8676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CCCA4-CB64-4D81-9236-5B351037F182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9889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CCCA4-CB64-4D81-9236-5B351037F182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85531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CCCA4-CB64-4D81-9236-5B351037F182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67888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CCCA4-CB64-4D81-9236-5B351037F182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5862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Esta</a:t>
            </a:r>
            <a:r>
              <a:rPr lang="es-MX" baseline="0" dirty="0" smtClean="0"/>
              <a:t> gráfica muestra el número de estudiantes que obtuvo cada calificación posible en la Forma A. </a:t>
            </a:r>
          </a:p>
          <a:p>
            <a:endParaRPr lang="es-MX" baseline="0" dirty="0" smtClean="0"/>
          </a:p>
          <a:p>
            <a:r>
              <a:rPr lang="es-MX" baseline="0" dirty="0" smtClean="0"/>
              <a:t>Se puede ver que sólo 5 estudiantes obtuvieron puntuaciones iguales </a:t>
            </a:r>
            <a:r>
              <a:rPr lang="es-MX" baseline="0" dirty="0" err="1" smtClean="0"/>
              <a:t>ó</a:t>
            </a:r>
            <a:r>
              <a:rPr lang="es-MX" baseline="0" dirty="0" smtClean="0"/>
              <a:t> por encima de 18 puntos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CCCA4-CB64-4D81-9236-5B351037F182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77914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CCCA4-CB64-4D81-9236-5B351037F182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3600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CCCA4-CB64-4D81-9236-5B351037F182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6521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Esta</a:t>
            </a:r>
            <a:r>
              <a:rPr lang="es-MX" baseline="0" dirty="0" smtClean="0"/>
              <a:t> gráfica muestra el número de estudiantes que obtuvo cada calificación posible en la Forma B. </a:t>
            </a:r>
          </a:p>
          <a:p>
            <a:endParaRPr lang="es-MX" baseline="0" dirty="0" smtClean="0"/>
          </a:p>
          <a:p>
            <a:r>
              <a:rPr lang="es-MX" baseline="0" dirty="0" smtClean="0"/>
              <a:t>Se puede ver que sólo 1 estudiante obtuvieron puntuaciones por encima de 17 puntos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CCCA4-CB64-4D81-9236-5B351037F182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7519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 smtClean="0"/>
              <a:t>Es la misma información que en las gráficas anteriores, pero</a:t>
            </a:r>
            <a:r>
              <a:rPr lang="es-MX" baseline="0" dirty="0" smtClean="0"/>
              <a:t> se presenta de manera simultánea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CCCA4-CB64-4D81-9236-5B351037F182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4390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aseline="0" dirty="0" smtClean="0"/>
              <a:t>Sumando las puntuaciones obtenidas en las Formas A y B, se presenta el número de estudiantes que obtuvo una calificación total dentro de cada uno de los rangos señalados. Solamente 2 estudiantes alcanzaron una calificación mayor a 30.</a:t>
            </a:r>
          </a:p>
          <a:p>
            <a:endParaRPr lang="es-MX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CCCA4-CB64-4D81-9236-5B351037F182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394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Aquí se presenta por cada uno de los ítems (Representados en el eje de las X),</a:t>
            </a:r>
            <a:r>
              <a:rPr lang="es-MX" baseline="0" dirty="0" smtClean="0"/>
              <a:t> el número de estudiantes que obtuvo un acierto.</a:t>
            </a:r>
            <a:endParaRPr lang="es-MX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CCCA4-CB64-4D81-9236-5B351037F182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6686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Esta</a:t>
            </a:r>
            <a:r>
              <a:rPr lang="es-MX" baseline="0" dirty="0" smtClean="0"/>
              <a:t> es la misma información que en la gráfica anterior, pero en términos de porcentajes:</a:t>
            </a:r>
          </a:p>
          <a:p>
            <a:endParaRPr lang="es-MX" baseline="0" dirty="0" smtClean="0"/>
          </a:p>
          <a:p>
            <a:r>
              <a:rPr lang="es-MX" baseline="0" dirty="0" smtClean="0"/>
              <a:t>Se muestra el porcentaje de estudiantes que acertaron cada uno de los </a:t>
            </a:r>
            <a:r>
              <a:rPr lang="es-MX" baseline="0" dirty="0" err="1" smtClean="0"/>
              <a:t>items</a:t>
            </a:r>
            <a:r>
              <a:rPr lang="es-MX" baseline="0" dirty="0" smtClean="0"/>
              <a:t>.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CCCA4-CB64-4D81-9236-5B351037F182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6416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Lo</a:t>
            </a:r>
            <a:r>
              <a:rPr lang="es-MX" baseline="0" dirty="0" smtClean="0"/>
              <a:t> que esta gráfica presenta es el número de ítems (en Y) que caen dentro de distintos rangos de “dificultad” (en x). Convendría explicar que la dificultad se está evaluando a partir del porcentaje (o “proporción”, el término que sea más amigable) de estudiantes que acertaron cada ítem.</a:t>
            </a:r>
          </a:p>
          <a:p>
            <a:endParaRPr lang="es-MX" baseline="0" dirty="0" smtClean="0"/>
          </a:p>
          <a:p>
            <a:r>
              <a:rPr lang="es-MX" baseline="0" dirty="0" smtClean="0"/>
              <a:t>De esta gráfica destacaría tres cosas:</a:t>
            </a:r>
          </a:p>
          <a:p>
            <a:r>
              <a:rPr lang="es-MX" baseline="0" dirty="0" smtClean="0"/>
              <a:t>1.- No hay ningún ítem que sea tan difícil como para que menos del 10% de los estudiantes lo acertara (como se puede apreciar en el huequito de los primeros rangos)</a:t>
            </a:r>
          </a:p>
          <a:p>
            <a:r>
              <a:rPr lang="es-MX" baseline="0" dirty="0" smtClean="0"/>
              <a:t>2.- No hay ningún ítem tan fácil como para que más del 90% de los estudiantes lo acierten.</a:t>
            </a:r>
          </a:p>
          <a:p>
            <a:endParaRPr lang="es-MX" baseline="0" dirty="0" smtClean="0"/>
          </a:p>
          <a:p>
            <a:r>
              <a:rPr lang="es-MX" baseline="0" dirty="0" smtClean="0"/>
              <a:t>Más adelante, se identifican los ítems que cayeron debajo del 30% global, con la relación del índice de dificultad estimado por cada categoría posible.</a:t>
            </a:r>
            <a:endParaRPr lang="es-MX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CCCA4-CB64-4D81-9236-5B351037F182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78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CCCA4-CB64-4D81-9236-5B351037F182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4151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529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684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257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002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469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657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961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767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603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158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39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D9D1D-F13F-4501-8C96-1FD4CD407F33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872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5410" y="36020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Análisis descriptivo de los resultados obtenidos por los estudiantes de sexto año</a:t>
            </a:r>
            <a:br>
              <a:rPr lang="es-MX" dirty="0" smtClean="0"/>
            </a:b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>Escuela: </a:t>
            </a:r>
            <a:r>
              <a:rPr lang="es-MX" dirty="0" err="1" smtClean="0"/>
              <a:t>Netzahualcoyotl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Profesora:</a:t>
            </a:r>
            <a:endParaRPr lang="es-MX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621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385175"/>
              </p:ext>
            </p:extLst>
          </p:nvPr>
        </p:nvGraphicFramePr>
        <p:xfrm>
          <a:off x="7604703" y="1063095"/>
          <a:ext cx="1804768" cy="118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768"/>
              </a:tblGrid>
              <a:tr h="5904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GLOBAL</a:t>
                      </a:r>
                      <a:endParaRPr lang="es-MX" sz="3000" dirty="0"/>
                    </a:p>
                  </a:txBody>
                  <a:tcPr/>
                </a:tc>
              </a:tr>
              <a:tr h="5986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25%</a:t>
                      </a:r>
                      <a:endParaRPr lang="es-MX" sz="3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ángulo redondeado 2"/>
          <p:cNvSpPr/>
          <p:nvPr/>
        </p:nvSpPr>
        <p:spPr>
          <a:xfrm>
            <a:off x="287867" y="186267"/>
            <a:ext cx="4064000" cy="1337733"/>
          </a:xfrm>
          <a:prstGeom prst="round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457200" y="365125"/>
            <a:ext cx="2861733" cy="955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Porcentaje de estudiantes que acertaron el </a:t>
            </a:r>
            <a:r>
              <a:rPr lang="es-MX" dirty="0" err="1" smtClean="0">
                <a:solidFill>
                  <a:schemeClr val="tx1"/>
                </a:solidFill>
              </a:rPr>
              <a:t>item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" name="Flecha derecha 9"/>
          <p:cNvSpPr/>
          <p:nvPr/>
        </p:nvSpPr>
        <p:spPr>
          <a:xfrm>
            <a:off x="3530600" y="622828"/>
            <a:ext cx="609600" cy="44026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/>
          <p:cNvSpPr txBox="1"/>
          <p:nvPr/>
        </p:nvSpPr>
        <p:spPr>
          <a:xfrm>
            <a:off x="9719733" y="6304002"/>
            <a:ext cx="2472267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0" b="1" dirty="0" err="1" smtClean="0">
                <a:solidFill>
                  <a:schemeClr val="bg1"/>
                </a:solidFill>
              </a:rPr>
              <a:t>Item</a:t>
            </a:r>
            <a:r>
              <a:rPr lang="es-MX" sz="3000" b="1" dirty="0" smtClean="0">
                <a:solidFill>
                  <a:schemeClr val="bg1"/>
                </a:solidFill>
              </a:rPr>
              <a:t> 18</a:t>
            </a:r>
            <a:endParaRPr lang="es-MX" sz="3000" b="1" dirty="0">
              <a:solidFill>
                <a:schemeClr val="bg1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1007533" y="5666601"/>
            <a:ext cx="3132667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Respuesta Correcta:</a:t>
            </a:r>
          </a:p>
          <a:p>
            <a:pPr algn="ctr"/>
            <a:r>
              <a:rPr lang="es-MX" sz="2200" b="1" dirty="0" smtClean="0"/>
              <a:t>D</a:t>
            </a:r>
            <a:endParaRPr lang="es-MX" sz="2200" b="1" dirty="0"/>
          </a:p>
        </p:txBody>
      </p:sp>
      <p:grpSp>
        <p:nvGrpSpPr>
          <p:cNvPr id="16" name="Grupo 15"/>
          <p:cNvGrpSpPr/>
          <p:nvPr/>
        </p:nvGrpSpPr>
        <p:grpSpPr>
          <a:xfrm>
            <a:off x="429579" y="1690688"/>
            <a:ext cx="5778708" cy="3751134"/>
            <a:chOff x="848299" y="727113"/>
            <a:chExt cx="3317887" cy="1991461"/>
          </a:xfrm>
        </p:grpSpPr>
        <p:sp>
          <p:nvSpPr>
            <p:cNvPr id="17" name="CuadroTexto 16"/>
            <p:cNvSpPr txBox="1"/>
            <p:nvPr/>
          </p:nvSpPr>
          <p:spPr>
            <a:xfrm>
              <a:off x="848299" y="72711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18.</a:t>
              </a:r>
              <a:endParaRPr lang="es-MX" dirty="0"/>
            </a:p>
          </p:txBody>
        </p:sp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711" y="727113"/>
              <a:ext cx="2841475" cy="19914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110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19510"/>
              </p:ext>
            </p:extLst>
          </p:nvPr>
        </p:nvGraphicFramePr>
        <p:xfrm>
          <a:off x="7604703" y="1063095"/>
          <a:ext cx="1804768" cy="118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768"/>
              </a:tblGrid>
              <a:tr h="5904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GLOBAL</a:t>
                      </a:r>
                      <a:endParaRPr lang="es-MX" sz="3000" dirty="0"/>
                    </a:p>
                  </a:txBody>
                  <a:tcPr/>
                </a:tc>
              </a:tr>
              <a:tr h="5986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21.4%</a:t>
                      </a:r>
                      <a:endParaRPr lang="es-MX" sz="3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ángulo redondeado 2"/>
          <p:cNvSpPr/>
          <p:nvPr/>
        </p:nvSpPr>
        <p:spPr>
          <a:xfrm>
            <a:off x="287867" y="186267"/>
            <a:ext cx="4064000" cy="1337733"/>
          </a:xfrm>
          <a:prstGeom prst="round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457200" y="365125"/>
            <a:ext cx="2861733" cy="955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Porcentaje de estudiantes que acertaron el </a:t>
            </a:r>
            <a:r>
              <a:rPr lang="es-MX" dirty="0" err="1" smtClean="0">
                <a:solidFill>
                  <a:schemeClr val="tx1"/>
                </a:solidFill>
              </a:rPr>
              <a:t>item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" name="Flecha derecha 9"/>
          <p:cNvSpPr/>
          <p:nvPr/>
        </p:nvSpPr>
        <p:spPr>
          <a:xfrm>
            <a:off x="3530600" y="622828"/>
            <a:ext cx="609600" cy="44026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/>
          <p:cNvSpPr txBox="1"/>
          <p:nvPr/>
        </p:nvSpPr>
        <p:spPr>
          <a:xfrm>
            <a:off x="9719733" y="6304002"/>
            <a:ext cx="2472267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0" b="1" dirty="0" err="1" smtClean="0">
                <a:solidFill>
                  <a:schemeClr val="bg1"/>
                </a:solidFill>
              </a:rPr>
              <a:t>Item</a:t>
            </a:r>
            <a:r>
              <a:rPr lang="es-MX" sz="3000" b="1" dirty="0" smtClean="0">
                <a:solidFill>
                  <a:schemeClr val="bg1"/>
                </a:solidFill>
              </a:rPr>
              <a:t> 20</a:t>
            </a:r>
            <a:endParaRPr lang="es-MX" sz="3000" b="1" dirty="0">
              <a:solidFill>
                <a:schemeClr val="bg1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1007533" y="5666601"/>
            <a:ext cx="3132667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Respuesta Correcta:</a:t>
            </a:r>
          </a:p>
          <a:p>
            <a:pPr algn="ctr"/>
            <a:r>
              <a:rPr lang="es-MX" sz="2200" b="1" dirty="0"/>
              <a:t>B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287867" y="1869546"/>
            <a:ext cx="6821493" cy="2958633"/>
            <a:chOff x="1035586" y="6015209"/>
            <a:chExt cx="5210979" cy="1872867"/>
          </a:xfrm>
        </p:grpSpPr>
        <p:sp>
          <p:nvSpPr>
            <p:cNvPr id="14" name="CuadroTexto 13"/>
            <p:cNvSpPr txBox="1"/>
            <p:nvPr/>
          </p:nvSpPr>
          <p:spPr>
            <a:xfrm>
              <a:off x="1035586" y="6015210"/>
              <a:ext cx="495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20.</a:t>
              </a:r>
              <a:endParaRPr lang="es-MX" dirty="0"/>
            </a:p>
          </p:txBody>
        </p:sp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209" y="6015209"/>
              <a:ext cx="4803356" cy="18728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402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/>
          </p:nvPr>
        </p:nvGraphicFramePr>
        <p:xfrm>
          <a:off x="7604703" y="1063095"/>
          <a:ext cx="1804768" cy="118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768"/>
              </a:tblGrid>
              <a:tr h="5904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GLOBAL</a:t>
                      </a:r>
                      <a:endParaRPr lang="es-MX" sz="3000" dirty="0"/>
                    </a:p>
                  </a:txBody>
                  <a:tcPr/>
                </a:tc>
              </a:tr>
              <a:tr h="5986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21.4%</a:t>
                      </a:r>
                      <a:endParaRPr lang="es-MX" sz="3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ángulo redondeado 2"/>
          <p:cNvSpPr/>
          <p:nvPr/>
        </p:nvSpPr>
        <p:spPr>
          <a:xfrm>
            <a:off x="287867" y="186267"/>
            <a:ext cx="4064000" cy="1337733"/>
          </a:xfrm>
          <a:prstGeom prst="round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457200" y="365125"/>
            <a:ext cx="2861733" cy="955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Porcentaje de estudiantes que acertaron el </a:t>
            </a:r>
            <a:r>
              <a:rPr lang="es-MX" dirty="0" err="1" smtClean="0">
                <a:solidFill>
                  <a:schemeClr val="tx1"/>
                </a:solidFill>
              </a:rPr>
              <a:t>item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" name="Flecha derecha 9"/>
          <p:cNvSpPr/>
          <p:nvPr/>
        </p:nvSpPr>
        <p:spPr>
          <a:xfrm>
            <a:off x="3530600" y="622828"/>
            <a:ext cx="609600" cy="44026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/>
          <p:cNvSpPr txBox="1"/>
          <p:nvPr/>
        </p:nvSpPr>
        <p:spPr>
          <a:xfrm>
            <a:off x="9719733" y="6304002"/>
            <a:ext cx="2472267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0" b="1" dirty="0" err="1" smtClean="0">
                <a:solidFill>
                  <a:schemeClr val="bg1"/>
                </a:solidFill>
              </a:rPr>
              <a:t>Item</a:t>
            </a:r>
            <a:r>
              <a:rPr lang="es-MX" sz="3000" b="1" dirty="0" smtClean="0">
                <a:solidFill>
                  <a:schemeClr val="bg1"/>
                </a:solidFill>
              </a:rPr>
              <a:t> 22</a:t>
            </a:r>
            <a:endParaRPr lang="es-MX" sz="3000" b="1" dirty="0">
              <a:solidFill>
                <a:schemeClr val="bg1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1577159" y="5846802"/>
            <a:ext cx="3132667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Respuesta Correcta:</a:t>
            </a:r>
          </a:p>
          <a:p>
            <a:pPr algn="ctr"/>
            <a:r>
              <a:rPr lang="es-MX" sz="2200" b="1" dirty="0" smtClean="0"/>
              <a:t>C</a:t>
            </a:r>
            <a:endParaRPr lang="es-MX" sz="2200" b="1" dirty="0"/>
          </a:p>
        </p:txBody>
      </p:sp>
      <p:grpSp>
        <p:nvGrpSpPr>
          <p:cNvPr id="16" name="Grupo 15"/>
          <p:cNvGrpSpPr/>
          <p:nvPr/>
        </p:nvGrpSpPr>
        <p:grpSpPr>
          <a:xfrm>
            <a:off x="457200" y="1781703"/>
            <a:ext cx="5880037" cy="3887372"/>
            <a:chOff x="947451" y="3128790"/>
            <a:chExt cx="5552501" cy="3613533"/>
          </a:xfrm>
        </p:grpSpPr>
        <p:sp>
          <p:nvSpPr>
            <p:cNvPr id="17" name="CuadroTexto 16"/>
            <p:cNvSpPr txBox="1"/>
            <p:nvPr/>
          </p:nvSpPr>
          <p:spPr>
            <a:xfrm>
              <a:off x="947451" y="312879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22.</a:t>
              </a:r>
              <a:endParaRPr lang="es-MX" dirty="0"/>
            </a:p>
          </p:txBody>
        </p:sp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3863" y="3231078"/>
              <a:ext cx="5076089" cy="3511245"/>
            </a:xfrm>
            <a:prstGeom prst="rect">
              <a:avLst/>
            </a:prstGeom>
          </p:spPr>
        </p:pic>
      </p:grpSp>
      <p:cxnSp>
        <p:nvCxnSpPr>
          <p:cNvPr id="19" name="Conector recto 18"/>
          <p:cNvCxnSpPr/>
          <p:nvPr/>
        </p:nvCxnSpPr>
        <p:spPr>
          <a:xfrm>
            <a:off x="2884035" y="4141210"/>
            <a:ext cx="942007" cy="698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95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redondeado 8"/>
          <p:cNvSpPr/>
          <p:nvPr/>
        </p:nvSpPr>
        <p:spPr>
          <a:xfrm>
            <a:off x="287867" y="186267"/>
            <a:ext cx="4064000" cy="1337733"/>
          </a:xfrm>
          <a:prstGeom prst="round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457200" y="365125"/>
            <a:ext cx="2861733" cy="955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Porcentaje de estudiantes que acertaron el </a:t>
            </a:r>
            <a:r>
              <a:rPr lang="es-MX" dirty="0" err="1" smtClean="0">
                <a:solidFill>
                  <a:schemeClr val="tx1"/>
                </a:solidFill>
              </a:rPr>
              <a:t>item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" name="Flecha derecha 10"/>
          <p:cNvSpPr/>
          <p:nvPr/>
        </p:nvSpPr>
        <p:spPr>
          <a:xfrm>
            <a:off x="3530600" y="622828"/>
            <a:ext cx="609600" cy="44026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9719733" y="6304002"/>
            <a:ext cx="2472267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0" b="1" dirty="0" err="1" smtClean="0">
                <a:solidFill>
                  <a:schemeClr val="bg1"/>
                </a:solidFill>
              </a:rPr>
              <a:t>Item</a:t>
            </a:r>
            <a:r>
              <a:rPr lang="es-MX" sz="3000" b="1" dirty="0" smtClean="0">
                <a:solidFill>
                  <a:schemeClr val="bg1"/>
                </a:solidFill>
              </a:rPr>
              <a:t> 23</a:t>
            </a:r>
            <a:endParaRPr lang="es-MX" sz="3000" b="1" dirty="0">
              <a:solidFill>
                <a:schemeClr val="bg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1007533" y="5666601"/>
            <a:ext cx="3132667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Respuesta Correcta:</a:t>
            </a:r>
          </a:p>
          <a:p>
            <a:pPr algn="ctr"/>
            <a:r>
              <a:rPr lang="es-MX" sz="2200" b="1" dirty="0"/>
              <a:t>A</a:t>
            </a:r>
          </a:p>
        </p:txBody>
      </p:sp>
      <p:graphicFrame>
        <p:nvGraphicFramePr>
          <p:cNvPr id="17" name="Marcador de conteni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9185206"/>
              </p:ext>
            </p:extLst>
          </p:nvPr>
        </p:nvGraphicFramePr>
        <p:xfrm>
          <a:off x="7604703" y="1063095"/>
          <a:ext cx="1804768" cy="118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768"/>
              </a:tblGrid>
              <a:tr h="5904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GLOBAL</a:t>
                      </a:r>
                      <a:endParaRPr lang="es-MX" sz="3000" dirty="0"/>
                    </a:p>
                  </a:txBody>
                  <a:tcPr/>
                </a:tc>
              </a:tr>
              <a:tr h="5986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28.57%</a:t>
                      </a:r>
                      <a:endParaRPr lang="es-MX" sz="3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pSp>
        <p:nvGrpSpPr>
          <p:cNvPr id="18" name="Grupo 17"/>
          <p:cNvGrpSpPr/>
          <p:nvPr/>
        </p:nvGrpSpPr>
        <p:grpSpPr>
          <a:xfrm>
            <a:off x="448263" y="2160370"/>
            <a:ext cx="6774274" cy="2720075"/>
            <a:chOff x="815249" y="7285284"/>
            <a:chExt cx="5728771" cy="1660412"/>
          </a:xfrm>
        </p:grpSpPr>
        <p:sp>
          <p:nvSpPr>
            <p:cNvPr id="19" name="CuadroTexto 18"/>
            <p:cNvSpPr txBox="1"/>
            <p:nvPr/>
          </p:nvSpPr>
          <p:spPr>
            <a:xfrm>
              <a:off x="815249" y="7285284"/>
              <a:ext cx="476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23.</a:t>
              </a:r>
              <a:endParaRPr lang="es-MX" dirty="0"/>
            </a:p>
          </p:txBody>
        </p:sp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660" y="7285284"/>
              <a:ext cx="5252360" cy="16604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905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redondeado 8"/>
          <p:cNvSpPr/>
          <p:nvPr/>
        </p:nvSpPr>
        <p:spPr>
          <a:xfrm>
            <a:off x="287867" y="186267"/>
            <a:ext cx="4064000" cy="1337733"/>
          </a:xfrm>
          <a:prstGeom prst="round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457200" y="365125"/>
            <a:ext cx="2861733" cy="955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Porcentaje de estudiantes que acertaron el </a:t>
            </a:r>
            <a:r>
              <a:rPr lang="es-MX" dirty="0" err="1" smtClean="0">
                <a:solidFill>
                  <a:schemeClr val="tx1"/>
                </a:solidFill>
              </a:rPr>
              <a:t>item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" name="Flecha derecha 10"/>
          <p:cNvSpPr/>
          <p:nvPr/>
        </p:nvSpPr>
        <p:spPr>
          <a:xfrm>
            <a:off x="3530600" y="622828"/>
            <a:ext cx="609600" cy="44026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9719733" y="6304002"/>
            <a:ext cx="2472267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0" b="1" dirty="0" err="1" smtClean="0">
                <a:solidFill>
                  <a:schemeClr val="bg1"/>
                </a:solidFill>
              </a:rPr>
              <a:t>Item</a:t>
            </a:r>
            <a:r>
              <a:rPr lang="es-MX" sz="3000" b="1" dirty="0" smtClean="0">
                <a:solidFill>
                  <a:schemeClr val="bg1"/>
                </a:solidFill>
              </a:rPr>
              <a:t> 24</a:t>
            </a:r>
            <a:endParaRPr lang="es-MX" sz="3000" b="1" dirty="0">
              <a:solidFill>
                <a:schemeClr val="bg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1007533" y="5666601"/>
            <a:ext cx="3132667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Respuesta Correcta:</a:t>
            </a:r>
          </a:p>
          <a:p>
            <a:pPr algn="ctr"/>
            <a:r>
              <a:rPr lang="es-MX" sz="2200" b="1" dirty="0"/>
              <a:t>D</a:t>
            </a:r>
          </a:p>
        </p:txBody>
      </p:sp>
      <p:graphicFrame>
        <p:nvGraphicFramePr>
          <p:cNvPr id="17" name="Marcador de conteni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106113"/>
              </p:ext>
            </p:extLst>
          </p:nvPr>
        </p:nvGraphicFramePr>
        <p:xfrm>
          <a:off x="7604703" y="1063095"/>
          <a:ext cx="1804768" cy="118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768"/>
              </a:tblGrid>
              <a:tr h="5904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GLOBAL</a:t>
                      </a:r>
                      <a:endParaRPr lang="es-MX" sz="3000" dirty="0"/>
                    </a:p>
                  </a:txBody>
                  <a:tcPr/>
                </a:tc>
              </a:tr>
              <a:tr h="5986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25%</a:t>
                      </a:r>
                      <a:endParaRPr lang="es-MX" sz="3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pSp>
        <p:nvGrpSpPr>
          <p:cNvPr id="14" name="Grupo 13"/>
          <p:cNvGrpSpPr/>
          <p:nvPr/>
        </p:nvGrpSpPr>
        <p:grpSpPr>
          <a:xfrm>
            <a:off x="457200" y="1658937"/>
            <a:ext cx="6183443" cy="3245134"/>
            <a:chOff x="694063" y="716096"/>
            <a:chExt cx="3767768" cy="2290656"/>
          </a:xfrm>
        </p:grpSpPr>
        <p:sp>
          <p:nvSpPr>
            <p:cNvPr id="15" name="CuadroTexto 14"/>
            <p:cNvSpPr txBox="1"/>
            <p:nvPr/>
          </p:nvSpPr>
          <p:spPr>
            <a:xfrm>
              <a:off x="694063" y="71609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24.</a:t>
              </a:r>
              <a:endParaRPr lang="es-MX" dirty="0"/>
            </a:p>
          </p:txBody>
        </p:sp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75" y="716096"/>
              <a:ext cx="3291356" cy="2290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544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287867" y="186267"/>
            <a:ext cx="4064000" cy="1337733"/>
          </a:xfrm>
          <a:prstGeom prst="round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457200" y="365125"/>
            <a:ext cx="2861733" cy="955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Porcentaje de estudiantes que acertaron el </a:t>
            </a:r>
            <a:r>
              <a:rPr lang="es-MX" dirty="0" err="1" smtClean="0">
                <a:solidFill>
                  <a:schemeClr val="tx1"/>
                </a:solidFill>
              </a:rPr>
              <a:t>item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" name="Flecha derecha 10"/>
          <p:cNvSpPr/>
          <p:nvPr/>
        </p:nvSpPr>
        <p:spPr>
          <a:xfrm>
            <a:off x="3530600" y="622828"/>
            <a:ext cx="609600" cy="44026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/>
          <p:cNvSpPr txBox="1"/>
          <p:nvPr/>
        </p:nvSpPr>
        <p:spPr>
          <a:xfrm>
            <a:off x="9719733" y="6304002"/>
            <a:ext cx="2472267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0" b="1" dirty="0" err="1" smtClean="0">
                <a:solidFill>
                  <a:schemeClr val="bg1"/>
                </a:solidFill>
              </a:rPr>
              <a:t>Item</a:t>
            </a:r>
            <a:r>
              <a:rPr lang="es-MX" sz="3000" b="1" dirty="0" smtClean="0">
                <a:solidFill>
                  <a:schemeClr val="bg1"/>
                </a:solidFill>
              </a:rPr>
              <a:t> 25</a:t>
            </a:r>
            <a:endParaRPr lang="es-MX" sz="3000" b="1" dirty="0">
              <a:solidFill>
                <a:schemeClr val="bg1"/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594911" y="1948392"/>
            <a:ext cx="6754156" cy="3220264"/>
            <a:chOff x="694064" y="3712684"/>
            <a:chExt cx="5541483" cy="2181341"/>
          </a:xfrm>
        </p:grpSpPr>
        <p:sp>
          <p:nvSpPr>
            <p:cNvPr id="14" name="CuadroTexto 13"/>
            <p:cNvSpPr txBox="1"/>
            <p:nvPr/>
          </p:nvSpPr>
          <p:spPr>
            <a:xfrm>
              <a:off x="694064" y="3712684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25.</a:t>
              </a:r>
              <a:endParaRPr lang="es-MX" dirty="0"/>
            </a:p>
          </p:txBody>
        </p:sp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306" y="3712684"/>
              <a:ext cx="5175241" cy="2181341"/>
            </a:xfrm>
            <a:prstGeom prst="rect">
              <a:avLst/>
            </a:prstGeom>
          </p:spPr>
        </p:pic>
      </p:grpSp>
      <p:sp>
        <p:nvSpPr>
          <p:cNvPr id="16" name="Rectángulo redondeado 15"/>
          <p:cNvSpPr/>
          <p:nvPr/>
        </p:nvSpPr>
        <p:spPr>
          <a:xfrm>
            <a:off x="1007533" y="5666601"/>
            <a:ext cx="3132667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Respuesta Correcta:</a:t>
            </a:r>
          </a:p>
          <a:p>
            <a:pPr algn="ctr"/>
            <a:r>
              <a:rPr lang="es-MX" sz="2200" b="1" dirty="0"/>
              <a:t>B</a:t>
            </a:r>
          </a:p>
        </p:txBody>
      </p:sp>
      <p:graphicFrame>
        <p:nvGraphicFramePr>
          <p:cNvPr id="17" name="Marcador de conteni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873279"/>
              </p:ext>
            </p:extLst>
          </p:nvPr>
        </p:nvGraphicFramePr>
        <p:xfrm>
          <a:off x="8892729" y="2494839"/>
          <a:ext cx="1804768" cy="118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768"/>
              </a:tblGrid>
              <a:tr h="5904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GLOBAL</a:t>
                      </a:r>
                      <a:endParaRPr lang="es-MX" sz="3000" dirty="0"/>
                    </a:p>
                  </a:txBody>
                  <a:tcPr/>
                </a:tc>
              </a:tr>
              <a:tr h="5986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25%</a:t>
                      </a:r>
                      <a:endParaRPr lang="es-MX" sz="3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9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287867" y="186267"/>
            <a:ext cx="4064000" cy="1337733"/>
          </a:xfrm>
          <a:prstGeom prst="round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457200" y="365125"/>
            <a:ext cx="2861733" cy="955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Porcentaje de estudiantes que acertaron el </a:t>
            </a:r>
            <a:r>
              <a:rPr lang="es-MX" dirty="0" err="1" smtClean="0">
                <a:solidFill>
                  <a:schemeClr val="tx1"/>
                </a:solidFill>
              </a:rPr>
              <a:t>item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" name="Flecha derecha 10"/>
          <p:cNvSpPr/>
          <p:nvPr/>
        </p:nvSpPr>
        <p:spPr>
          <a:xfrm>
            <a:off x="3530600" y="622828"/>
            <a:ext cx="609600" cy="44026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/>
          <p:cNvSpPr txBox="1"/>
          <p:nvPr/>
        </p:nvSpPr>
        <p:spPr>
          <a:xfrm>
            <a:off x="9719733" y="6304002"/>
            <a:ext cx="2472267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0" b="1" dirty="0" err="1" smtClean="0">
                <a:solidFill>
                  <a:schemeClr val="bg1"/>
                </a:solidFill>
              </a:rPr>
              <a:t>Item</a:t>
            </a:r>
            <a:r>
              <a:rPr lang="es-MX" sz="3000" b="1" dirty="0" smtClean="0">
                <a:solidFill>
                  <a:schemeClr val="bg1"/>
                </a:solidFill>
              </a:rPr>
              <a:t> 26</a:t>
            </a:r>
            <a:endParaRPr lang="es-MX" sz="3000" b="1" dirty="0">
              <a:solidFill>
                <a:schemeClr val="bg1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1007533" y="5666601"/>
            <a:ext cx="3132667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Respuesta Correcta:</a:t>
            </a:r>
          </a:p>
          <a:p>
            <a:pPr algn="ctr"/>
            <a:r>
              <a:rPr lang="es-MX" sz="2200" b="1" dirty="0"/>
              <a:t>C</a:t>
            </a:r>
          </a:p>
        </p:txBody>
      </p:sp>
      <p:graphicFrame>
        <p:nvGraphicFramePr>
          <p:cNvPr id="17" name="Marcador de conteni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010922"/>
              </p:ext>
            </p:extLst>
          </p:nvPr>
        </p:nvGraphicFramePr>
        <p:xfrm>
          <a:off x="8892729" y="2494839"/>
          <a:ext cx="1804768" cy="118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768"/>
              </a:tblGrid>
              <a:tr h="5904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GLOBAL</a:t>
                      </a:r>
                      <a:endParaRPr lang="es-MX" sz="3000" dirty="0"/>
                    </a:p>
                  </a:txBody>
                  <a:tcPr/>
                </a:tc>
              </a:tr>
              <a:tr h="5986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17.85%</a:t>
                      </a:r>
                      <a:endParaRPr lang="es-MX" sz="3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" name="Grupo 17"/>
          <p:cNvGrpSpPr/>
          <p:nvPr/>
        </p:nvGrpSpPr>
        <p:grpSpPr>
          <a:xfrm>
            <a:off x="322567" y="1825625"/>
            <a:ext cx="6072712" cy="3563864"/>
            <a:chOff x="685059" y="6587916"/>
            <a:chExt cx="6375313" cy="3193777"/>
          </a:xfrm>
        </p:grpSpPr>
        <p:sp>
          <p:nvSpPr>
            <p:cNvPr id="19" name="CuadroTexto 18"/>
            <p:cNvSpPr txBox="1"/>
            <p:nvPr/>
          </p:nvSpPr>
          <p:spPr>
            <a:xfrm>
              <a:off x="685059" y="6587916"/>
              <a:ext cx="547107" cy="326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26.</a:t>
              </a:r>
              <a:endParaRPr lang="es-MX" dirty="0"/>
            </a:p>
          </p:txBody>
        </p:sp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423" y="6587916"/>
              <a:ext cx="5952949" cy="3193777"/>
            </a:xfrm>
            <a:prstGeom prst="rect">
              <a:avLst/>
            </a:prstGeom>
          </p:spPr>
        </p:pic>
      </p:grpSp>
      <p:sp>
        <p:nvSpPr>
          <p:cNvPr id="22" name="CuadroTexto 21"/>
          <p:cNvSpPr txBox="1"/>
          <p:nvPr/>
        </p:nvSpPr>
        <p:spPr>
          <a:xfrm>
            <a:off x="392644" y="287688"/>
            <a:ext cx="521139" cy="364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26.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56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287867" y="186267"/>
            <a:ext cx="4064000" cy="1337733"/>
          </a:xfrm>
          <a:prstGeom prst="round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457200" y="365125"/>
            <a:ext cx="2861733" cy="955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Porcentaje de estudiantes que acertaron el </a:t>
            </a:r>
            <a:r>
              <a:rPr lang="es-MX" dirty="0" err="1" smtClean="0">
                <a:solidFill>
                  <a:schemeClr val="tx1"/>
                </a:solidFill>
              </a:rPr>
              <a:t>item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" name="Flecha derecha 10"/>
          <p:cNvSpPr/>
          <p:nvPr/>
        </p:nvSpPr>
        <p:spPr>
          <a:xfrm>
            <a:off x="3530600" y="622828"/>
            <a:ext cx="609600" cy="44026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/>
          <p:cNvSpPr txBox="1"/>
          <p:nvPr/>
        </p:nvSpPr>
        <p:spPr>
          <a:xfrm>
            <a:off x="9719733" y="6304002"/>
            <a:ext cx="2472267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0" b="1" dirty="0" err="1" smtClean="0">
                <a:solidFill>
                  <a:schemeClr val="bg1"/>
                </a:solidFill>
              </a:rPr>
              <a:t>Item</a:t>
            </a:r>
            <a:r>
              <a:rPr lang="es-MX" sz="3000" b="1" dirty="0" smtClean="0">
                <a:solidFill>
                  <a:schemeClr val="bg1"/>
                </a:solidFill>
              </a:rPr>
              <a:t> 27</a:t>
            </a:r>
            <a:endParaRPr lang="es-MX" sz="3000" b="1" dirty="0">
              <a:solidFill>
                <a:schemeClr val="bg1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1007533" y="5666601"/>
            <a:ext cx="3132667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Respuesta Correcta:</a:t>
            </a:r>
          </a:p>
          <a:p>
            <a:pPr algn="ctr"/>
            <a:r>
              <a:rPr lang="es-MX" sz="2200" b="1" dirty="0"/>
              <a:t>D</a:t>
            </a:r>
          </a:p>
        </p:txBody>
      </p:sp>
      <p:graphicFrame>
        <p:nvGraphicFramePr>
          <p:cNvPr id="17" name="Marcador de conteni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9846740"/>
              </p:ext>
            </p:extLst>
          </p:nvPr>
        </p:nvGraphicFramePr>
        <p:xfrm>
          <a:off x="8892729" y="2494839"/>
          <a:ext cx="1804768" cy="118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768"/>
              </a:tblGrid>
              <a:tr h="5904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GLOBAL</a:t>
                      </a:r>
                      <a:endParaRPr lang="es-MX" sz="3000" dirty="0"/>
                    </a:p>
                  </a:txBody>
                  <a:tcPr/>
                </a:tc>
              </a:tr>
              <a:tr h="5986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18.5%</a:t>
                      </a:r>
                      <a:endParaRPr lang="es-MX" sz="3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392644" y="287688"/>
            <a:ext cx="521139" cy="364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26.</a:t>
            </a:r>
            <a:endParaRPr lang="es-MX" dirty="0"/>
          </a:p>
        </p:txBody>
      </p:sp>
      <p:grpSp>
        <p:nvGrpSpPr>
          <p:cNvPr id="14" name="Grupo 13"/>
          <p:cNvGrpSpPr/>
          <p:nvPr/>
        </p:nvGrpSpPr>
        <p:grpSpPr>
          <a:xfrm>
            <a:off x="587116" y="1625421"/>
            <a:ext cx="4704412" cy="3637142"/>
            <a:chOff x="760164" y="528810"/>
            <a:chExt cx="3756752" cy="3122618"/>
          </a:xfrm>
        </p:grpSpPr>
        <p:sp>
          <p:nvSpPr>
            <p:cNvPr id="15" name="CuadroTexto 14"/>
            <p:cNvSpPr txBox="1"/>
            <p:nvPr/>
          </p:nvSpPr>
          <p:spPr>
            <a:xfrm>
              <a:off x="760164" y="52881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27.</a:t>
              </a:r>
              <a:endParaRPr lang="es-MX" dirty="0"/>
            </a:p>
          </p:txBody>
        </p:sp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6" y="627962"/>
              <a:ext cx="3280340" cy="3023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321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287867" y="186267"/>
            <a:ext cx="4064000" cy="1337733"/>
          </a:xfrm>
          <a:prstGeom prst="round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457200" y="365125"/>
            <a:ext cx="2861733" cy="955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Porcentaje de estudiantes que acertaron el </a:t>
            </a:r>
            <a:r>
              <a:rPr lang="es-MX" dirty="0" err="1" smtClean="0">
                <a:solidFill>
                  <a:schemeClr val="tx1"/>
                </a:solidFill>
              </a:rPr>
              <a:t>item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" name="Flecha derecha 10"/>
          <p:cNvSpPr/>
          <p:nvPr/>
        </p:nvSpPr>
        <p:spPr>
          <a:xfrm>
            <a:off x="3530600" y="622828"/>
            <a:ext cx="609600" cy="44026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/>
          <p:cNvSpPr txBox="1"/>
          <p:nvPr/>
        </p:nvSpPr>
        <p:spPr>
          <a:xfrm>
            <a:off x="9719733" y="6304002"/>
            <a:ext cx="2472267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0" b="1" dirty="0" err="1" smtClean="0">
                <a:solidFill>
                  <a:schemeClr val="bg1"/>
                </a:solidFill>
              </a:rPr>
              <a:t>Item</a:t>
            </a:r>
            <a:r>
              <a:rPr lang="es-MX" sz="3000" b="1" dirty="0" smtClean="0">
                <a:solidFill>
                  <a:schemeClr val="bg1"/>
                </a:solidFill>
              </a:rPr>
              <a:t> 34</a:t>
            </a:r>
            <a:endParaRPr lang="es-MX" sz="3000" b="1" dirty="0">
              <a:solidFill>
                <a:schemeClr val="bg1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1007533" y="5666601"/>
            <a:ext cx="3132667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Respuesta Correcta:</a:t>
            </a:r>
          </a:p>
          <a:p>
            <a:pPr algn="ctr"/>
            <a:r>
              <a:rPr lang="es-MX" sz="2200" b="1" dirty="0"/>
              <a:t>A</a:t>
            </a:r>
          </a:p>
        </p:txBody>
      </p:sp>
      <p:graphicFrame>
        <p:nvGraphicFramePr>
          <p:cNvPr id="17" name="Marcador de conteni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757672"/>
              </p:ext>
            </p:extLst>
          </p:nvPr>
        </p:nvGraphicFramePr>
        <p:xfrm>
          <a:off x="8892729" y="2494839"/>
          <a:ext cx="1804768" cy="118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768"/>
              </a:tblGrid>
              <a:tr h="5904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GLOBAL</a:t>
                      </a:r>
                      <a:endParaRPr lang="es-MX" sz="3000" dirty="0"/>
                    </a:p>
                  </a:txBody>
                  <a:tcPr/>
                </a:tc>
              </a:tr>
              <a:tr h="5986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15.3%</a:t>
                      </a:r>
                      <a:endParaRPr lang="es-MX" sz="3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392644" y="287688"/>
            <a:ext cx="521139" cy="364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26.</a:t>
            </a:r>
            <a:endParaRPr lang="es-MX" dirty="0"/>
          </a:p>
        </p:txBody>
      </p:sp>
      <p:grpSp>
        <p:nvGrpSpPr>
          <p:cNvPr id="18" name="Grupo 17"/>
          <p:cNvGrpSpPr/>
          <p:nvPr/>
        </p:nvGrpSpPr>
        <p:grpSpPr>
          <a:xfrm>
            <a:off x="392644" y="1825625"/>
            <a:ext cx="6250774" cy="3285751"/>
            <a:chOff x="528810" y="638978"/>
            <a:chExt cx="5938630" cy="3018622"/>
          </a:xfrm>
        </p:grpSpPr>
        <p:sp>
          <p:nvSpPr>
            <p:cNvPr id="19" name="CuadroTexto 18"/>
            <p:cNvSpPr txBox="1"/>
            <p:nvPr/>
          </p:nvSpPr>
          <p:spPr>
            <a:xfrm>
              <a:off x="528810" y="63897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34.</a:t>
              </a:r>
              <a:endParaRPr lang="es-MX" dirty="0"/>
            </a:p>
          </p:txBody>
        </p:sp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222" y="638978"/>
              <a:ext cx="5462218" cy="301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611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87867" y="186267"/>
            <a:ext cx="4064000" cy="1337733"/>
          </a:xfrm>
          <a:prstGeom prst="round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Rectángulo 10"/>
          <p:cNvSpPr/>
          <p:nvPr/>
        </p:nvSpPr>
        <p:spPr>
          <a:xfrm>
            <a:off x="457200" y="365125"/>
            <a:ext cx="2861733" cy="955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Porcentaje de estudiantes que acertaron el </a:t>
            </a:r>
            <a:r>
              <a:rPr lang="es-MX" dirty="0" err="1" smtClean="0">
                <a:solidFill>
                  <a:schemeClr val="tx1"/>
                </a:solidFill>
              </a:rPr>
              <a:t>item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2" name="Flecha derecha 11"/>
          <p:cNvSpPr/>
          <p:nvPr/>
        </p:nvSpPr>
        <p:spPr>
          <a:xfrm>
            <a:off x="3530600" y="622828"/>
            <a:ext cx="609600" cy="44026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/>
          <p:cNvSpPr txBox="1"/>
          <p:nvPr/>
        </p:nvSpPr>
        <p:spPr>
          <a:xfrm>
            <a:off x="9719733" y="6304002"/>
            <a:ext cx="2472267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0" b="1" dirty="0" err="1" smtClean="0">
                <a:solidFill>
                  <a:schemeClr val="bg1"/>
                </a:solidFill>
              </a:rPr>
              <a:t>Item</a:t>
            </a:r>
            <a:r>
              <a:rPr lang="es-MX" sz="3000" b="1" dirty="0" smtClean="0">
                <a:solidFill>
                  <a:schemeClr val="bg1"/>
                </a:solidFill>
              </a:rPr>
              <a:t> 36</a:t>
            </a:r>
            <a:endParaRPr lang="es-MX" sz="3000" b="1" dirty="0">
              <a:solidFill>
                <a:schemeClr val="bg1"/>
              </a:solidFill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3" t="15745" r="32168" b="40392"/>
          <a:stretch/>
        </p:blipFill>
        <p:spPr>
          <a:xfrm>
            <a:off x="2536535" y="2627026"/>
            <a:ext cx="2248200" cy="1664413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13"/>
          <a:stretch/>
        </p:blipFill>
        <p:spPr>
          <a:xfrm>
            <a:off x="1109235" y="1937279"/>
            <a:ext cx="5856601" cy="494327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551125" y="193727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36.</a:t>
            </a:r>
            <a:endParaRPr lang="es-MX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17"/>
          <a:stretch/>
        </p:blipFill>
        <p:spPr>
          <a:xfrm>
            <a:off x="785458" y="4250341"/>
            <a:ext cx="5992428" cy="1345916"/>
          </a:xfrm>
          <a:prstGeom prst="rect">
            <a:avLst/>
          </a:prstGeom>
        </p:spPr>
      </p:pic>
      <p:sp>
        <p:nvSpPr>
          <p:cNvPr id="21" name="Rectángulo redondeado 20"/>
          <p:cNvSpPr/>
          <p:nvPr/>
        </p:nvSpPr>
        <p:spPr>
          <a:xfrm>
            <a:off x="1007533" y="5666601"/>
            <a:ext cx="3132667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Respuesta Correcta:</a:t>
            </a:r>
          </a:p>
          <a:p>
            <a:pPr algn="ctr"/>
            <a:r>
              <a:rPr lang="es-MX" sz="2200" b="1" dirty="0"/>
              <a:t>B</a:t>
            </a:r>
          </a:p>
        </p:txBody>
      </p:sp>
      <p:graphicFrame>
        <p:nvGraphicFramePr>
          <p:cNvPr id="14" name="Marcador de conteni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036975"/>
              </p:ext>
            </p:extLst>
          </p:nvPr>
        </p:nvGraphicFramePr>
        <p:xfrm>
          <a:off x="8892729" y="2494839"/>
          <a:ext cx="1804768" cy="118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768"/>
              </a:tblGrid>
              <a:tr h="5904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GLOBAL</a:t>
                      </a:r>
                      <a:endParaRPr lang="es-MX" sz="3000" dirty="0"/>
                    </a:p>
                  </a:txBody>
                  <a:tcPr/>
                </a:tc>
              </a:tr>
              <a:tr h="5986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14.81%</a:t>
                      </a:r>
                      <a:endParaRPr lang="es-MX" sz="3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09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414337"/>
            <a:ext cx="10772775" cy="6029325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8197262" y="4287187"/>
            <a:ext cx="2805518" cy="178382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607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287867" y="186267"/>
            <a:ext cx="4064000" cy="1337733"/>
          </a:xfrm>
          <a:prstGeom prst="round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457200" y="365125"/>
            <a:ext cx="2861733" cy="955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Porcentaje de estudiantes que acertaron el </a:t>
            </a:r>
            <a:r>
              <a:rPr lang="es-MX" dirty="0" err="1" smtClean="0">
                <a:solidFill>
                  <a:schemeClr val="tx1"/>
                </a:solidFill>
              </a:rPr>
              <a:t>item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" name="Flecha derecha 10"/>
          <p:cNvSpPr/>
          <p:nvPr/>
        </p:nvSpPr>
        <p:spPr>
          <a:xfrm>
            <a:off x="3530600" y="622828"/>
            <a:ext cx="609600" cy="44026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/>
          <p:cNvSpPr txBox="1"/>
          <p:nvPr/>
        </p:nvSpPr>
        <p:spPr>
          <a:xfrm>
            <a:off x="9719733" y="6304002"/>
            <a:ext cx="2472267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0" b="1" dirty="0" err="1" smtClean="0">
                <a:solidFill>
                  <a:schemeClr val="bg1"/>
                </a:solidFill>
              </a:rPr>
              <a:t>Item</a:t>
            </a:r>
            <a:r>
              <a:rPr lang="es-MX" sz="3000" b="1" dirty="0" smtClean="0">
                <a:solidFill>
                  <a:schemeClr val="bg1"/>
                </a:solidFill>
              </a:rPr>
              <a:t> 37</a:t>
            </a:r>
            <a:endParaRPr lang="es-MX" sz="3000" b="1" dirty="0">
              <a:solidFill>
                <a:schemeClr val="bg1"/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838200" y="1781703"/>
            <a:ext cx="4119442" cy="4203121"/>
            <a:chOff x="616945" y="4252510"/>
            <a:chExt cx="3602514" cy="3750283"/>
          </a:xfrm>
        </p:grpSpPr>
        <p:sp>
          <p:nvSpPr>
            <p:cNvPr id="14" name="CuadroTexto 13"/>
            <p:cNvSpPr txBox="1"/>
            <p:nvPr/>
          </p:nvSpPr>
          <p:spPr>
            <a:xfrm>
              <a:off x="616945" y="4252511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37.</a:t>
              </a:r>
              <a:endParaRPr lang="es-MX" dirty="0"/>
            </a:p>
          </p:txBody>
        </p:sp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56" y="4252510"/>
              <a:ext cx="3126103" cy="3750283"/>
            </a:xfrm>
            <a:prstGeom prst="rect">
              <a:avLst/>
            </a:prstGeom>
          </p:spPr>
        </p:pic>
      </p:grpSp>
      <p:sp>
        <p:nvSpPr>
          <p:cNvPr id="16" name="Rectángulo redondeado 15"/>
          <p:cNvSpPr/>
          <p:nvPr/>
        </p:nvSpPr>
        <p:spPr>
          <a:xfrm>
            <a:off x="3835400" y="5262563"/>
            <a:ext cx="3132667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Respuesta Correcta:</a:t>
            </a:r>
          </a:p>
          <a:p>
            <a:pPr algn="ctr"/>
            <a:r>
              <a:rPr lang="es-MX" sz="2200" b="1" dirty="0"/>
              <a:t>B</a:t>
            </a:r>
          </a:p>
        </p:txBody>
      </p:sp>
      <p:graphicFrame>
        <p:nvGraphicFramePr>
          <p:cNvPr id="17" name="Marcador de conteni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113262"/>
              </p:ext>
            </p:extLst>
          </p:nvPr>
        </p:nvGraphicFramePr>
        <p:xfrm>
          <a:off x="8892729" y="2494839"/>
          <a:ext cx="1804768" cy="118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768"/>
              </a:tblGrid>
              <a:tr h="5904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GLOBAL</a:t>
                      </a:r>
                      <a:endParaRPr lang="es-MX" sz="3000" dirty="0"/>
                    </a:p>
                  </a:txBody>
                  <a:tcPr/>
                </a:tc>
              </a:tr>
              <a:tr h="5986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3.7%</a:t>
                      </a:r>
                      <a:endParaRPr lang="es-MX" sz="3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8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838200" y="1781703"/>
            <a:ext cx="3890563" cy="4358719"/>
            <a:chOff x="594911" y="616945"/>
            <a:chExt cx="3562614" cy="4091202"/>
          </a:xfrm>
        </p:grpSpPr>
        <p:sp>
          <p:nvSpPr>
            <p:cNvPr id="19" name="CuadroTexto 18"/>
            <p:cNvSpPr txBox="1"/>
            <p:nvPr/>
          </p:nvSpPr>
          <p:spPr>
            <a:xfrm>
              <a:off x="594911" y="61694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38.</a:t>
              </a:r>
              <a:endParaRPr lang="es-MX" dirty="0"/>
            </a:p>
          </p:txBody>
        </p:sp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302" y="730269"/>
              <a:ext cx="3203223" cy="3977878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287867" y="186267"/>
            <a:ext cx="4064000" cy="1337733"/>
          </a:xfrm>
          <a:prstGeom prst="round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457200" y="365125"/>
            <a:ext cx="2861733" cy="955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Porcentaje de estudiantes que acertaron el </a:t>
            </a:r>
            <a:r>
              <a:rPr lang="es-MX" dirty="0" err="1" smtClean="0">
                <a:solidFill>
                  <a:schemeClr val="tx1"/>
                </a:solidFill>
              </a:rPr>
              <a:t>item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" name="Flecha derecha 10"/>
          <p:cNvSpPr/>
          <p:nvPr/>
        </p:nvSpPr>
        <p:spPr>
          <a:xfrm>
            <a:off x="3530600" y="622828"/>
            <a:ext cx="609600" cy="44026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/>
          <p:cNvSpPr txBox="1"/>
          <p:nvPr/>
        </p:nvSpPr>
        <p:spPr>
          <a:xfrm>
            <a:off x="9719733" y="6304002"/>
            <a:ext cx="2472267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0" b="1" dirty="0" err="1" smtClean="0">
                <a:solidFill>
                  <a:schemeClr val="bg1"/>
                </a:solidFill>
              </a:rPr>
              <a:t>Item</a:t>
            </a:r>
            <a:r>
              <a:rPr lang="es-MX" sz="3000" b="1" dirty="0" smtClean="0">
                <a:solidFill>
                  <a:schemeClr val="bg1"/>
                </a:solidFill>
              </a:rPr>
              <a:t> 38</a:t>
            </a:r>
            <a:endParaRPr lang="es-MX" sz="3000" b="1" dirty="0">
              <a:solidFill>
                <a:schemeClr val="bg1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3835400" y="5262563"/>
            <a:ext cx="3132667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Respuesta Correcta:</a:t>
            </a:r>
          </a:p>
          <a:p>
            <a:pPr algn="ctr"/>
            <a:r>
              <a:rPr lang="es-MX" sz="2200" b="1" dirty="0"/>
              <a:t>D</a:t>
            </a:r>
          </a:p>
        </p:txBody>
      </p:sp>
      <p:graphicFrame>
        <p:nvGraphicFramePr>
          <p:cNvPr id="17" name="Marcador de conteni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018493"/>
              </p:ext>
            </p:extLst>
          </p:nvPr>
        </p:nvGraphicFramePr>
        <p:xfrm>
          <a:off x="8892729" y="2494839"/>
          <a:ext cx="1804768" cy="118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768"/>
              </a:tblGrid>
              <a:tr h="5904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GLOBAL</a:t>
                      </a:r>
                      <a:endParaRPr lang="es-MX" sz="3000" dirty="0"/>
                    </a:p>
                  </a:txBody>
                  <a:tcPr/>
                </a:tc>
              </a:tr>
              <a:tr h="5986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25.92%</a:t>
                      </a:r>
                      <a:endParaRPr lang="es-MX" sz="3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24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287867" y="186267"/>
            <a:ext cx="4064000" cy="1337733"/>
          </a:xfrm>
          <a:prstGeom prst="round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457200" y="365125"/>
            <a:ext cx="2861733" cy="955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Porcentaje de estudiantes que acertaron el </a:t>
            </a:r>
            <a:r>
              <a:rPr lang="es-MX" dirty="0" err="1" smtClean="0">
                <a:solidFill>
                  <a:schemeClr val="tx1"/>
                </a:solidFill>
              </a:rPr>
              <a:t>item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" name="Flecha derecha 10"/>
          <p:cNvSpPr/>
          <p:nvPr/>
        </p:nvSpPr>
        <p:spPr>
          <a:xfrm>
            <a:off x="3530600" y="622828"/>
            <a:ext cx="609600" cy="44026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/>
          <p:cNvSpPr txBox="1"/>
          <p:nvPr/>
        </p:nvSpPr>
        <p:spPr>
          <a:xfrm>
            <a:off x="9719733" y="6304002"/>
            <a:ext cx="2472267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0" b="1" dirty="0" err="1" smtClean="0">
                <a:solidFill>
                  <a:schemeClr val="bg1"/>
                </a:solidFill>
              </a:rPr>
              <a:t>Item</a:t>
            </a:r>
            <a:r>
              <a:rPr lang="es-MX" sz="3000" b="1" dirty="0" smtClean="0">
                <a:solidFill>
                  <a:schemeClr val="bg1"/>
                </a:solidFill>
              </a:rPr>
              <a:t> 39</a:t>
            </a:r>
            <a:endParaRPr lang="es-MX" sz="3000" b="1" dirty="0">
              <a:solidFill>
                <a:schemeClr val="bg1"/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240523" y="1773453"/>
            <a:ext cx="6600544" cy="3442014"/>
            <a:chOff x="716096" y="5530467"/>
            <a:chExt cx="5935299" cy="2787268"/>
          </a:xfrm>
        </p:grpSpPr>
        <p:sp>
          <p:nvSpPr>
            <p:cNvPr id="14" name="CuadroTexto 13"/>
            <p:cNvSpPr txBox="1"/>
            <p:nvPr/>
          </p:nvSpPr>
          <p:spPr>
            <a:xfrm>
              <a:off x="716096" y="553046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39.</a:t>
              </a:r>
              <a:endParaRPr lang="es-MX" dirty="0"/>
            </a:p>
          </p:txBody>
        </p:sp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323" y="5530467"/>
              <a:ext cx="5580072" cy="2787268"/>
            </a:xfrm>
            <a:prstGeom prst="rect">
              <a:avLst/>
            </a:prstGeom>
          </p:spPr>
        </p:pic>
      </p:grpSp>
      <p:sp>
        <p:nvSpPr>
          <p:cNvPr id="16" name="Rectángulo redondeado 15"/>
          <p:cNvSpPr/>
          <p:nvPr/>
        </p:nvSpPr>
        <p:spPr>
          <a:xfrm>
            <a:off x="1752599" y="5464920"/>
            <a:ext cx="3132667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Respuesta Correcta:</a:t>
            </a:r>
          </a:p>
          <a:p>
            <a:pPr algn="ctr"/>
            <a:r>
              <a:rPr lang="es-MX" sz="2200" b="1" dirty="0" smtClean="0"/>
              <a:t>C</a:t>
            </a:r>
            <a:endParaRPr lang="es-MX" sz="2200" b="1" dirty="0"/>
          </a:p>
        </p:txBody>
      </p:sp>
      <p:graphicFrame>
        <p:nvGraphicFramePr>
          <p:cNvPr id="17" name="Marcador de conteni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0140236"/>
              </p:ext>
            </p:extLst>
          </p:nvPr>
        </p:nvGraphicFramePr>
        <p:xfrm>
          <a:off x="8892729" y="2494839"/>
          <a:ext cx="1804768" cy="118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768"/>
              </a:tblGrid>
              <a:tr h="5904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GLOBAL</a:t>
                      </a:r>
                      <a:endParaRPr lang="es-MX" sz="3000" dirty="0"/>
                    </a:p>
                  </a:txBody>
                  <a:tcPr/>
                </a:tc>
              </a:tr>
              <a:tr h="5986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29.6%</a:t>
                      </a:r>
                      <a:endParaRPr lang="es-MX" sz="3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15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287867" y="186267"/>
            <a:ext cx="4064000" cy="1337733"/>
          </a:xfrm>
          <a:prstGeom prst="round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457200" y="365125"/>
            <a:ext cx="2861733" cy="955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Porcentaje de estudiantes que acertaron el </a:t>
            </a:r>
            <a:r>
              <a:rPr lang="es-MX" dirty="0" err="1" smtClean="0">
                <a:solidFill>
                  <a:schemeClr val="tx1"/>
                </a:solidFill>
              </a:rPr>
              <a:t>item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" name="Flecha derecha 10"/>
          <p:cNvSpPr/>
          <p:nvPr/>
        </p:nvSpPr>
        <p:spPr>
          <a:xfrm>
            <a:off x="3530600" y="622828"/>
            <a:ext cx="609600" cy="44026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/>
          <p:cNvSpPr txBox="1"/>
          <p:nvPr/>
        </p:nvSpPr>
        <p:spPr>
          <a:xfrm>
            <a:off x="9719733" y="6304002"/>
            <a:ext cx="2472267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0" b="1" dirty="0" err="1" smtClean="0">
                <a:solidFill>
                  <a:schemeClr val="bg1"/>
                </a:solidFill>
              </a:rPr>
              <a:t>Item</a:t>
            </a:r>
            <a:r>
              <a:rPr lang="es-MX" sz="3000" b="1" dirty="0" smtClean="0">
                <a:solidFill>
                  <a:schemeClr val="bg1"/>
                </a:solidFill>
              </a:rPr>
              <a:t> 40</a:t>
            </a:r>
            <a:endParaRPr lang="es-MX" sz="3000" b="1" dirty="0">
              <a:solidFill>
                <a:schemeClr val="bg1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2446866" y="5650787"/>
            <a:ext cx="3132667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Respuesta Correcta:</a:t>
            </a:r>
          </a:p>
          <a:p>
            <a:pPr algn="ctr"/>
            <a:r>
              <a:rPr lang="es-MX" sz="2200" b="1" dirty="0"/>
              <a:t>D</a:t>
            </a:r>
          </a:p>
        </p:txBody>
      </p:sp>
      <p:graphicFrame>
        <p:nvGraphicFramePr>
          <p:cNvPr id="17" name="Marcador de conteni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807565"/>
              </p:ext>
            </p:extLst>
          </p:nvPr>
        </p:nvGraphicFramePr>
        <p:xfrm>
          <a:off x="8892729" y="2494839"/>
          <a:ext cx="1804768" cy="118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768"/>
              </a:tblGrid>
              <a:tr h="5904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GLOBAL</a:t>
                      </a:r>
                      <a:endParaRPr lang="es-MX" sz="3000" dirty="0"/>
                    </a:p>
                  </a:txBody>
                  <a:tcPr/>
                </a:tc>
              </a:tr>
              <a:tr h="5986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18.51%</a:t>
                      </a:r>
                      <a:endParaRPr lang="es-MX" sz="3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" name="Grupo 17"/>
          <p:cNvGrpSpPr/>
          <p:nvPr/>
        </p:nvGrpSpPr>
        <p:grpSpPr>
          <a:xfrm>
            <a:off x="581350" y="1789598"/>
            <a:ext cx="7993024" cy="3356364"/>
            <a:chOff x="495759" y="550843"/>
            <a:chExt cx="5898499" cy="1710237"/>
          </a:xfrm>
        </p:grpSpPr>
        <p:sp>
          <p:nvSpPr>
            <p:cNvPr id="19" name="CuadroTexto 18"/>
            <p:cNvSpPr txBox="1"/>
            <p:nvPr/>
          </p:nvSpPr>
          <p:spPr>
            <a:xfrm>
              <a:off x="495759" y="55084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40.</a:t>
              </a:r>
              <a:endParaRPr lang="es-MX" dirty="0"/>
            </a:p>
          </p:txBody>
        </p:sp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171" y="550843"/>
              <a:ext cx="5422087" cy="17102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52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287867" y="186267"/>
            <a:ext cx="4064000" cy="1337733"/>
          </a:xfrm>
          <a:prstGeom prst="round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457200" y="365125"/>
            <a:ext cx="2861733" cy="955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Porcentaje de estudiantes que acertaron el </a:t>
            </a:r>
            <a:r>
              <a:rPr lang="es-MX" dirty="0" err="1" smtClean="0">
                <a:solidFill>
                  <a:schemeClr val="tx1"/>
                </a:solidFill>
              </a:rPr>
              <a:t>item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" name="Flecha derecha 10"/>
          <p:cNvSpPr/>
          <p:nvPr/>
        </p:nvSpPr>
        <p:spPr>
          <a:xfrm>
            <a:off x="3530600" y="622828"/>
            <a:ext cx="609600" cy="44026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/>
          <p:cNvSpPr txBox="1"/>
          <p:nvPr/>
        </p:nvSpPr>
        <p:spPr>
          <a:xfrm>
            <a:off x="9719733" y="6304002"/>
            <a:ext cx="2472267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0" b="1" dirty="0" err="1" smtClean="0">
                <a:solidFill>
                  <a:schemeClr val="bg1"/>
                </a:solidFill>
              </a:rPr>
              <a:t>Item</a:t>
            </a:r>
            <a:r>
              <a:rPr lang="es-MX" sz="3000" b="1" dirty="0" smtClean="0">
                <a:solidFill>
                  <a:schemeClr val="bg1"/>
                </a:solidFill>
              </a:rPr>
              <a:t> 41</a:t>
            </a:r>
            <a:endParaRPr lang="es-MX" sz="3000" b="1" dirty="0">
              <a:solidFill>
                <a:schemeClr val="bg1"/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624248" y="1869546"/>
            <a:ext cx="5302419" cy="3781241"/>
            <a:chOff x="572877" y="2930487"/>
            <a:chExt cx="3910988" cy="2885085"/>
          </a:xfrm>
        </p:grpSpPr>
        <p:sp>
          <p:nvSpPr>
            <p:cNvPr id="14" name="CuadroTexto 13"/>
            <p:cNvSpPr txBox="1"/>
            <p:nvPr/>
          </p:nvSpPr>
          <p:spPr>
            <a:xfrm>
              <a:off x="572877" y="293048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41.</a:t>
              </a:r>
              <a:endParaRPr lang="es-MX" dirty="0"/>
            </a:p>
          </p:txBody>
        </p:sp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289" y="3018622"/>
              <a:ext cx="3434576" cy="2796950"/>
            </a:xfrm>
            <a:prstGeom prst="rect">
              <a:avLst/>
            </a:prstGeom>
          </p:spPr>
        </p:pic>
      </p:grpSp>
      <p:sp>
        <p:nvSpPr>
          <p:cNvPr id="16" name="Rectángulo redondeado 15"/>
          <p:cNvSpPr/>
          <p:nvPr/>
        </p:nvSpPr>
        <p:spPr>
          <a:xfrm>
            <a:off x="2446866" y="5650787"/>
            <a:ext cx="3132667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Respuesta Correcta:</a:t>
            </a:r>
          </a:p>
          <a:p>
            <a:pPr algn="ctr"/>
            <a:r>
              <a:rPr lang="es-MX" sz="2200" b="1" dirty="0"/>
              <a:t>B</a:t>
            </a:r>
          </a:p>
        </p:txBody>
      </p:sp>
      <p:graphicFrame>
        <p:nvGraphicFramePr>
          <p:cNvPr id="17" name="Marcador de conteni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5195486"/>
              </p:ext>
            </p:extLst>
          </p:nvPr>
        </p:nvGraphicFramePr>
        <p:xfrm>
          <a:off x="8892729" y="2494839"/>
          <a:ext cx="1804768" cy="118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768"/>
              </a:tblGrid>
              <a:tr h="5904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GLOBAL</a:t>
                      </a:r>
                      <a:endParaRPr lang="es-MX" sz="3000" dirty="0"/>
                    </a:p>
                  </a:txBody>
                  <a:tcPr/>
                </a:tc>
              </a:tr>
              <a:tr h="5986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15.38%</a:t>
                      </a:r>
                      <a:endParaRPr lang="es-MX" sz="3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6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287867" y="186267"/>
            <a:ext cx="4064000" cy="1337733"/>
          </a:xfrm>
          <a:prstGeom prst="round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457200" y="365125"/>
            <a:ext cx="2861733" cy="955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Porcentaje de estudiantes que acertaron el </a:t>
            </a:r>
            <a:r>
              <a:rPr lang="es-MX" dirty="0" err="1" smtClean="0">
                <a:solidFill>
                  <a:schemeClr val="tx1"/>
                </a:solidFill>
              </a:rPr>
              <a:t>item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" name="Flecha derecha 10"/>
          <p:cNvSpPr/>
          <p:nvPr/>
        </p:nvSpPr>
        <p:spPr>
          <a:xfrm>
            <a:off x="3530600" y="622828"/>
            <a:ext cx="609600" cy="44026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/>
          <p:cNvSpPr txBox="1"/>
          <p:nvPr/>
        </p:nvSpPr>
        <p:spPr>
          <a:xfrm>
            <a:off x="9719733" y="6304002"/>
            <a:ext cx="2472267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0" b="1" dirty="0" err="1" smtClean="0">
                <a:solidFill>
                  <a:schemeClr val="bg1"/>
                </a:solidFill>
              </a:rPr>
              <a:t>Item</a:t>
            </a:r>
            <a:r>
              <a:rPr lang="es-MX" sz="3000" b="1" dirty="0" smtClean="0">
                <a:solidFill>
                  <a:schemeClr val="bg1"/>
                </a:solidFill>
              </a:rPr>
              <a:t> 42</a:t>
            </a:r>
            <a:endParaRPr lang="es-MX" sz="3000" b="1" dirty="0">
              <a:solidFill>
                <a:schemeClr val="bg1"/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457200" y="1718772"/>
            <a:ext cx="5113867" cy="3479761"/>
            <a:chOff x="594911" y="683046"/>
            <a:chExt cx="3667071" cy="2137272"/>
          </a:xfrm>
        </p:grpSpPr>
        <p:sp>
          <p:nvSpPr>
            <p:cNvPr id="14" name="CuadroTexto 13"/>
            <p:cNvSpPr txBox="1"/>
            <p:nvPr/>
          </p:nvSpPr>
          <p:spPr>
            <a:xfrm>
              <a:off x="594911" y="683046"/>
              <a:ext cx="517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42.</a:t>
              </a:r>
              <a:endParaRPr lang="es-MX" dirty="0"/>
            </a:p>
          </p:txBody>
        </p:sp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703" y="760164"/>
              <a:ext cx="3149279" cy="2060154"/>
            </a:xfrm>
            <a:prstGeom prst="rect">
              <a:avLst/>
            </a:prstGeom>
          </p:spPr>
        </p:pic>
      </p:grpSp>
      <p:sp>
        <p:nvSpPr>
          <p:cNvPr id="16" name="Rectángulo redondeado 15"/>
          <p:cNvSpPr/>
          <p:nvPr/>
        </p:nvSpPr>
        <p:spPr>
          <a:xfrm>
            <a:off x="2446866" y="5650787"/>
            <a:ext cx="3132667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Respuesta Correcta:</a:t>
            </a:r>
          </a:p>
          <a:p>
            <a:pPr algn="ctr"/>
            <a:r>
              <a:rPr lang="es-MX" sz="2200" b="1" dirty="0" smtClean="0"/>
              <a:t>D</a:t>
            </a:r>
            <a:endParaRPr lang="es-MX" sz="2200" b="1" dirty="0"/>
          </a:p>
        </p:txBody>
      </p:sp>
      <p:graphicFrame>
        <p:nvGraphicFramePr>
          <p:cNvPr id="17" name="Marcador de conteni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464211"/>
              </p:ext>
            </p:extLst>
          </p:nvPr>
        </p:nvGraphicFramePr>
        <p:xfrm>
          <a:off x="8892729" y="2494839"/>
          <a:ext cx="1804768" cy="118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768"/>
              </a:tblGrid>
              <a:tr h="5904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GLOBAL</a:t>
                      </a:r>
                      <a:endParaRPr lang="es-MX" sz="3000" dirty="0"/>
                    </a:p>
                  </a:txBody>
                  <a:tcPr/>
                </a:tc>
              </a:tr>
              <a:tr h="5986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25%</a:t>
                      </a:r>
                      <a:endParaRPr lang="es-MX" sz="3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34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287867" y="186267"/>
            <a:ext cx="4064000" cy="1337733"/>
          </a:xfrm>
          <a:prstGeom prst="round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457200" y="365125"/>
            <a:ext cx="2861733" cy="955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Porcentaje de estudiantes que acertaron el </a:t>
            </a:r>
            <a:r>
              <a:rPr lang="es-MX" dirty="0" err="1" smtClean="0">
                <a:solidFill>
                  <a:schemeClr val="tx1"/>
                </a:solidFill>
              </a:rPr>
              <a:t>item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" name="Flecha derecha 10"/>
          <p:cNvSpPr/>
          <p:nvPr/>
        </p:nvSpPr>
        <p:spPr>
          <a:xfrm>
            <a:off x="3530600" y="622828"/>
            <a:ext cx="609600" cy="44026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/>
          <p:cNvSpPr txBox="1"/>
          <p:nvPr/>
        </p:nvSpPr>
        <p:spPr>
          <a:xfrm>
            <a:off x="9719733" y="6304002"/>
            <a:ext cx="2472267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0" b="1" dirty="0" err="1" smtClean="0">
                <a:solidFill>
                  <a:schemeClr val="bg1"/>
                </a:solidFill>
              </a:rPr>
              <a:t>Item</a:t>
            </a:r>
            <a:r>
              <a:rPr lang="es-MX" sz="3000" b="1" dirty="0" smtClean="0">
                <a:solidFill>
                  <a:schemeClr val="bg1"/>
                </a:solidFill>
              </a:rPr>
              <a:t> 43</a:t>
            </a:r>
            <a:endParaRPr lang="es-MX" sz="3000" b="1" dirty="0">
              <a:solidFill>
                <a:schemeClr val="bg1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2446866" y="5650787"/>
            <a:ext cx="3132667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Respuesta Correcta:</a:t>
            </a:r>
          </a:p>
          <a:p>
            <a:pPr algn="ctr"/>
            <a:r>
              <a:rPr lang="es-MX" sz="2200" b="1" dirty="0"/>
              <a:t>A</a:t>
            </a:r>
          </a:p>
        </p:txBody>
      </p:sp>
      <p:graphicFrame>
        <p:nvGraphicFramePr>
          <p:cNvPr id="17" name="Marcador de conteni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7604476"/>
              </p:ext>
            </p:extLst>
          </p:nvPr>
        </p:nvGraphicFramePr>
        <p:xfrm>
          <a:off x="1725832" y="2779974"/>
          <a:ext cx="1804768" cy="118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768"/>
              </a:tblGrid>
              <a:tr h="5904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GLOBAL</a:t>
                      </a:r>
                      <a:endParaRPr lang="es-MX" sz="3000" dirty="0"/>
                    </a:p>
                  </a:txBody>
                  <a:tcPr/>
                </a:tc>
              </a:tr>
              <a:tr h="5986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26.92%</a:t>
                      </a:r>
                      <a:endParaRPr lang="es-MX" sz="3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" name="Grupo 17"/>
          <p:cNvGrpSpPr/>
          <p:nvPr/>
        </p:nvGrpSpPr>
        <p:grpSpPr>
          <a:xfrm>
            <a:off x="5925029" y="365125"/>
            <a:ext cx="5293578" cy="5076296"/>
            <a:chOff x="683046" y="3723701"/>
            <a:chExt cx="3578936" cy="3863058"/>
          </a:xfrm>
        </p:grpSpPr>
        <p:sp>
          <p:nvSpPr>
            <p:cNvPr id="19" name="CuadroTexto 18"/>
            <p:cNvSpPr txBox="1"/>
            <p:nvPr/>
          </p:nvSpPr>
          <p:spPr>
            <a:xfrm>
              <a:off x="683046" y="3723701"/>
              <a:ext cx="528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43.</a:t>
              </a:r>
              <a:endParaRPr lang="es-MX" dirty="0"/>
            </a:p>
          </p:txBody>
        </p:sp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702" y="3723701"/>
              <a:ext cx="3149280" cy="38630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504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287867" y="186267"/>
            <a:ext cx="4064000" cy="1337733"/>
          </a:xfrm>
          <a:prstGeom prst="round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457200" y="365125"/>
            <a:ext cx="2861733" cy="955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Porcentaje de estudiantes que acertaron el </a:t>
            </a:r>
            <a:r>
              <a:rPr lang="es-MX" dirty="0" err="1" smtClean="0">
                <a:solidFill>
                  <a:schemeClr val="tx1"/>
                </a:solidFill>
              </a:rPr>
              <a:t>item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" name="Flecha derecha 10"/>
          <p:cNvSpPr/>
          <p:nvPr/>
        </p:nvSpPr>
        <p:spPr>
          <a:xfrm>
            <a:off x="3530600" y="622828"/>
            <a:ext cx="609600" cy="44026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/>
          <p:cNvSpPr txBox="1"/>
          <p:nvPr/>
        </p:nvSpPr>
        <p:spPr>
          <a:xfrm>
            <a:off x="9719733" y="6304002"/>
            <a:ext cx="2472267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0" b="1" dirty="0" err="1" smtClean="0">
                <a:solidFill>
                  <a:schemeClr val="bg1"/>
                </a:solidFill>
              </a:rPr>
              <a:t>Item</a:t>
            </a:r>
            <a:r>
              <a:rPr lang="es-MX" sz="3000" b="1" dirty="0" smtClean="0">
                <a:solidFill>
                  <a:schemeClr val="bg1"/>
                </a:solidFill>
              </a:rPr>
              <a:t> 43</a:t>
            </a:r>
            <a:endParaRPr lang="es-MX" sz="3000" b="1" dirty="0">
              <a:solidFill>
                <a:schemeClr val="bg1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2446866" y="5650787"/>
            <a:ext cx="3132667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Respuesta Correcta:</a:t>
            </a:r>
          </a:p>
          <a:p>
            <a:pPr algn="ctr"/>
            <a:r>
              <a:rPr lang="es-MX" sz="2200" b="1" dirty="0"/>
              <a:t>C</a:t>
            </a:r>
          </a:p>
        </p:txBody>
      </p:sp>
      <p:graphicFrame>
        <p:nvGraphicFramePr>
          <p:cNvPr id="17" name="Marcador de conteni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7997701"/>
              </p:ext>
            </p:extLst>
          </p:nvPr>
        </p:nvGraphicFramePr>
        <p:xfrm>
          <a:off x="1725832" y="2779974"/>
          <a:ext cx="1804768" cy="118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768"/>
              </a:tblGrid>
              <a:tr h="5904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GLOBAL</a:t>
                      </a:r>
                      <a:endParaRPr lang="es-MX" sz="3000" dirty="0"/>
                    </a:p>
                  </a:txBody>
                  <a:tcPr/>
                </a:tc>
              </a:tr>
              <a:tr h="5986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25.92%</a:t>
                      </a:r>
                      <a:endParaRPr lang="es-MX" sz="3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Grupo 12"/>
          <p:cNvGrpSpPr/>
          <p:nvPr/>
        </p:nvGrpSpPr>
        <p:grpSpPr>
          <a:xfrm>
            <a:off x="5579533" y="186267"/>
            <a:ext cx="6155267" cy="5076296"/>
            <a:chOff x="649995" y="528810"/>
            <a:chExt cx="3349128" cy="2673547"/>
          </a:xfrm>
        </p:grpSpPr>
        <p:sp>
          <p:nvSpPr>
            <p:cNvPr id="14" name="CuadroTexto 13"/>
            <p:cNvSpPr txBox="1"/>
            <p:nvPr/>
          </p:nvSpPr>
          <p:spPr>
            <a:xfrm>
              <a:off x="649995" y="52881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44.</a:t>
              </a:r>
              <a:endParaRPr lang="es-MX" dirty="0"/>
            </a:p>
          </p:txBody>
        </p:sp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407" y="528810"/>
              <a:ext cx="2872716" cy="26735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528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87867" y="186267"/>
            <a:ext cx="4064000" cy="1337733"/>
          </a:xfrm>
          <a:prstGeom prst="round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Rectángulo 10"/>
          <p:cNvSpPr/>
          <p:nvPr/>
        </p:nvSpPr>
        <p:spPr>
          <a:xfrm>
            <a:off x="457200" y="365125"/>
            <a:ext cx="2861733" cy="955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Porcentaje de estudiantes que acertaron el </a:t>
            </a:r>
            <a:r>
              <a:rPr lang="es-MX" dirty="0" err="1" smtClean="0">
                <a:solidFill>
                  <a:schemeClr val="tx1"/>
                </a:solidFill>
              </a:rPr>
              <a:t>item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2" name="Flecha derecha 11"/>
          <p:cNvSpPr/>
          <p:nvPr/>
        </p:nvSpPr>
        <p:spPr>
          <a:xfrm>
            <a:off x="3530600" y="622828"/>
            <a:ext cx="609600" cy="44026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/>
          <p:cNvSpPr txBox="1"/>
          <p:nvPr/>
        </p:nvSpPr>
        <p:spPr>
          <a:xfrm>
            <a:off x="9719733" y="6304002"/>
            <a:ext cx="2472267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0" b="1" dirty="0" err="1" smtClean="0">
                <a:solidFill>
                  <a:schemeClr val="bg1"/>
                </a:solidFill>
              </a:rPr>
              <a:t>Item</a:t>
            </a:r>
            <a:r>
              <a:rPr lang="es-MX" sz="3000" b="1" dirty="0" smtClean="0">
                <a:solidFill>
                  <a:schemeClr val="bg1"/>
                </a:solidFill>
              </a:rPr>
              <a:t> 45</a:t>
            </a:r>
            <a:endParaRPr lang="es-MX" sz="3000" b="1" dirty="0">
              <a:solidFill>
                <a:schemeClr val="bg1"/>
              </a:solidFill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696990" y="1825625"/>
            <a:ext cx="4772477" cy="3745442"/>
            <a:chOff x="649995" y="4153359"/>
            <a:chExt cx="3470313" cy="2754982"/>
          </a:xfrm>
        </p:grpSpPr>
        <p:sp>
          <p:nvSpPr>
            <p:cNvPr id="15" name="CuadroTexto 14"/>
            <p:cNvSpPr txBox="1"/>
            <p:nvPr/>
          </p:nvSpPr>
          <p:spPr>
            <a:xfrm>
              <a:off x="649995" y="415335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45.</a:t>
              </a:r>
              <a:endParaRPr lang="es-MX" dirty="0"/>
            </a:p>
          </p:txBody>
        </p:sp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407" y="4153359"/>
              <a:ext cx="2993901" cy="2754982"/>
            </a:xfrm>
            <a:prstGeom prst="rect">
              <a:avLst/>
            </a:prstGeom>
          </p:spPr>
        </p:pic>
      </p:grpSp>
      <p:sp>
        <p:nvSpPr>
          <p:cNvPr id="17" name="Rectángulo redondeado 16"/>
          <p:cNvSpPr/>
          <p:nvPr/>
        </p:nvSpPr>
        <p:spPr>
          <a:xfrm>
            <a:off x="2446866" y="5650787"/>
            <a:ext cx="3132667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Respuesta Correcta:</a:t>
            </a:r>
          </a:p>
          <a:p>
            <a:pPr algn="ctr"/>
            <a:r>
              <a:rPr lang="es-MX" sz="2200" b="1" dirty="0" smtClean="0"/>
              <a:t>A</a:t>
            </a:r>
            <a:endParaRPr lang="es-MX" sz="2200" b="1" dirty="0"/>
          </a:p>
        </p:txBody>
      </p:sp>
      <p:graphicFrame>
        <p:nvGraphicFramePr>
          <p:cNvPr id="18" name="Marcador de conteni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7223944"/>
              </p:ext>
            </p:extLst>
          </p:nvPr>
        </p:nvGraphicFramePr>
        <p:xfrm>
          <a:off x="7684181" y="2691484"/>
          <a:ext cx="1804768" cy="118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768"/>
              </a:tblGrid>
              <a:tr h="5904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GLOBAL</a:t>
                      </a:r>
                      <a:endParaRPr lang="es-MX" sz="3000" dirty="0"/>
                    </a:p>
                  </a:txBody>
                  <a:tcPr/>
                </a:tc>
              </a:tr>
              <a:tr h="5986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20%</a:t>
                      </a:r>
                      <a:endParaRPr lang="es-MX" sz="3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60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87867" y="186267"/>
            <a:ext cx="4064000" cy="1337733"/>
          </a:xfrm>
          <a:prstGeom prst="round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Rectángulo 10"/>
          <p:cNvSpPr/>
          <p:nvPr/>
        </p:nvSpPr>
        <p:spPr>
          <a:xfrm>
            <a:off x="457200" y="365125"/>
            <a:ext cx="2861733" cy="955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Porcentaje de estudiantes que acertaron el </a:t>
            </a:r>
            <a:r>
              <a:rPr lang="es-MX" dirty="0" err="1" smtClean="0">
                <a:solidFill>
                  <a:schemeClr val="tx1"/>
                </a:solidFill>
              </a:rPr>
              <a:t>item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2" name="Flecha derecha 11"/>
          <p:cNvSpPr/>
          <p:nvPr/>
        </p:nvSpPr>
        <p:spPr>
          <a:xfrm>
            <a:off x="3530600" y="622828"/>
            <a:ext cx="609600" cy="44026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/>
          <p:cNvSpPr txBox="1"/>
          <p:nvPr/>
        </p:nvSpPr>
        <p:spPr>
          <a:xfrm>
            <a:off x="9719733" y="6304002"/>
            <a:ext cx="2472267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0" b="1" dirty="0" err="1" smtClean="0">
                <a:solidFill>
                  <a:schemeClr val="bg1"/>
                </a:solidFill>
              </a:rPr>
              <a:t>Item</a:t>
            </a:r>
            <a:r>
              <a:rPr lang="es-MX" sz="3000" b="1" dirty="0" smtClean="0">
                <a:solidFill>
                  <a:schemeClr val="bg1"/>
                </a:solidFill>
              </a:rPr>
              <a:t> 46</a:t>
            </a:r>
            <a:endParaRPr lang="es-MX" sz="3000" b="1" dirty="0">
              <a:solidFill>
                <a:schemeClr val="bg1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2446866" y="5650787"/>
            <a:ext cx="3132667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Respuesta Correcta:</a:t>
            </a:r>
          </a:p>
          <a:p>
            <a:pPr algn="ctr"/>
            <a:r>
              <a:rPr lang="es-MX" sz="2200" b="1" dirty="0" smtClean="0"/>
              <a:t>A</a:t>
            </a:r>
            <a:endParaRPr lang="es-MX" sz="2200" b="1" dirty="0"/>
          </a:p>
        </p:txBody>
      </p:sp>
      <p:graphicFrame>
        <p:nvGraphicFramePr>
          <p:cNvPr id="18" name="Marcador de conteni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5072245"/>
              </p:ext>
            </p:extLst>
          </p:nvPr>
        </p:nvGraphicFramePr>
        <p:xfrm>
          <a:off x="7684181" y="2691484"/>
          <a:ext cx="1804768" cy="118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768"/>
              </a:tblGrid>
              <a:tr h="5904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GLOBAL</a:t>
                      </a:r>
                      <a:endParaRPr lang="es-MX" sz="3000" dirty="0"/>
                    </a:p>
                  </a:txBody>
                  <a:tcPr/>
                </a:tc>
              </a:tr>
              <a:tr h="5986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18.51%</a:t>
                      </a:r>
                      <a:endParaRPr lang="es-MX" sz="3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Grupo 18"/>
          <p:cNvGrpSpPr/>
          <p:nvPr/>
        </p:nvGrpSpPr>
        <p:grpSpPr>
          <a:xfrm>
            <a:off x="553700" y="1725733"/>
            <a:ext cx="4572936" cy="3623429"/>
            <a:chOff x="837282" y="649995"/>
            <a:chExt cx="3448279" cy="2443902"/>
          </a:xfrm>
        </p:grpSpPr>
        <p:sp>
          <p:nvSpPr>
            <p:cNvPr id="20" name="CuadroTexto 19"/>
            <p:cNvSpPr txBox="1"/>
            <p:nvPr/>
          </p:nvSpPr>
          <p:spPr>
            <a:xfrm>
              <a:off x="837282" y="64999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46.</a:t>
              </a:r>
              <a:endParaRPr lang="es-MX" dirty="0"/>
            </a:p>
          </p:txBody>
        </p:sp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94" y="729489"/>
              <a:ext cx="2971867" cy="2364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658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404812"/>
            <a:ext cx="10791825" cy="60483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Rectángulo redondeado 4"/>
          <p:cNvSpPr/>
          <p:nvPr/>
        </p:nvSpPr>
        <p:spPr>
          <a:xfrm>
            <a:off x="7944787" y="4467069"/>
            <a:ext cx="1154243" cy="158289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820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87867" y="186267"/>
            <a:ext cx="4064000" cy="1337733"/>
          </a:xfrm>
          <a:prstGeom prst="round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Rectángulo 10"/>
          <p:cNvSpPr/>
          <p:nvPr/>
        </p:nvSpPr>
        <p:spPr>
          <a:xfrm>
            <a:off x="457200" y="365125"/>
            <a:ext cx="2861733" cy="955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Porcentaje de estudiantes que acertaron el </a:t>
            </a:r>
            <a:r>
              <a:rPr lang="es-MX" dirty="0" err="1" smtClean="0">
                <a:solidFill>
                  <a:schemeClr val="tx1"/>
                </a:solidFill>
              </a:rPr>
              <a:t>item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2" name="Flecha derecha 11"/>
          <p:cNvSpPr/>
          <p:nvPr/>
        </p:nvSpPr>
        <p:spPr>
          <a:xfrm>
            <a:off x="3530600" y="622828"/>
            <a:ext cx="609600" cy="44026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/>
          <p:cNvSpPr txBox="1"/>
          <p:nvPr/>
        </p:nvSpPr>
        <p:spPr>
          <a:xfrm>
            <a:off x="9719733" y="6304002"/>
            <a:ext cx="2472267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0" b="1" dirty="0" err="1" smtClean="0">
                <a:solidFill>
                  <a:schemeClr val="bg1"/>
                </a:solidFill>
              </a:rPr>
              <a:t>Item</a:t>
            </a:r>
            <a:r>
              <a:rPr lang="es-MX" sz="3000" b="1" dirty="0" smtClean="0">
                <a:solidFill>
                  <a:schemeClr val="bg1"/>
                </a:solidFill>
              </a:rPr>
              <a:t> 47</a:t>
            </a:r>
            <a:endParaRPr lang="es-MX" sz="3000" b="1" dirty="0">
              <a:solidFill>
                <a:schemeClr val="bg1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4616612" y="5399226"/>
            <a:ext cx="3132667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Respuesta Correcta:</a:t>
            </a:r>
          </a:p>
          <a:p>
            <a:pPr algn="ctr"/>
            <a:r>
              <a:rPr lang="es-MX" sz="2200" b="1" dirty="0"/>
              <a:t>C</a:t>
            </a:r>
          </a:p>
        </p:txBody>
      </p:sp>
      <p:graphicFrame>
        <p:nvGraphicFramePr>
          <p:cNvPr id="18" name="Marcador de conteni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080056"/>
              </p:ext>
            </p:extLst>
          </p:nvPr>
        </p:nvGraphicFramePr>
        <p:xfrm>
          <a:off x="7684181" y="2691484"/>
          <a:ext cx="1804768" cy="118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768"/>
              </a:tblGrid>
              <a:tr h="5904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GLOBAL</a:t>
                      </a:r>
                      <a:endParaRPr lang="es-MX" sz="3000" dirty="0"/>
                    </a:p>
                  </a:txBody>
                  <a:tcPr/>
                </a:tc>
              </a:tr>
              <a:tr h="5986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25.92%</a:t>
                      </a:r>
                      <a:endParaRPr lang="es-MX" sz="3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Grupo 18"/>
          <p:cNvGrpSpPr/>
          <p:nvPr/>
        </p:nvGrpSpPr>
        <p:grpSpPr>
          <a:xfrm>
            <a:off x="515650" y="1702858"/>
            <a:ext cx="3624550" cy="4747431"/>
            <a:chOff x="837282" y="3767768"/>
            <a:chExt cx="3624550" cy="4747431"/>
          </a:xfrm>
        </p:grpSpPr>
        <p:sp>
          <p:nvSpPr>
            <p:cNvPr id="20" name="CuadroTexto 19"/>
            <p:cNvSpPr txBox="1"/>
            <p:nvPr/>
          </p:nvSpPr>
          <p:spPr>
            <a:xfrm>
              <a:off x="837282" y="376776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47.</a:t>
              </a:r>
              <a:endParaRPr lang="es-MX" dirty="0"/>
            </a:p>
          </p:txBody>
        </p:sp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94" y="3767768"/>
              <a:ext cx="3148138" cy="47474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008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87867" y="186267"/>
            <a:ext cx="4064000" cy="1337733"/>
          </a:xfrm>
          <a:prstGeom prst="round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Rectángulo 10"/>
          <p:cNvSpPr/>
          <p:nvPr/>
        </p:nvSpPr>
        <p:spPr>
          <a:xfrm>
            <a:off x="457200" y="365125"/>
            <a:ext cx="2861733" cy="955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Porcentaje de estudiantes que acertaron el </a:t>
            </a:r>
            <a:r>
              <a:rPr lang="es-MX" dirty="0" err="1" smtClean="0">
                <a:solidFill>
                  <a:schemeClr val="tx1"/>
                </a:solidFill>
              </a:rPr>
              <a:t>item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2" name="Flecha derecha 11"/>
          <p:cNvSpPr/>
          <p:nvPr/>
        </p:nvSpPr>
        <p:spPr>
          <a:xfrm>
            <a:off x="3530600" y="622828"/>
            <a:ext cx="609600" cy="44026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/>
          <p:cNvSpPr txBox="1"/>
          <p:nvPr/>
        </p:nvSpPr>
        <p:spPr>
          <a:xfrm>
            <a:off x="9719733" y="6304002"/>
            <a:ext cx="2472267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0" b="1" dirty="0" err="1" smtClean="0">
                <a:solidFill>
                  <a:schemeClr val="bg1"/>
                </a:solidFill>
              </a:rPr>
              <a:t>Item</a:t>
            </a:r>
            <a:r>
              <a:rPr lang="es-MX" sz="3000" b="1" dirty="0" smtClean="0">
                <a:solidFill>
                  <a:schemeClr val="bg1"/>
                </a:solidFill>
              </a:rPr>
              <a:t> 48</a:t>
            </a:r>
            <a:endParaRPr lang="es-MX" sz="3000" b="1" dirty="0">
              <a:solidFill>
                <a:schemeClr val="bg1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2446866" y="5650787"/>
            <a:ext cx="3132667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Respuesta Correcta:</a:t>
            </a:r>
          </a:p>
          <a:p>
            <a:pPr algn="ctr"/>
            <a:r>
              <a:rPr lang="es-MX" sz="2200" b="1" dirty="0"/>
              <a:t>B</a:t>
            </a:r>
          </a:p>
        </p:txBody>
      </p:sp>
      <p:graphicFrame>
        <p:nvGraphicFramePr>
          <p:cNvPr id="18" name="Marcador de conteni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531014"/>
              </p:ext>
            </p:extLst>
          </p:nvPr>
        </p:nvGraphicFramePr>
        <p:xfrm>
          <a:off x="7684181" y="2691484"/>
          <a:ext cx="1804768" cy="118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768"/>
              </a:tblGrid>
              <a:tr h="5904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GLOBAL</a:t>
                      </a:r>
                      <a:endParaRPr lang="es-MX" sz="3000" dirty="0"/>
                    </a:p>
                  </a:txBody>
                  <a:tcPr/>
                </a:tc>
              </a:tr>
              <a:tr h="5986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22.22%</a:t>
                      </a:r>
                      <a:endParaRPr lang="es-MX" sz="3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Grupo 18"/>
          <p:cNvGrpSpPr/>
          <p:nvPr/>
        </p:nvGrpSpPr>
        <p:grpSpPr>
          <a:xfrm>
            <a:off x="260801" y="1948391"/>
            <a:ext cx="6799566" cy="2683570"/>
            <a:chOff x="683046" y="1035585"/>
            <a:chExt cx="6103985" cy="1927951"/>
          </a:xfrm>
        </p:grpSpPr>
        <p:sp>
          <p:nvSpPr>
            <p:cNvPr id="20" name="CuadroTexto 19"/>
            <p:cNvSpPr txBox="1"/>
            <p:nvPr/>
          </p:nvSpPr>
          <p:spPr>
            <a:xfrm>
              <a:off x="683046" y="103558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48.</a:t>
              </a:r>
              <a:endParaRPr lang="es-MX" dirty="0"/>
            </a:p>
          </p:txBody>
        </p:sp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1035585"/>
              <a:ext cx="5627573" cy="19279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87867" y="186267"/>
            <a:ext cx="4064000" cy="1337733"/>
          </a:xfrm>
          <a:prstGeom prst="round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Rectángulo 10"/>
          <p:cNvSpPr/>
          <p:nvPr/>
        </p:nvSpPr>
        <p:spPr>
          <a:xfrm>
            <a:off x="457200" y="365125"/>
            <a:ext cx="2861733" cy="955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Porcentaje de estudiantes que acertaron el </a:t>
            </a:r>
            <a:r>
              <a:rPr lang="es-MX" dirty="0" err="1" smtClean="0">
                <a:solidFill>
                  <a:schemeClr val="tx1"/>
                </a:solidFill>
              </a:rPr>
              <a:t>item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2" name="Flecha derecha 11"/>
          <p:cNvSpPr/>
          <p:nvPr/>
        </p:nvSpPr>
        <p:spPr>
          <a:xfrm>
            <a:off x="3530600" y="622828"/>
            <a:ext cx="609600" cy="44026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/>
          <p:cNvSpPr txBox="1"/>
          <p:nvPr/>
        </p:nvSpPr>
        <p:spPr>
          <a:xfrm>
            <a:off x="9719733" y="6304002"/>
            <a:ext cx="2472267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0" b="1" dirty="0" err="1" smtClean="0">
                <a:solidFill>
                  <a:schemeClr val="bg1"/>
                </a:solidFill>
              </a:rPr>
              <a:t>Item</a:t>
            </a:r>
            <a:r>
              <a:rPr lang="es-MX" sz="3000" b="1" dirty="0" smtClean="0">
                <a:solidFill>
                  <a:schemeClr val="bg1"/>
                </a:solidFill>
              </a:rPr>
              <a:t> 49</a:t>
            </a:r>
            <a:endParaRPr lang="es-MX" sz="3000" b="1" dirty="0">
              <a:solidFill>
                <a:schemeClr val="bg1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2446866" y="5650787"/>
            <a:ext cx="3132667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Respuesta Correcta:</a:t>
            </a:r>
          </a:p>
          <a:p>
            <a:pPr algn="ctr"/>
            <a:r>
              <a:rPr lang="es-MX" sz="2200" b="1" dirty="0"/>
              <a:t>D</a:t>
            </a:r>
          </a:p>
        </p:txBody>
      </p:sp>
      <p:graphicFrame>
        <p:nvGraphicFramePr>
          <p:cNvPr id="18" name="Marcador de conteni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1468112"/>
              </p:ext>
            </p:extLst>
          </p:nvPr>
        </p:nvGraphicFramePr>
        <p:xfrm>
          <a:off x="7684181" y="2691484"/>
          <a:ext cx="1804768" cy="118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768"/>
              </a:tblGrid>
              <a:tr h="5904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GLOBAL</a:t>
                      </a:r>
                      <a:endParaRPr lang="es-MX" sz="3000" dirty="0"/>
                    </a:p>
                  </a:txBody>
                  <a:tcPr/>
                </a:tc>
              </a:tr>
              <a:tr h="5986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8%</a:t>
                      </a:r>
                      <a:endParaRPr lang="es-MX" sz="3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Grupo 18"/>
          <p:cNvGrpSpPr/>
          <p:nvPr/>
        </p:nvGrpSpPr>
        <p:grpSpPr>
          <a:xfrm>
            <a:off x="838199" y="1869546"/>
            <a:ext cx="5427689" cy="3276416"/>
            <a:chOff x="616945" y="3624549"/>
            <a:chExt cx="3855904" cy="2325249"/>
          </a:xfrm>
        </p:grpSpPr>
        <p:sp>
          <p:nvSpPr>
            <p:cNvPr id="20" name="CuadroTexto 19"/>
            <p:cNvSpPr txBox="1"/>
            <p:nvPr/>
          </p:nvSpPr>
          <p:spPr>
            <a:xfrm>
              <a:off x="616945" y="362454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49.</a:t>
              </a:r>
              <a:endParaRPr lang="es-MX" dirty="0"/>
            </a:p>
          </p:txBody>
        </p:sp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57" y="3641341"/>
              <a:ext cx="3379492" cy="23084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480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87867" y="186267"/>
            <a:ext cx="4064000" cy="1337733"/>
          </a:xfrm>
          <a:prstGeom prst="round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Rectángulo 10"/>
          <p:cNvSpPr/>
          <p:nvPr/>
        </p:nvSpPr>
        <p:spPr>
          <a:xfrm>
            <a:off x="457200" y="365125"/>
            <a:ext cx="2861733" cy="955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Porcentaje de estudiantes que acertaron el </a:t>
            </a:r>
            <a:r>
              <a:rPr lang="es-MX" dirty="0" err="1" smtClean="0">
                <a:solidFill>
                  <a:schemeClr val="tx1"/>
                </a:solidFill>
              </a:rPr>
              <a:t>item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2" name="Flecha derecha 11"/>
          <p:cNvSpPr/>
          <p:nvPr/>
        </p:nvSpPr>
        <p:spPr>
          <a:xfrm>
            <a:off x="3530600" y="622828"/>
            <a:ext cx="609600" cy="44026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/>
          <p:cNvSpPr txBox="1"/>
          <p:nvPr/>
        </p:nvSpPr>
        <p:spPr>
          <a:xfrm>
            <a:off x="9719733" y="6304002"/>
            <a:ext cx="2472267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0" b="1" dirty="0" err="1" smtClean="0">
                <a:solidFill>
                  <a:schemeClr val="bg1"/>
                </a:solidFill>
              </a:rPr>
              <a:t>Item</a:t>
            </a:r>
            <a:r>
              <a:rPr lang="es-MX" sz="3000" b="1" dirty="0" smtClean="0">
                <a:solidFill>
                  <a:schemeClr val="bg1"/>
                </a:solidFill>
              </a:rPr>
              <a:t> 50</a:t>
            </a:r>
            <a:endParaRPr lang="es-MX" sz="3000" b="1" dirty="0">
              <a:solidFill>
                <a:schemeClr val="bg1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2446866" y="5650787"/>
            <a:ext cx="3132667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Respuesta Correcta:</a:t>
            </a:r>
          </a:p>
          <a:p>
            <a:pPr algn="ctr"/>
            <a:r>
              <a:rPr lang="es-MX" sz="2200" b="1" dirty="0" smtClean="0"/>
              <a:t>A</a:t>
            </a:r>
            <a:endParaRPr lang="es-MX" sz="2200" b="1" dirty="0"/>
          </a:p>
        </p:txBody>
      </p:sp>
      <p:graphicFrame>
        <p:nvGraphicFramePr>
          <p:cNvPr id="18" name="Marcador de conteni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8605122"/>
              </p:ext>
            </p:extLst>
          </p:nvPr>
        </p:nvGraphicFramePr>
        <p:xfrm>
          <a:off x="7684181" y="2691484"/>
          <a:ext cx="1804768" cy="118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768"/>
              </a:tblGrid>
              <a:tr h="5904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GLOBAL</a:t>
                      </a:r>
                      <a:endParaRPr lang="es-MX" sz="3000" dirty="0"/>
                    </a:p>
                  </a:txBody>
                  <a:tcPr/>
                </a:tc>
              </a:tr>
              <a:tr h="5986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26.92%</a:t>
                      </a:r>
                      <a:endParaRPr lang="es-MX" sz="3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Grupo 18"/>
          <p:cNvGrpSpPr/>
          <p:nvPr/>
        </p:nvGrpSpPr>
        <p:grpSpPr>
          <a:xfrm>
            <a:off x="316649" y="1641066"/>
            <a:ext cx="5002603" cy="3708096"/>
            <a:chOff x="506777" y="6312665"/>
            <a:chExt cx="3855905" cy="2574704"/>
          </a:xfrm>
        </p:grpSpPr>
        <p:sp>
          <p:nvSpPr>
            <p:cNvPr id="20" name="CuadroTexto 19"/>
            <p:cNvSpPr txBox="1"/>
            <p:nvPr/>
          </p:nvSpPr>
          <p:spPr>
            <a:xfrm>
              <a:off x="506777" y="6312665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50.</a:t>
              </a:r>
              <a:endParaRPr lang="es-MX" dirty="0"/>
            </a:p>
          </p:txBody>
        </p:sp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189" y="6328768"/>
              <a:ext cx="3379493" cy="25586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943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452437"/>
            <a:ext cx="1079182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6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03" y="0"/>
            <a:ext cx="11604766" cy="66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6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65" y="0"/>
            <a:ext cx="11727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0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75" y="0"/>
            <a:ext cx="118068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5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280987"/>
            <a:ext cx="10448925" cy="62960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Rectángulo redondeado 4"/>
          <p:cNvSpPr/>
          <p:nvPr/>
        </p:nvSpPr>
        <p:spPr>
          <a:xfrm>
            <a:off x="4519132" y="280987"/>
            <a:ext cx="3834580" cy="5299587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de flecha 6"/>
          <p:cNvCxnSpPr/>
          <p:nvPr/>
        </p:nvCxnSpPr>
        <p:spPr>
          <a:xfrm flipH="1">
            <a:off x="3239819" y="1038225"/>
            <a:ext cx="16934" cy="15748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H="1">
            <a:off x="10115307" y="2930780"/>
            <a:ext cx="16934" cy="15748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98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92704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Los ítems más difíciles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235200"/>
            <a:ext cx="9144000" cy="4165600"/>
          </a:xfrm>
        </p:spPr>
        <p:txBody>
          <a:bodyPr>
            <a:normAutofit/>
          </a:bodyPr>
          <a:lstStyle/>
          <a:p>
            <a:r>
              <a:rPr lang="es-MX" b="1" dirty="0" smtClean="0"/>
              <a:t>Se presentan los ítems que fueron resueltos por menos del 30% de los estudiantes</a:t>
            </a:r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452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823</Words>
  <Application>Microsoft Office PowerPoint</Application>
  <PresentationFormat>Panorámica</PresentationFormat>
  <Paragraphs>238</Paragraphs>
  <Slides>33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Tema de Office</vt:lpstr>
      <vt:lpstr>Análisis descriptivo de los resultados obtenidos por los estudiantes de sexto año  Escuela: Netzahualcoyotl Profesora:</vt:lpstr>
      <vt:lpstr>Presentación de PowerPoint</vt:lpstr>
      <vt:lpstr> </vt:lpstr>
      <vt:lpstr>Presentación de PowerPoint</vt:lpstr>
      <vt:lpstr>Presentación de PowerPoint</vt:lpstr>
      <vt:lpstr>Presentación de PowerPoint</vt:lpstr>
      <vt:lpstr>Presentación de PowerPoint</vt:lpstr>
      <vt:lpstr> </vt:lpstr>
      <vt:lpstr>Los ítems más difíciles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Presentación de PowerPoint</vt:lpstr>
      <vt:lpstr>Presentación de PowerPoint</vt:lpstr>
      <vt:lpstr>Presentación de PowerPoint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Repertorio de Gráficas</dc:title>
  <dc:creator>Adriana</dc:creator>
  <cp:lastModifiedBy>Alejandro</cp:lastModifiedBy>
  <cp:revision>146</cp:revision>
  <dcterms:created xsi:type="dcterms:W3CDTF">2018-12-27T05:31:05Z</dcterms:created>
  <dcterms:modified xsi:type="dcterms:W3CDTF">2019-06-05T22:07:15Z</dcterms:modified>
</cp:coreProperties>
</file>