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2E49-039D-4D50-86EA-BEF79D1D8C31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73CA5-22C1-4BA2-B33F-F0589F5C8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9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Hits: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Elecciones en la tecla verde / Elecciones en ambas teclas roja y verde. Durante ensayos de muestra verde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 Alarmas: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Elecciones en tecla verde / Elecciones en ambas teclas roja y verde. Durante ensayos de muestra roja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26405-6B72-4646-B2FD-1C6DF88B10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68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26405-6B72-4646-B2FD-1C6DF88B10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97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/>
              <a:t>No obstante sólo </a:t>
            </a:r>
            <a:r>
              <a:rPr lang="es-MX" noProof="0" dirty="0" err="1"/>
              <a:t>mencionana</a:t>
            </a:r>
            <a:r>
              <a:rPr lang="es-MX" noProof="0" dirty="0"/>
              <a:t> que los hits se obtuvieron</a:t>
            </a:r>
            <a:r>
              <a:rPr lang="es-MX" baseline="0" noProof="0" dirty="0"/>
              <a:t> con las elecciones correctas en verde en cada procedimiento. </a:t>
            </a:r>
          </a:p>
          <a:p>
            <a:r>
              <a:rPr lang="es-MX" baseline="0" noProof="0" dirty="0"/>
              <a:t>Pero no queda claro, al menos en este experimento dos. </a:t>
            </a:r>
          </a:p>
          <a:p>
            <a:endParaRPr lang="es-MX" baseline="0" noProof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aseline="0" noProof="0" dirty="0"/>
              <a:t>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ROC curves plotted in Figure 6 were based on equal variances of Gaussian distributions in the 2AFC task, and variances of 2.0 and 1.0 respectively for the sample-absent and sample-present distributions in the yes/no task.</a:t>
            </a:r>
            <a:r>
              <a:rPr lang="es-MX" baseline="0" noProof="0" dirty="0"/>
              <a:t>”</a:t>
            </a:r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26405-6B72-4646-B2FD-1C6DF88B10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08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es concluyente,</a:t>
            </a:r>
            <a:r>
              <a:rPr lang="es-MX" baseline="0" dirty="0"/>
              <a:t> pero se ve la tendencia. </a:t>
            </a:r>
          </a:p>
          <a:p>
            <a:r>
              <a:rPr lang="es-MX" baseline="0" dirty="0"/>
              <a:t>Las graficas las hice en 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26405-6B72-4646-B2FD-1C6DF88B10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81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8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28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6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0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5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5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70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9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8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2526-807D-4995-80BA-41AD65EE09BD}" type="datetimeFigureOut">
              <a:rPr lang="es-ES" smtClean="0"/>
              <a:t>21/08/2019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1954-8BF9-46AD-8229-180EDFB0A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8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nsolas" panose="020B0609020204030204" pitchFamily="49" charset="0"/>
              </a:rPr>
              <a:t>White &amp; </a:t>
            </a:r>
            <a:r>
              <a:rPr lang="en-US" sz="2000" b="1" dirty="0" err="1">
                <a:latin typeface="+mj-lt"/>
                <a:cs typeface="Consolas" panose="020B0609020204030204" pitchFamily="49" charset="0"/>
              </a:rPr>
              <a:t>Wixted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, 2010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Dos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Teclas</a:t>
            </a:r>
            <a:r>
              <a:rPr lang="en-US" sz="2000" dirty="0">
                <a:latin typeface="+mj-lt"/>
              </a:rPr>
              <a:t> color </a:t>
            </a:r>
            <a:r>
              <a:rPr lang="en-US" sz="2000" dirty="0" err="1">
                <a:latin typeface="+mj-lt"/>
              </a:rPr>
              <a:t>verde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roja</a:t>
            </a:r>
            <a:r>
              <a:rPr lang="en-US" sz="2000" dirty="0">
                <a:latin typeface="+mj-lt"/>
              </a:rPr>
              <a:t>.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220640" y="1662766"/>
            <a:ext cx="117780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j-lt"/>
              </a:rPr>
              <a:t>Experimento</a:t>
            </a:r>
            <a:r>
              <a:rPr lang="en-US" sz="2000" b="1" dirty="0">
                <a:latin typeface="+mj-lt"/>
              </a:rPr>
              <a:t>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Dos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Teclas</a:t>
            </a:r>
            <a:r>
              <a:rPr lang="en-US" sz="2000" dirty="0">
                <a:latin typeface="+mj-lt"/>
              </a:rPr>
              <a:t> color </a:t>
            </a:r>
            <a:r>
              <a:rPr lang="en-US" sz="2000" dirty="0" err="1">
                <a:latin typeface="+mj-lt"/>
              </a:rPr>
              <a:t>verde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roja</a:t>
            </a:r>
            <a:r>
              <a:rPr lang="en-US" sz="2000" dirty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Sujetos</a:t>
            </a:r>
            <a:r>
              <a:rPr lang="en-US" sz="2000" dirty="0">
                <a:latin typeface="+mj-lt"/>
              </a:rPr>
              <a:t>: 3 </a:t>
            </a:r>
            <a:r>
              <a:rPr lang="en-US" sz="2000" dirty="0" err="1">
                <a:latin typeface="+mj-lt"/>
              </a:rPr>
              <a:t>palomas</a:t>
            </a:r>
            <a:r>
              <a:rPr lang="en-US" sz="2000" dirty="0"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80 </a:t>
            </a:r>
            <a:r>
              <a:rPr lang="en-US" sz="2000" dirty="0" err="1">
                <a:latin typeface="+mj-lt"/>
              </a:rPr>
              <a:t>ensayos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contrabalenceados</a:t>
            </a:r>
            <a:r>
              <a:rPr lang="en-US" sz="2000" dirty="0"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Los </a:t>
            </a:r>
            <a:r>
              <a:rPr lang="en-US" sz="2000" dirty="0" err="1">
                <a:latin typeface="+mj-lt"/>
              </a:rPr>
              <a:t>intervalos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retención</a:t>
            </a:r>
            <a:r>
              <a:rPr lang="en-US" sz="2000" dirty="0">
                <a:latin typeface="+mj-lt"/>
              </a:rPr>
              <a:t> entre </a:t>
            </a:r>
            <a:r>
              <a:rPr lang="en-US" sz="2000" dirty="0" err="1">
                <a:latin typeface="+mj-lt"/>
              </a:rPr>
              <a:t>presentación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muestra</a:t>
            </a:r>
            <a:r>
              <a:rPr lang="en-US" sz="2000" dirty="0">
                <a:latin typeface="+mj-lt"/>
              </a:rPr>
              <a:t> y el </a:t>
            </a:r>
            <a:r>
              <a:rPr lang="en-US" sz="2000" dirty="0" err="1">
                <a:latin typeface="+mj-lt"/>
              </a:rPr>
              <a:t>momento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elección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fueron</a:t>
            </a:r>
            <a:r>
              <a:rPr lang="en-US" sz="2000" dirty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0.2, 1.5, 3.0, 6.0 o, 12.0 </a:t>
            </a:r>
            <a:r>
              <a:rPr lang="en-US" sz="2000" dirty="0" err="1">
                <a:latin typeface="+mj-lt"/>
              </a:rPr>
              <a:t>segundos</a:t>
            </a:r>
            <a:r>
              <a:rPr lang="en-US" sz="2000" dirty="0"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Tras respuestas correctas, la entrega de reforzador tuvo una probabilidad de 0.5 (no de 1.0), para ambas opciones.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</a:rPr>
              <a:t>Intervalo entre ensayos de 20”,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91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nsolas" panose="020B0609020204030204" pitchFamily="49" charset="0"/>
              </a:rPr>
              <a:t>White &amp; </a:t>
            </a:r>
            <a:r>
              <a:rPr lang="en-US" sz="2000" b="1" dirty="0" err="1">
                <a:latin typeface="+mj-lt"/>
                <a:cs typeface="Consolas" panose="020B0609020204030204" pitchFamily="49" charset="0"/>
              </a:rPr>
              <a:t>Wixted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, 2010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/>
              <a:t>Dos </a:t>
            </a:r>
            <a:r>
              <a:rPr lang="en-US" sz="2000" dirty="0" err="1"/>
              <a:t>estímulos</a:t>
            </a:r>
            <a:r>
              <a:rPr lang="en-US" sz="2000" dirty="0"/>
              <a:t>, </a:t>
            </a:r>
            <a:r>
              <a:rPr lang="en-US" sz="2000" dirty="0" err="1"/>
              <a:t>Teclas</a:t>
            </a:r>
            <a:r>
              <a:rPr lang="en-US" sz="2000" dirty="0"/>
              <a:t> color </a:t>
            </a:r>
            <a:r>
              <a:rPr lang="en-US" sz="2000" dirty="0" err="1"/>
              <a:t>verde</a:t>
            </a:r>
            <a:r>
              <a:rPr lang="en-US" sz="2000" dirty="0"/>
              <a:t> y </a:t>
            </a:r>
            <a:r>
              <a:rPr lang="en-US" sz="2000" dirty="0" err="1"/>
              <a:t>roja</a:t>
            </a:r>
            <a:r>
              <a:rPr lang="en-US" sz="2000" dirty="0"/>
              <a:t>. 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301915" y="2221053"/>
            <a:ext cx="1064526" cy="10372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1022749" y="3497239"/>
            <a:ext cx="1064526" cy="103723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577152" y="3497239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841475" y="2221053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7562309" y="3497239"/>
            <a:ext cx="1064526" cy="10372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10116712" y="3497239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742357" y="1648091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Estímulo muestra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272004" y="1648091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Estímulo muestra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3169" y="5218097"/>
            <a:ext cx="11846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+mj-lt"/>
              </a:rPr>
              <a:t>Hits:</a:t>
            </a:r>
            <a:r>
              <a:rPr lang="es-MX" sz="2000" dirty="0">
                <a:latin typeface="+mj-lt"/>
              </a:rPr>
              <a:t> Elecciones en la tecla verde / Elecciones en ambas teclas roja y verde. Durante ensayos de muestra verde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2000" dirty="0">
              <a:latin typeface="+mj-lt"/>
            </a:endParaRPr>
          </a:p>
          <a:p>
            <a:r>
              <a:rPr lang="es-MX" sz="2000" b="1" dirty="0">
                <a:latin typeface="+mj-lt"/>
              </a:rPr>
              <a:t>F. Alarmas:</a:t>
            </a:r>
            <a:r>
              <a:rPr lang="es-MX" sz="2000" dirty="0">
                <a:latin typeface="+mj-lt"/>
              </a:rPr>
              <a:t> Elecciones en tecla verde / Elecciones en ambas teclas roja y verde. Durante ensayos de muestra roja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34476" y="1328138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Dos tipos de ensayos</a:t>
            </a: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568280" y="2567505"/>
            <a:ext cx="1064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0.2”,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3.0”,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6.0“o,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12.0”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9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08" y="1103428"/>
            <a:ext cx="4448175" cy="5753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88758" y="1636295"/>
            <a:ext cx="54543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+mj-lt"/>
              </a:rPr>
              <a:t>Es lo que se esperaba, que en el procedimiento de elección forzada se presentara un efecto que ellos señalan como </a:t>
            </a:r>
            <a:r>
              <a:rPr lang="es-ES" sz="2000" b="1" i="1" dirty="0">
                <a:latin typeface="+mj-lt"/>
              </a:rPr>
              <a:t>efecto espejo (</a:t>
            </a:r>
            <a:r>
              <a:rPr lang="es-ES" sz="2000" b="1" i="1" dirty="0" err="1">
                <a:latin typeface="+mj-lt"/>
              </a:rPr>
              <a:t>mirror</a:t>
            </a:r>
            <a:r>
              <a:rPr lang="es-ES" sz="2000" b="1" i="1" dirty="0">
                <a:latin typeface="+mj-lt"/>
              </a:rPr>
              <a:t> effect)</a:t>
            </a:r>
            <a:r>
              <a:rPr lang="es-ES" sz="2000" dirty="0">
                <a:latin typeface="+mj-lt"/>
              </a:rPr>
              <a:t>, es decir, que hits disminuyeran y falsas alarmas aumentaran en función del intervalo de retención. </a:t>
            </a:r>
          </a:p>
          <a:p>
            <a:pPr algn="just"/>
            <a:r>
              <a:rPr lang="es-ES" sz="2000" dirty="0">
                <a:latin typeface="+mj-lt"/>
              </a:rPr>
              <a:t>  </a:t>
            </a:r>
          </a:p>
          <a:p>
            <a:pPr algn="just"/>
            <a:r>
              <a:rPr lang="es-ES" sz="2000" dirty="0">
                <a:latin typeface="+mj-lt"/>
              </a:rPr>
              <a:t>Y que en el procedimiento de si/no, en donde no se presenta la muestra roja, que los hits disminuyeran en función del intervalo de retención y que las falsas alarmas se mantuvieran constante.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Y esos dos resultados ocurrieron.  </a:t>
            </a:r>
          </a:p>
          <a:p>
            <a:pPr algn="just"/>
            <a:endParaRPr lang="es-ES" sz="2000" dirty="0">
              <a:latin typeface="+mj-lt"/>
            </a:endParaRPr>
          </a:p>
        </p:txBody>
      </p:sp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nsolas" panose="020B0609020204030204" pitchFamily="49" charset="0"/>
              </a:rPr>
              <a:t>White &amp; </a:t>
            </a:r>
            <a:r>
              <a:rPr lang="en-US" sz="2000" b="1" dirty="0" err="1">
                <a:latin typeface="+mj-lt"/>
                <a:cs typeface="Consolas" panose="020B0609020204030204" pitchFamily="49" charset="0"/>
              </a:rPr>
              <a:t>Wixted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, 2010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/>
              <a:t>Dos </a:t>
            </a:r>
            <a:r>
              <a:rPr lang="en-US" sz="2000" dirty="0" err="1"/>
              <a:t>estímulos</a:t>
            </a:r>
            <a:r>
              <a:rPr lang="en-US" sz="2000" dirty="0"/>
              <a:t>, </a:t>
            </a:r>
            <a:r>
              <a:rPr lang="en-US" sz="2000" dirty="0" err="1"/>
              <a:t>Teclas</a:t>
            </a:r>
            <a:r>
              <a:rPr lang="en-US" sz="2000" dirty="0"/>
              <a:t> color </a:t>
            </a:r>
            <a:r>
              <a:rPr lang="en-US" sz="2000" dirty="0" err="1"/>
              <a:t>verde</a:t>
            </a:r>
            <a:r>
              <a:rPr lang="en-US" sz="2000" dirty="0"/>
              <a:t> y </a:t>
            </a:r>
            <a:r>
              <a:rPr lang="en-US" sz="2000" dirty="0" err="1"/>
              <a:t>roja</a:t>
            </a:r>
            <a:r>
              <a:rPr lang="en-US" sz="2000" b="1" dirty="0">
                <a:latin typeface="+mj-lt"/>
              </a:rPr>
              <a:t> </a:t>
            </a:r>
            <a:endParaRPr lang="es-MX" sz="20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2A18A9-CFE5-425C-AB60-C077692AE9C5}"/>
              </a:ext>
            </a:extLst>
          </p:cNvPr>
          <p:cNvSpPr txBox="1"/>
          <p:nvPr/>
        </p:nvSpPr>
        <p:spPr>
          <a:xfrm>
            <a:off x="9482667" y="187649"/>
            <a:ext cx="227225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NO AGREGAN EEM A SUS PUNTAJES</a:t>
            </a:r>
          </a:p>
        </p:txBody>
      </p:sp>
    </p:spTree>
    <p:extLst>
      <p:ext uri="{BB962C8B-B14F-4D97-AF65-F5344CB8AC3E}">
        <p14:creationId xmlns:p14="http://schemas.microsoft.com/office/powerpoint/2010/main" val="8081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nsolas" panose="020B0609020204030204" pitchFamily="49" charset="0"/>
              </a:rPr>
              <a:t>White &amp; </a:t>
            </a:r>
            <a:r>
              <a:rPr lang="en-US" sz="2000" b="1" dirty="0" err="1">
                <a:latin typeface="+mj-lt"/>
                <a:cs typeface="Consolas" panose="020B0609020204030204" pitchFamily="49" charset="0"/>
              </a:rPr>
              <a:t>Wixted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, 2010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Dos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Teclas</a:t>
            </a:r>
            <a:r>
              <a:rPr lang="en-US" sz="2000" dirty="0">
                <a:latin typeface="+mj-lt"/>
              </a:rPr>
              <a:t> color </a:t>
            </a:r>
            <a:r>
              <a:rPr lang="en-US" sz="2000" dirty="0" err="1">
                <a:latin typeface="+mj-lt"/>
              </a:rPr>
              <a:t>verde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roja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220640" y="1662766"/>
            <a:ext cx="1177801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j-lt"/>
              </a:rPr>
              <a:t>Experimento</a:t>
            </a:r>
            <a:r>
              <a:rPr lang="en-US" sz="2000" b="1" dirty="0">
                <a:latin typeface="+mj-lt"/>
              </a:rPr>
              <a:t> 2: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u="sng" dirty="0">
                <a:latin typeface="+mj-lt"/>
              </a:rPr>
              <a:t>Se </a:t>
            </a:r>
            <a:r>
              <a:rPr lang="en-US" sz="2200" u="sng" dirty="0" err="1">
                <a:latin typeface="+mj-lt"/>
              </a:rPr>
              <a:t>señala</a:t>
            </a:r>
            <a:r>
              <a:rPr lang="en-US" sz="2200" u="sng" dirty="0">
                <a:latin typeface="+mj-lt"/>
              </a:rPr>
              <a:t> que </a:t>
            </a:r>
            <a:r>
              <a:rPr lang="en-US" sz="2200" u="sng" dirty="0" err="1">
                <a:latin typeface="+mj-lt"/>
              </a:rPr>
              <a:t>una</a:t>
            </a:r>
            <a:r>
              <a:rPr lang="en-US" sz="2200" u="sng" dirty="0">
                <a:latin typeface="+mj-lt"/>
              </a:rPr>
              <a:t> </a:t>
            </a:r>
            <a:r>
              <a:rPr lang="en-US" sz="2200" u="sng" dirty="0" err="1">
                <a:latin typeface="+mj-lt"/>
              </a:rPr>
              <a:t>curva</a:t>
            </a:r>
            <a:r>
              <a:rPr lang="en-US" sz="2200" u="sng" dirty="0">
                <a:latin typeface="+mj-lt"/>
              </a:rPr>
              <a:t> ROC </a:t>
            </a:r>
            <a:r>
              <a:rPr lang="en-US" sz="2200" u="sng" dirty="0" err="1">
                <a:latin typeface="+mj-lt"/>
              </a:rPr>
              <a:t>depende</a:t>
            </a:r>
            <a:r>
              <a:rPr lang="en-US" sz="2200" u="sng" dirty="0">
                <a:latin typeface="+mj-lt"/>
              </a:rPr>
              <a:t> de la </a:t>
            </a:r>
            <a:r>
              <a:rPr lang="en-US" sz="2200" u="sng" dirty="0" err="1">
                <a:latin typeface="+mj-lt"/>
              </a:rPr>
              <a:t>variación</a:t>
            </a:r>
            <a:r>
              <a:rPr lang="en-US" sz="2200" u="sng" dirty="0">
                <a:latin typeface="+mj-lt"/>
              </a:rPr>
              <a:t> de </a:t>
            </a:r>
            <a:r>
              <a:rPr lang="en-US" sz="2200" u="sng" dirty="0" err="1">
                <a:latin typeface="+mj-lt"/>
              </a:rPr>
              <a:t>pagos</a:t>
            </a:r>
            <a:r>
              <a:rPr lang="en-US" sz="2200" u="sng" dirty="0">
                <a:latin typeface="+mj-lt"/>
              </a:rPr>
              <a:t> </a:t>
            </a:r>
            <a:r>
              <a:rPr lang="en-US" sz="2200" u="sng" dirty="0" err="1">
                <a:latin typeface="+mj-lt"/>
              </a:rPr>
              <a:t>relativos</a:t>
            </a:r>
            <a:r>
              <a:rPr lang="en-US" sz="2200" u="sng" dirty="0">
                <a:latin typeface="+mj-l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+mj-lt"/>
              </a:rPr>
              <a:t>Por</a:t>
            </a:r>
            <a:r>
              <a:rPr lang="en-US" sz="2200" u="sng" dirty="0">
                <a:latin typeface="+mj-lt"/>
              </a:rPr>
              <a:t> </a:t>
            </a:r>
            <a:r>
              <a:rPr lang="en-US" sz="2200" u="sng" dirty="0" err="1">
                <a:latin typeface="+mj-lt"/>
              </a:rPr>
              <a:t>ello</a:t>
            </a:r>
            <a:r>
              <a:rPr lang="en-US" sz="2200" u="sng" dirty="0">
                <a:latin typeface="+mj-lt"/>
              </a:rPr>
              <a:t> </a:t>
            </a:r>
            <a:r>
              <a:rPr lang="en-US" sz="2200" u="sng" dirty="0" err="1">
                <a:latin typeface="+mj-lt"/>
              </a:rPr>
              <a:t>ahora</a:t>
            </a:r>
            <a:r>
              <a:rPr lang="en-US" sz="2200" u="sng" dirty="0">
                <a:latin typeface="+mj-lt"/>
              </a:rPr>
              <a:t> la </a:t>
            </a:r>
            <a:r>
              <a:rPr lang="en-US" sz="2200" u="sng" dirty="0" err="1">
                <a:latin typeface="+mj-lt"/>
              </a:rPr>
              <a:t>probabilidad</a:t>
            </a:r>
            <a:r>
              <a:rPr lang="en-US" sz="2200" u="sng" dirty="0">
                <a:latin typeface="+mj-lt"/>
              </a:rPr>
              <a:t> de </a:t>
            </a:r>
            <a:r>
              <a:rPr lang="en-US" sz="2200" u="sng" dirty="0" err="1">
                <a:latin typeface="+mj-lt"/>
              </a:rPr>
              <a:t>reforzamiento</a:t>
            </a:r>
            <a:r>
              <a:rPr lang="en-US" sz="2200" u="sng" dirty="0">
                <a:latin typeface="+mj-lt"/>
              </a:rPr>
              <a:t> cambia.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u="sng" dirty="0">
                <a:latin typeface="+mj-lt"/>
              </a:rPr>
              <a:t>La </a:t>
            </a:r>
            <a:r>
              <a:rPr lang="en-US" sz="2200" u="sng" dirty="0" err="1">
                <a:latin typeface="+mj-lt"/>
              </a:rPr>
              <a:t>estructura</a:t>
            </a:r>
            <a:r>
              <a:rPr lang="en-US" sz="2200" u="sng" dirty="0">
                <a:latin typeface="+mj-lt"/>
              </a:rPr>
              <a:t> de la </a:t>
            </a:r>
            <a:r>
              <a:rPr lang="en-US" sz="2200" u="sng" dirty="0" err="1">
                <a:latin typeface="+mj-lt"/>
              </a:rPr>
              <a:t>tarea</a:t>
            </a:r>
            <a:r>
              <a:rPr lang="en-US" sz="2200" u="sng" dirty="0">
                <a:latin typeface="+mj-lt"/>
              </a:rPr>
              <a:t> se </a:t>
            </a:r>
            <a:r>
              <a:rPr lang="en-US" sz="2200" u="sng" dirty="0" err="1">
                <a:latin typeface="+mj-lt"/>
              </a:rPr>
              <a:t>mantiene</a:t>
            </a:r>
            <a:r>
              <a:rPr lang="en-US" sz="2200" u="sng" dirty="0">
                <a:latin typeface="+mj-lt"/>
              </a:rPr>
              <a:t> </a:t>
            </a:r>
            <a:r>
              <a:rPr lang="en-US" sz="2200" u="sng" dirty="0" err="1">
                <a:latin typeface="+mj-lt"/>
              </a:rPr>
              <a:t>constante</a:t>
            </a:r>
            <a:r>
              <a:rPr lang="en-US" sz="2200" u="sng" dirty="0">
                <a:latin typeface="+mj-lt"/>
              </a:rPr>
              <a:t>,</a:t>
            </a:r>
            <a:r>
              <a:rPr lang="es-MX" sz="2200" u="sng" dirty="0">
                <a:latin typeface="+mj-lt"/>
              </a:rPr>
              <a:t> pero cambia la probabilidad de reforzamiento a cada opción de respuesta. </a:t>
            </a:r>
            <a:endParaRPr lang="en-US" sz="2200" u="sng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Dos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Teclas</a:t>
            </a:r>
            <a:r>
              <a:rPr lang="en-US" sz="2000" dirty="0">
                <a:latin typeface="+mj-lt"/>
              </a:rPr>
              <a:t> color </a:t>
            </a:r>
            <a:r>
              <a:rPr lang="en-US" sz="2000" dirty="0" err="1">
                <a:latin typeface="+mj-lt"/>
              </a:rPr>
              <a:t>verde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roja</a:t>
            </a:r>
            <a:r>
              <a:rPr lang="en-US" sz="20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Sujetos</a:t>
            </a:r>
            <a:r>
              <a:rPr lang="en-US" sz="2000" dirty="0">
                <a:latin typeface="+mj-lt"/>
              </a:rPr>
              <a:t>: 2 </a:t>
            </a:r>
            <a:r>
              <a:rPr lang="en-US" sz="2000" dirty="0" err="1">
                <a:latin typeface="+mj-lt"/>
              </a:rPr>
              <a:t>palomas</a:t>
            </a:r>
            <a:r>
              <a:rPr lang="en-US" sz="2000" dirty="0">
                <a:latin typeface="+mj-lt"/>
              </a:rPr>
              <a:t> (se </a:t>
            </a:r>
            <a:r>
              <a:rPr lang="en-US" sz="2000" dirty="0" err="1">
                <a:latin typeface="+mj-lt"/>
              </a:rPr>
              <a:t>deja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lado</a:t>
            </a:r>
            <a:r>
              <a:rPr lang="en-US" sz="2000" dirty="0">
                <a:latin typeface="+mj-lt"/>
              </a:rPr>
              <a:t> un </a:t>
            </a:r>
            <a:r>
              <a:rPr lang="en-US" sz="2000" dirty="0" err="1">
                <a:latin typeface="+mj-lt"/>
              </a:rPr>
              <a:t>sujeto</a:t>
            </a:r>
            <a:r>
              <a:rPr lang="en-US" sz="2000" dirty="0">
                <a:latin typeface="+mj-lt"/>
              </a:rPr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Los </a:t>
            </a:r>
            <a:r>
              <a:rPr lang="en-US" sz="2000" dirty="0" err="1">
                <a:latin typeface="+mj-lt"/>
              </a:rPr>
              <a:t>intervalos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retención</a:t>
            </a:r>
            <a:r>
              <a:rPr lang="en-US" sz="2000" dirty="0">
                <a:latin typeface="+mj-lt"/>
              </a:rPr>
              <a:t>: 0.2, 1.5, 3.0, 6.0 o, 12.0 </a:t>
            </a:r>
            <a:r>
              <a:rPr lang="en-US" sz="2000" dirty="0" err="1">
                <a:latin typeface="+mj-lt"/>
              </a:rPr>
              <a:t>segundos</a:t>
            </a:r>
            <a:r>
              <a:rPr lang="en-US" sz="2000" dirty="0">
                <a:latin typeface="+mj-l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Tras respuestas correctas, la entrega de reforzador tuvo una probabilidad 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+mj-lt"/>
              </a:rPr>
              <a:t> </a:t>
            </a:r>
            <a:r>
              <a:rPr lang="es-MX" sz="2200" dirty="0">
                <a:latin typeface="+mj-lt"/>
              </a:rPr>
              <a:t>0.8 versus 0.2; 0.2 versus 0.8; 0.6 versus 0.4; 0.4 versus 0.6, para opciones verdes y rojas respectivamente.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6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44" y="1117511"/>
            <a:ext cx="4638738" cy="5728440"/>
          </a:xfrm>
          <a:prstGeom prst="rect">
            <a:avLst/>
          </a:prstGeom>
        </p:spPr>
      </p:pic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onsolas" panose="020B0609020204030204" pitchFamily="49" charset="0"/>
              </a:rPr>
              <a:t>White &amp; </a:t>
            </a:r>
            <a:r>
              <a:rPr lang="en-US" sz="2000" b="1" dirty="0" err="1">
                <a:latin typeface="+mj-lt"/>
                <a:cs typeface="Consolas" panose="020B0609020204030204" pitchFamily="49" charset="0"/>
              </a:rPr>
              <a:t>Wixted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, 2010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Dos </a:t>
            </a:r>
            <a:r>
              <a:rPr lang="en-US" sz="2000" dirty="0" err="1">
                <a:latin typeface="+mj-lt"/>
              </a:rPr>
              <a:t>estímulos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Teclas</a:t>
            </a:r>
            <a:r>
              <a:rPr lang="en-US" sz="2000" dirty="0">
                <a:latin typeface="+mj-lt"/>
              </a:rPr>
              <a:t> color </a:t>
            </a:r>
            <a:r>
              <a:rPr lang="en-US" sz="2000" dirty="0" err="1">
                <a:latin typeface="+mj-lt"/>
              </a:rPr>
              <a:t>verde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roja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220640" y="1662766"/>
            <a:ext cx="1177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+mj-lt"/>
              </a:rPr>
              <a:t>Experimento</a:t>
            </a:r>
            <a:r>
              <a:rPr lang="en-US" sz="2000" b="1" dirty="0">
                <a:latin typeface="+mj-lt"/>
              </a:rPr>
              <a:t> 2: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81262" y="2679032"/>
            <a:ext cx="5614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+mj-lt"/>
              </a:rPr>
              <a:t>Señalan que dado que las curvas COR fueron creadas bajo el supuesto de misma variabilidad para distribuciones de ruido y señal, éstas son simétricas (se habla de misma variabilidad porque siempre aparecen ambos estímulos, teclas verdes y rojas).</a:t>
            </a:r>
          </a:p>
          <a:p>
            <a:pPr algn="just"/>
            <a:endParaRPr lang="es-MX" sz="2000" dirty="0">
              <a:latin typeface="+mj-lt"/>
            </a:endParaRPr>
          </a:p>
          <a:p>
            <a:pPr algn="just"/>
            <a:r>
              <a:rPr lang="es-MX" sz="2000" dirty="0">
                <a:latin typeface="+mj-lt"/>
              </a:rPr>
              <a:t>Y que las curvas COR del otro tipo de procedimiento no son simétricas porque hay ensayos en los que no se presenta el estímulo rojo (el hecho de que a veces no se presente el estímulo muestra rojo es lo que involucra distinta variabilidad).    </a:t>
            </a:r>
            <a:endParaRPr lang="es-E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8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  <a:cs typeface="Consolas" panose="020B0609020204030204" pitchFamily="49" charset="0"/>
              </a:rPr>
              <a:t>Vanegas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 &amp; Zamora, 2019, EN PROCESO…..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con </a:t>
            </a:r>
            <a:r>
              <a:rPr lang="en-US" sz="2000" dirty="0" err="1">
                <a:latin typeface="+mj-lt"/>
              </a:rPr>
              <a:t>secuencias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cortas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largas</a:t>
            </a:r>
            <a:r>
              <a:rPr lang="en-US" sz="2000" dirty="0">
                <a:latin typeface="+mj-lt"/>
              </a:rPr>
              <a:t>. 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301915" y="2221053"/>
            <a:ext cx="1064526" cy="10372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1022749" y="3497239"/>
            <a:ext cx="1064526" cy="1037230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577152" y="3497239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841475" y="2221053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7562309" y="3497239"/>
            <a:ext cx="1064526" cy="10372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10116712" y="3497239"/>
            <a:ext cx="1064526" cy="10372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742357" y="1648091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Estímulo muestra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272004" y="1648091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Estímulo muestra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03169" y="5218097"/>
            <a:ext cx="11846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+mj-lt"/>
              </a:rPr>
              <a:t>Hits:</a:t>
            </a:r>
            <a:r>
              <a:rPr lang="es-MX" sz="2000" dirty="0">
                <a:latin typeface="+mj-lt"/>
              </a:rPr>
              <a:t> E</a:t>
            </a:r>
            <a:r>
              <a:rPr lang="es-ES" sz="2000" dirty="0">
                <a:latin typeface="+mj-lt"/>
              </a:rPr>
              <a:t>lecciones en palanca asociada a secuencia corta / Elecciones en ambas palancas, palanca asociada a secuencia corta y palanca asociada a secuencia larga. Durante los ensayos de secuencia corta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s-MX" sz="2000" dirty="0">
              <a:latin typeface="+mj-lt"/>
            </a:endParaRPr>
          </a:p>
          <a:p>
            <a:r>
              <a:rPr lang="es-MX" sz="2000" b="1" dirty="0">
                <a:latin typeface="+mj-lt"/>
              </a:rPr>
              <a:t>F. Alarmas:</a:t>
            </a:r>
            <a:r>
              <a:rPr lang="es-MX" sz="2000" dirty="0">
                <a:latin typeface="+mj-lt"/>
              </a:rPr>
              <a:t> E</a:t>
            </a:r>
            <a:r>
              <a:rPr lang="es-ES" sz="2000" dirty="0">
                <a:latin typeface="+mj-lt"/>
              </a:rPr>
              <a:t>lecciones en palanca asociada a secuencia corta / Elecciones en ambas palancas, palanca asociada a secuencia corta y palanca asociada a secuencia larga. Durante los ensayos de secuencia larga 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34476" y="1328138"/>
            <a:ext cx="218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Dos tipos de ensayos</a:t>
            </a: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568280" y="2567505"/>
            <a:ext cx="1064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5.0”,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15.0”,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30.0”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804367" y="2377885"/>
            <a:ext cx="205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Secuencia corta</a:t>
            </a:r>
          </a:p>
          <a:p>
            <a:pPr algn="ctr"/>
            <a:r>
              <a:rPr lang="es-MX" b="1" dirty="0"/>
              <a:t>7”</a:t>
            </a:r>
            <a:endParaRPr lang="es-ES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8360123" y="2366940"/>
            <a:ext cx="205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Secuencia larga</a:t>
            </a:r>
          </a:p>
          <a:p>
            <a:pPr algn="ctr"/>
            <a:r>
              <a:rPr lang="es-MX" b="1" dirty="0"/>
              <a:t>14”</a:t>
            </a:r>
            <a:endParaRPr lang="es-ES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129761" y="89496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u="sng" dirty="0">
                <a:latin typeface="+mj-lt"/>
              </a:rPr>
              <a:t>PROPONIENDO HITS Y FALSAS ALARMAS DE ACUERDO A WHITE Y WIXTED, 2010, JEAB.</a:t>
            </a:r>
            <a:endParaRPr lang="es-ES" sz="2000" u="sng" dirty="0">
              <a:latin typeface="+mj-lt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25201" y="3661969"/>
            <a:ext cx="205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Palanca asociada</a:t>
            </a:r>
          </a:p>
          <a:p>
            <a:pPr algn="ctr"/>
            <a:r>
              <a:rPr lang="es-MX" b="1" dirty="0"/>
              <a:t>Secuencia corta</a:t>
            </a:r>
          </a:p>
          <a:p>
            <a:pPr algn="ctr"/>
            <a:r>
              <a:rPr lang="es-MX" b="1" dirty="0"/>
              <a:t>7”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092872" y="3591858"/>
            <a:ext cx="205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Palanca asociada</a:t>
            </a:r>
          </a:p>
          <a:p>
            <a:pPr algn="ctr"/>
            <a:r>
              <a:rPr lang="es-MX" b="1" dirty="0"/>
              <a:t>Secuencia corta</a:t>
            </a:r>
          </a:p>
          <a:p>
            <a:pPr algn="ctr"/>
            <a:r>
              <a:rPr lang="es-MX" b="1" dirty="0"/>
              <a:t>7”</a:t>
            </a:r>
            <a:endParaRPr lang="es-E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111714" y="3666315"/>
            <a:ext cx="205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Palanca asociada</a:t>
            </a:r>
          </a:p>
          <a:p>
            <a:pPr algn="ctr"/>
            <a:r>
              <a:rPr lang="es-MX" b="1" dirty="0"/>
              <a:t>Secuencia larga</a:t>
            </a:r>
          </a:p>
          <a:p>
            <a:pPr algn="ctr"/>
            <a:r>
              <a:rPr lang="es-MX" b="1" dirty="0"/>
              <a:t>14”</a:t>
            </a:r>
            <a:endParaRPr lang="es-ES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708366" y="3670013"/>
            <a:ext cx="2059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Palanca asociada</a:t>
            </a:r>
          </a:p>
          <a:p>
            <a:pPr algn="ctr"/>
            <a:r>
              <a:rPr lang="es-MX" b="1" dirty="0"/>
              <a:t>Secuencia larga</a:t>
            </a:r>
          </a:p>
          <a:p>
            <a:pPr algn="ctr"/>
            <a:r>
              <a:rPr lang="es-MX" b="1" dirty="0"/>
              <a:t>14”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0578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uadroTexto"/>
          <p:cNvSpPr txBox="1"/>
          <p:nvPr/>
        </p:nvSpPr>
        <p:spPr>
          <a:xfrm>
            <a:off x="971549" y="556981"/>
            <a:ext cx="11106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  <a:cs typeface="Consolas" panose="020B0609020204030204" pitchFamily="49" charset="0"/>
              </a:rPr>
              <a:t>Vanegas</a:t>
            </a:r>
            <a:r>
              <a:rPr lang="en-US" sz="2000" b="1" dirty="0">
                <a:latin typeface="+mj-lt"/>
                <a:cs typeface="Consolas" panose="020B0609020204030204" pitchFamily="49" charset="0"/>
              </a:rPr>
              <a:t> &amp; Zamora, 2019, EN PROCESO…..</a:t>
            </a:r>
          </a:p>
          <a:p>
            <a:r>
              <a:rPr lang="en-US" sz="2000" b="1" dirty="0" err="1">
                <a:latin typeface="+mj-lt"/>
              </a:rPr>
              <a:t>Tarea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b="1" dirty="0" err="1">
                <a:latin typeface="+mj-lt"/>
              </a:rPr>
              <a:t>Igualacion</a:t>
            </a:r>
            <a:r>
              <a:rPr lang="en-US" sz="2000" b="1" dirty="0">
                <a:latin typeface="+mj-lt"/>
              </a:rPr>
              <a:t> a la </a:t>
            </a:r>
            <a:r>
              <a:rPr lang="en-US" sz="2000" b="1" dirty="0" err="1">
                <a:latin typeface="+mj-lt"/>
              </a:rPr>
              <a:t>muestra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demorada</a:t>
            </a:r>
            <a:r>
              <a:rPr lang="en-US" sz="2000" b="1" dirty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con </a:t>
            </a:r>
            <a:r>
              <a:rPr lang="en-US" sz="2000" dirty="0" err="1">
                <a:latin typeface="+mj-lt"/>
              </a:rPr>
              <a:t>secuencias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cortas</a:t>
            </a:r>
            <a:r>
              <a:rPr lang="en-US" sz="2000" dirty="0">
                <a:latin typeface="+mj-lt"/>
              </a:rPr>
              <a:t> y </a:t>
            </a:r>
            <a:r>
              <a:rPr lang="en-US" sz="2000" dirty="0" err="1">
                <a:latin typeface="+mj-lt"/>
              </a:rPr>
              <a:t>largas</a:t>
            </a:r>
            <a:r>
              <a:rPr lang="en-US" sz="2000" dirty="0">
                <a:latin typeface="+mj-lt"/>
              </a:rPr>
              <a:t>. </a:t>
            </a:r>
            <a:endParaRPr lang="es-MX" sz="2000" dirty="0">
              <a:latin typeface="+mj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1550" y="187649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+mj-lt"/>
              </a:rPr>
              <a:t>ABRIL 2019: ANALISIS TEORÍA DE DETECCIÓN DE SEÑALES </a:t>
            </a:r>
            <a:endParaRPr lang="es-ES" sz="2000" dirty="0">
              <a:latin typeface="+mj-lt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29761" y="89496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u="sng" dirty="0">
                <a:latin typeface="+mj-lt"/>
              </a:rPr>
              <a:t>PROPONIENDO HITS Y FALSAS ALARMAS DE ACUERDO A WHITE Y WIXTED, 2010, JEAB.</a:t>
            </a:r>
            <a:endParaRPr lang="es-ES" sz="2000" u="sng" dirty="0">
              <a:latin typeface="+mj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9" y="1653931"/>
            <a:ext cx="8088846" cy="514012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240632" y="3069831"/>
            <a:ext cx="3350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+mj-lt"/>
              </a:rPr>
              <a:t>Conforme aumentan las demoras disminuyen los hits y aumentan las falsas alarmas. </a:t>
            </a:r>
          </a:p>
          <a:p>
            <a:pPr algn="just"/>
            <a:endParaRPr lang="es-MX" sz="2000" dirty="0">
              <a:latin typeface="+mj-lt"/>
            </a:endParaRPr>
          </a:p>
          <a:p>
            <a:pPr algn="just"/>
            <a:r>
              <a:rPr lang="es-MX" sz="2000" dirty="0">
                <a:latin typeface="+mj-lt"/>
              </a:rPr>
              <a:t>Sólo son dos sesiones del sujeto 02, pero se ve la tendencia que sugieren White y </a:t>
            </a:r>
            <a:r>
              <a:rPr lang="es-MX" sz="2000" dirty="0" err="1">
                <a:latin typeface="+mj-lt"/>
              </a:rPr>
              <a:t>Wixted</a:t>
            </a:r>
            <a:r>
              <a:rPr lang="es-MX" sz="2000" dirty="0">
                <a:latin typeface="+mj-lt"/>
              </a:rPr>
              <a:t> (2010) del </a:t>
            </a:r>
            <a:r>
              <a:rPr lang="es-MX" sz="2000" b="1" i="1" dirty="0">
                <a:latin typeface="+mj-lt"/>
              </a:rPr>
              <a:t>efecto espejo.  </a:t>
            </a:r>
            <a:endParaRPr lang="es-ES" sz="20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363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991</Words>
  <Application>Microsoft Office PowerPoint</Application>
  <PresentationFormat>Panorámica</PresentationFormat>
  <Paragraphs>114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Chostar01</dc:creator>
  <cp:lastModifiedBy>Admin</cp:lastModifiedBy>
  <cp:revision>3</cp:revision>
  <dcterms:created xsi:type="dcterms:W3CDTF">2019-05-24T02:13:33Z</dcterms:created>
  <dcterms:modified xsi:type="dcterms:W3CDTF">2019-08-22T02:45:43Z</dcterms:modified>
</cp:coreProperties>
</file>