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6" r:id="rId8"/>
    <p:sldId id="260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0DB-03DF-4018-B638-BEC70DE6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7CFC-0778-4536-8E83-F3FC0DE1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BB4F7-D75A-4B87-A5DF-ABEEC0BA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00A86-B520-4431-9C64-C51A52F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274DD-DDB1-4A89-BC84-CA319BE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83F-24C9-4FB0-94B3-E58FA94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05EE-BF56-4F70-A337-7E79BC65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6595-E49B-466C-8594-B385EE1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4E0C7-E4EE-4A0D-9AB5-A1A6620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987B-3640-4007-BDDF-7CAA7CD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5E847D-4CD9-4666-A06B-60BBA670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93F0D-AF72-4F99-ADF9-94EAA13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2D6F-DC44-41B4-9510-E94D296C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673A-84E5-4AB1-B4D2-61A10C64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D32C-9DAD-42E8-B698-8DCC52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4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6FED-D3AA-4A35-9037-34DFACB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5B875-B4FC-42B5-A9D1-68AAA41B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627FC-3D66-40F2-BAD3-C14666B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09268-55E3-4DEA-BA36-57A2FCA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2D045-2F01-4B79-B983-EB0E09B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9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59D8-0738-4B9B-95D4-344FA63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FF9A6-9171-40E6-A016-6785DE5F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8D4C2-B4C0-4E85-8D15-1AD71C8E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891EA-0B1F-4D5F-94D5-65A3EE1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C59C-90E0-433E-A813-1C8609C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AA93-C9C5-4927-A28C-40433D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739BB-62D4-4FE3-BF82-74F7B585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C037-9F17-4774-B20D-65E10B8B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8328A-3FC3-4ABA-8812-317749E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02680-2EDB-4AC2-B4AA-19B0E88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08B1F-4605-4C3C-89E6-E4AFF0C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456D-B9DD-41AC-8DDE-3838872A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D934C-FA66-4E95-B9DB-9D2C68F2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C1011-0113-41EF-9803-D48131F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778B5-0321-45CF-A881-528C49C4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9582A-05A0-4867-A7F0-6E4276EC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8CB4EA-1F32-4E86-B9D6-BBF7C70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511636-08C2-40BB-A5AF-A957A9A2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B372B-5CC1-4532-BB11-DF0EDC6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FD2-D6EC-43F2-9E78-C3C32BC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237B17-5879-474E-A0CE-C018264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1797-F2E6-4A6D-B156-9FC7CDA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62328-8B10-4869-A596-F00BA9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BC95C-7E7A-4701-938E-568377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92CD6-FB86-4281-A62D-D3DA326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90B0A-EFD0-4446-B008-FA9038F1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6649-7BF2-4DA7-ADBF-792B93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60526-8ED9-443F-8FE8-03518E09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A176C-1BC4-47CF-B42F-DD6CA386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663C6-97A2-478B-99F9-5E9A4F8D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E9D42-968D-40A7-803B-011FED9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B293-A7C9-4B85-A2F2-8EF126D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FFB0-2565-4BBB-900A-71948DF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05175-5EE9-4A2D-BD43-F5209A5C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A7108-932F-4B61-8292-73BC1DFD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1AD29-746B-4E5E-8217-0F179CB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A1043-915B-41A6-A6B5-02A15F12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EDA24-65B4-412B-BDE4-60917D9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371F1-FE6C-4FA1-8319-A5DB6B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FED3F-FE10-431E-A712-4698B707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C2107-66CA-4D5A-BD19-E0711A1B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75FC-F637-409D-8136-F8507205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DF58-57D1-4FDC-A296-9171AF5A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D11E-DE0B-400D-803D-CE5B7830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MX" b="1" dirty="0"/>
              <a:t>Notas para el Examen Final del Taller de Metodología de la Investigación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7E0E7-57BB-4BF7-BD81-50271C99B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(Esta información coincide con lo presentado en la Síntesis del Programa de Estudios que se les entregó al principio del curso escolar)</a:t>
            </a:r>
          </a:p>
        </p:txBody>
      </p:sp>
    </p:spTree>
    <p:extLst>
      <p:ext uri="{BB962C8B-B14F-4D97-AF65-F5344CB8AC3E}">
        <p14:creationId xmlns:p14="http://schemas.microsoft.com/office/powerpoint/2010/main" val="12271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93B8-AFA5-4DFA-A0A0-C3A70BB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72178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SEGUNDA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AA4F-618A-4BDF-BBC1-C22D1CE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8" y="2256639"/>
            <a:ext cx="9927672" cy="39203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>
              <a:buNone/>
            </a:pPr>
            <a:r>
              <a:rPr lang="es-MX" dirty="0"/>
              <a:t>Examen de respuesta abierta: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En cuanto se les notifique que tienen que presentar su segunda vuelta, se les asignará y enviará por correo un artículo de investigación </a:t>
            </a:r>
            <a:r>
              <a:rPr lang="es-MX" b="1" dirty="0"/>
              <a:t>breve y en español </a:t>
            </a:r>
            <a:r>
              <a:rPr lang="es-MX" dirty="0"/>
              <a:t>y una copia de las preguntas que deberán responder con base en el artículo. Los detalles sobre el día y hora de entrega del examen de la segunda vuelta se darán más adelante.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/>
              <a:t>Si copian y pegan alguna sección del artículo, el examen queda reprobado en automático.</a:t>
            </a:r>
          </a:p>
          <a:p>
            <a:pPr marL="457200" lvl="1" indent="0">
              <a:buNone/>
            </a:pPr>
            <a:endParaRPr lang="es-MX" sz="4400" dirty="0"/>
          </a:p>
          <a:p>
            <a:pPr marL="457200" lvl="1" indent="0">
              <a:buNone/>
            </a:pPr>
            <a:endParaRPr lang="es-MX" sz="4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9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D9F0-E888-4895-B2F2-8AD2D7FACC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es-MX" b="1" dirty="0"/>
              <a:t>E X T R A O R DI N A R I 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FE455-553F-4E86-9548-9D772399FD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ctr">
              <a:buNone/>
            </a:pPr>
            <a:endParaRPr lang="es-MX" sz="5500" b="1" dirty="0"/>
          </a:p>
          <a:p>
            <a:pPr marL="457200" lvl="1" indent="0" algn="ctr">
              <a:buNone/>
            </a:pPr>
            <a:r>
              <a:rPr lang="es-MX" sz="5500" b="1" dirty="0"/>
              <a:t>Examen de conocimientos.</a:t>
            </a:r>
          </a:p>
          <a:p>
            <a:pPr marL="0" indent="0" algn="ctr">
              <a:buNone/>
            </a:pPr>
            <a:r>
              <a:rPr lang="es-MX" dirty="0"/>
              <a:t>30 preguntas de opción múltiple y 10 preguntas abiertas sobre los temas revisados a lo largo de todo el curso.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95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1.- Para exentar la evaluación final se requiere:</a:t>
            </a:r>
          </a:p>
          <a:p>
            <a:pPr lvl="1"/>
            <a:r>
              <a:rPr lang="es-MX" dirty="0"/>
              <a:t>Promedio anual de 9.0 (o más)</a:t>
            </a:r>
          </a:p>
          <a:p>
            <a:pPr lvl="1"/>
            <a:r>
              <a:rPr lang="es-MX" dirty="0"/>
              <a:t>80% de asistencia</a:t>
            </a:r>
          </a:p>
          <a:p>
            <a:pPr lvl="1"/>
            <a:endParaRPr lang="es-MX" dirty="0"/>
          </a:p>
          <a:p>
            <a:pPr marL="0" indent="0">
              <a:buNone/>
            </a:pPr>
            <a:r>
              <a:rPr lang="es-MX" b="1" dirty="0"/>
              <a:t>2.- Para aquellos que tengan que presentar final, su calificación definitiva en actas estará compuesta de la siguiente forma:</a:t>
            </a:r>
          </a:p>
          <a:p>
            <a:pPr lvl="1"/>
            <a:r>
              <a:rPr lang="es-MX" b="1" dirty="0"/>
              <a:t>60%  - Calificación anual en la materia</a:t>
            </a:r>
          </a:p>
          <a:p>
            <a:pPr lvl="1"/>
            <a:r>
              <a:rPr lang="es-MX" b="1" dirty="0"/>
              <a:t>40%  - Calificación en la Evaluación final (únicamente en caso de ser aprobatoria)</a:t>
            </a:r>
          </a:p>
        </p:txBody>
      </p:sp>
    </p:spTree>
    <p:extLst>
      <p:ext uri="{BB962C8B-B14F-4D97-AF65-F5344CB8AC3E}">
        <p14:creationId xmlns:p14="http://schemas.microsoft.com/office/powerpoint/2010/main" val="26878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Evaluación Final se realiza en </a:t>
            </a:r>
            <a:r>
              <a:rPr lang="es-MX" b="1" dirty="0"/>
              <a:t>dos vueltas</a:t>
            </a:r>
            <a:r>
              <a:rPr lang="es-MX" dirty="0"/>
              <a:t>, es decir, tienen </a:t>
            </a:r>
            <a:r>
              <a:rPr lang="es-MX" b="1" dirty="0"/>
              <a:t>dos oportunidades </a:t>
            </a:r>
            <a:r>
              <a:rPr lang="es-MX" dirty="0"/>
              <a:t>para acreditarla.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Sólo los alumnos que </a:t>
            </a:r>
            <a:r>
              <a:rPr lang="es-MX" b="1" dirty="0"/>
              <a:t>no aprueben</a:t>
            </a:r>
            <a:r>
              <a:rPr lang="es-MX" dirty="0"/>
              <a:t> la primera vuelta tendrán que presentar la segunda, (cada vuelta tiene sus propias características)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Los alumnos que </a:t>
            </a:r>
            <a:r>
              <a:rPr lang="es-MX" b="1" dirty="0"/>
              <a:t>no aprueben ninguna de las dos vueltas</a:t>
            </a:r>
            <a:r>
              <a:rPr lang="es-MX" dirty="0"/>
              <a:t>, se irán directamente a </a:t>
            </a:r>
            <a:r>
              <a:rPr lang="es-MX" b="1" dirty="0"/>
              <a:t>examen extraordinario.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95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Alumnos que </a:t>
            </a:r>
            <a:r>
              <a:rPr lang="es-MX" b="1" dirty="0"/>
              <a:t>definitivamente* </a:t>
            </a:r>
            <a:r>
              <a:rPr lang="es-MX" dirty="0"/>
              <a:t>están en 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Miguel Aragón</a:t>
            </a:r>
          </a:p>
          <a:p>
            <a:r>
              <a:rPr lang="es-MX" dirty="0"/>
              <a:t>Valeria Gómez</a:t>
            </a:r>
          </a:p>
          <a:p>
            <a:r>
              <a:rPr lang="es-MX" dirty="0"/>
              <a:t>Ricardo Nava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*Dadas las calificaciones registradas en los primeros tres periodos, estos alumnos no alcanzarían el promedio de 9.0 anual </a:t>
            </a:r>
            <a:r>
              <a:rPr lang="es-MX" b="1" dirty="0"/>
              <a:t>ni aún</a:t>
            </a:r>
            <a:r>
              <a:rPr lang="es-MX" dirty="0"/>
              <a:t> sacando 10 en el cuarto periodo.</a:t>
            </a:r>
          </a:p>
        </p:txBody>
      </p:sp>
    </p:spTree>
    <p:extLst>
      <p:ext uri="{BB962C8B-B14F-4D97-AF65-F5344CB8AC3E}">
        <p14:creationId xmlns:p14="http://schemas.microsoft.com/office/powerpoint/2010/main" val="38531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20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000" dirty="0"/>
              <a:t>¿Qué calificación requieren los demás alumnos para exentar el final?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4" y="1345914"/>
            <a:ext cx="11024016" cy="52636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978060B-F476-4182-9321-C525A9FB7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28988"/>
              </p:ext>
            </p:extLst>
          </p:nvPr>
        </p:nvGraphicFramePr>
        <p:xfrm>
          <a:off x="413479" y="1693888"/>
          <a:ext cx="11024016" cy="409895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93236">
                  <a:extLst>
                    <a:ext uri="{9D8B030D-6E8A-4147-A177-3AD203B41FA5}">
                      <a16:colId xmlns:a16="http://schemas.microsoft.com/office/drawing/2014/main" val="490034742"/>
                    </a:ext>
                  </a:extLst>
                </a:gridCol>
                <a:gridCol w="6430780">
                  <a:extLst>
                    <a:ext uri="{9D8B030D-6E8A-4147-A177-3AD203B41FA5}">
                      <a16:colId xmlns:a16="http://schemas.microsoft.com/office/drawing/2014/main" val="1084209414"/>
                    </a:ext>
                  </a:extLst>
                </a:gridCol>
              </a:tblGrid>
              <a:tr h="96459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Para obtener un promedio anual de 9, necesitan tener en el 4to bimestre una calificación </a:t>
                      </a:r>
                      <a:r>
                        <a:rPr lang="es-MX" u="sng" dirty="0"/>
                        <a:t>igual o mayor a</a:t>
                      </a:r>
                      <a:r>
                        <a:rPr lang="es-MX" dirty="0"/>
                        <a:t>…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Alumnos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25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Omar Cruz, Iñaki Fernández, David Alfonso, Santiago Rodríguez, Ray Sánchez.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8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Camila Giordano,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Rodolfo Rico,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Andy Álvarez, Emiliano Bonnet, Paola Errejón, Mariana Hernández, Alejandro Joo, </a:t>
                      </a:r>
                      <a:r>
                        <a:rPr lang="es-MX" dirty="0" err="1"/>
                        <a:t>Mafer</a:t>
                      </a:r>
                      <a:r>
                        <a:rPr lang="es-MX" dirty="0"/>
                        <a:t> Luque,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5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Luis Mario </a:t>
                      </a:r>
                      <a:r>
                        <a:rPr lang="es-MX" dirty="0" err="1"/>
                        <a:t>Cocci</a:t>
                      </a:r>
                      <a:r>
                        <a:rPr lang="es-MX" dirty="0"/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4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Alex rivera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Raquel García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4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Entrega de un NUEVO trabajo de investigación COMPLETO, que cumpla con las características descritas en el archivo “Formato TMI”.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14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204309"/>
            <a:ext cx="10120618" cy="297169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u="sng" dirty="0"/>
              <a:t>Viernes 29 de mayo</a:t>
            </a:r>
          </a:p>
          <a:p>
            <a:pPr marL="457200" lvl="1" indent="0" algn="ctr">
              <a:buNone/>
            </a:pPr>
            <a:endParaRPr lang="es-MX" sz="5000" u="sng" dirty="0"/>
          </a:p>
          <a:p>
            <a:pPr marL="457200" lvl="1" indent="0" algn="ctr">
              <a:buNone/>
            </a:pPr>
            <a:r>
              <a:rPr lang="es-MX" sz="5000" b="1" dirty="0"/>
              <a:t>Las entregas después de la hora de clase se califican sobre 8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6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0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1434517"/>
            <a:ext cx="10783349" cy="5058358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0) Índice y Resumen general del trabajo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1) Planteamiento del problema (Pregunta de investigación, justificación y objetivos)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2) Un Marco Teórico con al menos 10 referencias.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3) Un Método completo y detallado (Señalando técnica de selección de la muestra, procedimiento y materiales empleados)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4) Recolección y presentación de datos mediante el uso de recursos gráficos.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5) Discusión y Conclusiones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6) Bibliografía con referencias estilo APA.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8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Revisen el archivo “Formato TMI” para garantizar una mejor calificación.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521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578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Notas para el Examen Final del Taller de Metodología de la Investigación </vt:lpstr>
      <vt:lpstr>Evaluación Final</vt:lpstr>
      <vt:lpstr>Evaluación Final</vt:lpstr>
      <vt:lpstr>Alumnos que definitivamente* están en examen final</vt:lpstr>
      <vt:lpstr>¿Qué calificación requieren los demás alumnos para exentar el final?</vt:lpstr>
      <vt:lpstr>PRIMERA VUELTA – Evaluación Final</vt:lpstr>
      <vt:lpstr>PRIMERA VUELTA – Evaluación Final</vt:lpstr>
      <vt:lpstr>PRIMERA VUELTA – Evaluación Final</vt:lpstr>
      <vt:lpstr>PRIMERA VUELTA – Evaluación Final</vt:lpstr>
      <vt:lpstr>SEGUNDA VUELTA – Evaluación Final</vt:lpstr>
      <vt:lpstr>E X T R A O R DI N A R I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para el Examen Final</dc:title>
  <dc:creator>Adriana Chávez</dc:creator>
  <cp:lastModifiedBy>asus</cp:lastModifiedBy>
  <cp:revision>20</cp:revision>
  <dcterms:created xsi:type="dcterms:W3CDTF">2020-04-15T20:49:20Z</dcterms:created>
  <dcterms:modified xsi:type="dcterms:W3CDTF">2020-04-24T00:18:19Z</dcterms:modified>
</cp:coreProperties>
</file>