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7" r:id="rId3"/>
    <p:sldId id="264" r:id="rId4"/>
    <p:sldId id="306" r:id="rId5"/>
    <p:sldId id="305" r:id="rId6"/>
    <p:sldId id="307" r:id="rId7"/>
    <p:sldId id="308" r:id="rId8"/>
    <p:sldId id="309" r:id="rId9"/>
    <p:sldId id="303" r:id="rId10"/>
    <p:sldId id="312" r:id="rId11"/>
    <p:sldId id="313" r:id="rId12"/>
    <p:sldId id="302" r:id="rId13"/>
    <p:sldId id="325" r:id="rId14"/>
    <p:sldId id="311" r:id="rId15"/>
    <p:sldId id="324" r:id="rId16"/>
    <p:sldId id="326" r:id="rId17"/>
    <p:sldId id="310" r:id="rId18"/>
    <p:sldId id="314" r:id="rId19"/>
    <p:sldId id="316" r:id="rId20"/>
    <p:sldId id="317" r:id="rId21"/>
    <p:sldId id="318" r:id="rId22"/>
    <p:sldId id="301" r:id="rId23"/>
    <p:sldId id="334" r:id="rId24"/>
    <p:sldId id="333" r:id="rId25"/>
    <p:sldId id="332" r:id="rId26"/>
    <p:sldId id="331" r:id="rId27"/>
    <p:sldId id="330" r:id="rId28"/>
    <p:sldId id="329" r:id="rId29"/>
    <p:sldId id="328" r:id="rId30"/>
    <p:sldId id="319" r:id="rId31"/>
    <p:sldId id="340" r:id="rId32"/>
    <p:sldId id="339" r:id="rId33"/>
    <p:sldId id="338" r:id="rId34"/>
    <p:sldId id="337" r:id="rId35"/>
    <p:sldId id="336" r:id="rId36"/>
    <p:sldId id="335" r:id="rId37"/>
    <p:sldId id="320" r:id="rId38"/>
    <p:sldId id="321" r:id="rId39"/>
    <p:sldId id="322" r:id="rId40"/>
    <p:sldId id="300" r:id="rId41"/>
    <p:sldId id="299" r:id="rId42"/>
    <p:sldId id="298" r:id="rId43"/>
    <p:sldId id="258" r:id="rId4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58" autoAdjust="0"/>
  </p:normalViewPr>
  <p:slideViewPr>
    <p:cSldViewPr>
      <p:cViewPr varScale="1">
        <p:scale>
          <a:sx n="133" d="100"/>
          <a:sy n="133" d="100"/>
        </p:scale>
        <p:origin x="87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0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57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8478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Factores de Riesgo Psicosocial en el trabajo: 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Identificación y 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prevención.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762" y="971550"/>
            <a:ext cx="5481638" cy="3657600"/>
          </a:xfrm>
        </p:spPr>
        <p:txBody>
          <a:bodyPr>
            <a:noAutofit/>
          </a:bodyPr>
          <a:lstStyle/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Promueve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el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sentido de pertenencia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 los trabajadores a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empresa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Impulsa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formación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para la adecuada realización de las tareas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encomendadas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Existe una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definición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precisa de responsabilidades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para los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trabajadores del centro de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fomenta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participación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proactiva y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comunicación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entre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trabajadores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Procura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distribución adecuada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 cargas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de trabajo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, con jornadas de trabajo regulares conforme a la Ley Federal del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realiza la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evaluación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y el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reconocimiento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del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desempeño.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Entorno organizacional favorable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04950"/>
            <a:ext cx="3295624" cy="24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428750"/>
            <a:ext cx="4724400" cy="3124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Las acciones para mejorar las relaciones sociales en el trabajo en las que se promueve el apoyo mutuo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en 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solución de problemas de trabajo entre trabajadores, superiores y/o subordinados. </a:t>
            </a: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Apoyo 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Resultado de imagen para apoyo so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09750"/>
            <a:ext cx="2659812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4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físicos, químicos o biológicos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o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factores de riesgo ergonómico o psicosocial capaces de modificar las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condiciones del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ambiente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circundantes al centro de trabaj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  <a:endParaRPr lang="es-MX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físicos, químicos o biológicos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o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factores de riesgo ergonómico o psicosocial capaces de modificar las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condiciones del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ambiente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circundantes al centro de trabaj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  <a:endParaRPr lang="es-MX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155575" y="1809750"/>
            <a:ext cx="5178425" cy="129540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14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123950"/>
            <a:ext cx="4648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Aquellos que pueden provocar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trastornos de ansiedad,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trastornos no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orgánicos del ciclo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sueño-vigilia, trastornos de estrés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grave y de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adaptación</a:t>
            </a:r>
          </a:p>
          <a:p>
            <a:pPr marL="0" indent="0" algn="just">
              <a:buNone/>
            </a:pPr>
            <a:endParaRPr lang="es-MX"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Derivan de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naturaleza de las funciones del puesto de trabajo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, el tipo de jornada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y la exposición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acontecimientos traumáticos severos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o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actos de violencia laboral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al trabajador, por el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trabajo desarrollado.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 descr="Resultado de imagen para overwhelm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5326"/>
            <a:ext cx="3352800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7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123950"/>
            <a:ext cx="5257800" cy="2632472"/>
          </a:xfrm>
        </p:spPr>
        <p:txBody>
          <a:bodyPr>
            <a:noAutofit/>
          </a:bodyPr>
          <a:lstStyle/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Condiciones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peligrosas e inseguras en el ambiente 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argas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que exceden la capacidad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trabajador 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alta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control sobre el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(nula influencia en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la organización y desarrollo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trabajo)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Jornadas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superiores a las previstas en la Ley Federal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Rotación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que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incluyan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nocturnos sin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períodos de recuperación y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descanso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Interferencia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en la relación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trabajo-familia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iderazgo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negativo </a:t>
            </a:r>
            <a:endParaRPr lang="es-MX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Relaciones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negativas en el trabajo.</a:t>
            </a:r>
            <a:endParaRPr lang="es-MX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8" name="Picture 10" descr="Resultado de imagen para overwhelmed 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75197"/>
            <a:ext cx="348996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063229"/>
            <a:ext cx="8686800" cy="3718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Aquel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experimentado durante o con motivo del trabajo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que se caracteriza por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ocurrencia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de la muerte o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representa un peligro real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la integridad física de una o varias personas y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puede </a:t>
            </a: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generar trastorno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de estrés postraumático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quien lo sufre o lo presencia. </a:t>
            </a:r>
            <a:endParaRPr lang="es-MX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4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063229"/>
            <a:ext cx="8305800" cy="371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Ejemplos: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Explosiones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Derrumbes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Incendios de gran magnitud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Accidentes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graves o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mortales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Asaltos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con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violencia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Secuestros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y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Homicidios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25776"/>
            <a:ext cx="3048000" cy="30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Aquellos actos de </a:t>
            </a:r>
            <a:r>
              <a:rPr lang="es-MX" sz="2700" b="1" dirty="0">
                <a:solidFill>
                  <a:schemeClr val="tx1">
                    <a:lumMod val="50000"/>
                  </a:schemeClr>
                </a:solidFill>
              </a:rPr>
              <a:t>hostigamiento, acoso o malos tratos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en contra del trabajador, que pueden dañar </a:t>
            </a:r>
            <a:r>
              <a:rPr lang="es-MX" sz="2700" dirty="0" smtClean="0">
                <a:solidFill>
                  <a:schemeClr val="tx1">
                    <a:lumMod val="50000"/>
                  </a:schemeClr>
                </a:solidFill>
              </a:rPr>
              <a:t>su integridad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o salud.</a:t>
            </a:r>
            <a:endParaRPr lang="es-MX" sz="27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Violencia laboral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4" name="Picture 2" descr="Resultado de imagen para violence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419350"/>
            <a:ext cx="3733800" cy="20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70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63229"/>
            <a:ext cx="54864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Aquellas acciones que se adoptan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prevenir y/o mitigar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es-MX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 factores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riesgo psicosocial 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y, en su caso,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accent2">
                    <a:lumMod val="75000"/>
                  </a:schemeClr>
                </a:solidFill>
              </a:rPr>
              <a:t>eliminar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 las prácticas opuestas al entorno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organizacional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favorable y los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actos de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violencia laboral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, así como las </a:t>
            </a:r>
            <a:r>
              <a:rPr lang="es-MX" sz="2700" b="1" dirty="0">
                <a:solidFill>
                  <a:schemeClr val="tx1">
                    <a:lumMod val="75000"/>
                  </a:schemeClr>
                </a:solidFill>
              </a:rPr>
              <a:t>acciones implementadas para darles </a:t>
            </a:r>
            <a:r>
              <a:rPr lang="es-MX" sz="2700" b="1" u="sng" dirty="0">
                <a:solidFill>
                  <a:schemeClr val="tx1">
                    <a:lumMod val="75000"/>
                  </a:schemeClr>
                </a:solidFill>
              </a:rPr>
              <a:t>seguimiento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Medidas de Prevención y Acciones de Control</a:t>
            </a:r>
            <a:endParaRPr lang="es-MX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 descr="Resultado de imagen para work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04950"/>
            <a:ext cx="4495800" cy="29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6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71800" y="13525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</a:t>
            </a:r>
            <a:r>
              <a:rPr lang="es-ES" sz="4000" b="1" dirty="0" smtClean="0"/>
              <a:t>I: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3600" dirty="0" smtClean="0"/>
              <a:t>La Norma Oficial Mexicana NOM-035-STPS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200150"/>
            <a:ext cx="5791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declaración de principios y compromisos que establece el </a:t>
            </a:r>
            <a:r>
              <a:rPr lang="es-MX" sz="2500" b="1" dirty="0" smtClean="0">
                <a:solidFill>
                  <a:schemeClr val="tx1">
                    <a:lumMod val="50000"/>
                  </a:schemeClr>
                </a:solidFill>
              </a:rPr>
              <a:t>patrón para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prevenir los factores de riesgo psicosocial y la violencia laboral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, y para la promoción de un entorno organizacional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favorable, con 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el objeto de desarrollar una cultura en la que se procure el trabajo digno o decente, y la mejora continua de las condiciones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de trabajo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s-MX" sz="25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Política de Prevención de Riesgos Psicosociales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6" name="Picture 4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9022"/>
            <a:ext cx="29114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7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Obligaciones de los Trabajadores y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26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13122" y="1504950"/>
            <a:ext cx="488156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5811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1.    </a:t>
            </a:r>
            <a:r>
              <a:rPr lang="es-MX" dirty="0" smtClean="0"/>
              <a:t>Establecer </a:t>
            </a:r>
            <a:r>
              <a:rPr lang="es-MX" dirty="0"/>
              <a:t>por escrito, implantar, mantener y difundir en el </a:t>
            </a:r>
            <a:r>
              <a:rPr lang="es-MX" dirty="0" smtClean="0"/>
              <a:t>Centro </a:t>
            </a:r>
            <a:r>
              <a:rPr lang="es-MX" dirty="0"/>
              <a:t>de </a:t>
            </a:r>
            <a:r>
              <a:rPr lang="es-MX" dirty="0" smtClean="0"/>
              <a:t>Trabajo </a:t>
            </a:r>
            <a:r>
              <a:rPr lang="es-MX" b="1" dirty="0"/>
              <a:t>una política de prevención de </a:t>
            </a:r>
            <a:r>
              <a:rPr lang="es-MX" b="1" dirty="0" smtClean="0"/>
              <a:t>riesgos psicosociales </a:t>
            </a:r>
            <a:r>
              <a:rPr lang="es-MX" dirty="0"/>
              <a:t>que contemple</a:t>
            </a:r>
            <a:r>
              <a:rPr lang="es-MX" dirty="0" smtClean="0"/>
              <a:t>:</a:t>
            </a:r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	a</a:t>
            </a:r>
            <a:r>
              <a:rPr lang="es-MX" b="1" dirty="0"/>
              <a:t>) </a:t>
            </a:r>
            <a:r>
              <a:rPr lang="es-MX" dirty="0" smtClean="0"/>
              <a:t>Factores </a:t>
            </a:r>
            <a:r>
              <a:rPr lang="es-MX" dirty="0"/>
              <a:t>de riesgo </a:t>
            </a:r>
            <a:r>
              <a:rPr lang="es-MX" dirty="0" smtClean="0"/>
              <a:t>psicosocial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 smtClean="0"/>
              <a:t>Violencia laboral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 smtClean="0"/>
              <a:t>Promoción </a:t>
            </a:r>
            <a:r>
              <a:rPr lang="es-MX" dirty="0"/>
              <a:t>de un entorno organizacional favorable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65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73844" y="15049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92894" y="1490662"/>
            <a:ext cx="8229600" cy="2632472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eriod" startAt="2"/>
            </a:pPr>
            <a:r>
              <a:rPr lang="es-MX" dirty="0" smtClean="0"/>
              <a:t>Identificar </a:t>
            </a:r>
            <a:r>
              <a:rPr lang="es-MX" dirty="0"/>
              <a:t>y analizar los factores de riesgo </a:t>
            </a:r>
            <a:r>
              <a:rPr lang="es-MX" dirty="0" smtClean="0"/>
              <a:t>psicosocial</a:t>
            </a:r>
            <a:r>
              <a:rPr lang="es-MX" dirty="0"/>
              <a:t>, </a:t>
            </a:r>
            <a:r>
              <a:rPr lang="es-MX" dirty="0" smtClean="0"/>
              <a:t>tomando en cuenta:</a:t>
            </a:r>
          </a:p>
          <a:p>
            <a:r>
              <a:rPr lang="es-MX" dirty="0" smtClean="0"/>
              <a:t>A) La detección de condiciones </a:t>
            </a:r>
            <a:r>
              <a:rPr lang="es-MX" dirty="0"/>
              <a:t>peligrosas e inseguras o deficientes e </a:t>
            </a:r>
            <a:r>
              <a:rPr lang="es-MX" dirty="0" smtClean="0"/>
              <a:t>insalubres).</a:t>
            </a:r>
          </a:p>
          <a:p>
            <a:r>
              <a:rPr lang="es-MX" dirty="0" smtClean="0"/>
              <a:t> </a:t>
            </a:r>
            <a:r>
              <a:rPr lang="es-MX" b="1" dirty="0" smtClean="0"/>
              <a:t>b</a:t>
            </a:r>
            <a:r>
              <a:rPr lang="es-MX" b="1" dirty="0"/>
              <a:t>) </a:t>
            </a:r>
            <a:r>
              <a:rPr lang="es-MX" dirty="0"/>
              <a:t>Las cargas de trabajo. Se refieren a las exigencias que el trabajo impone al trabajador y que exceden su capacidad,</a:t>
            </a:r>
          </a:p>
          <a:p>
            <a:r>
              <a:rPr lang="es-MX" dirty="0"/>
              <a:t>pueden ser de diversa naturaleza, como cuantitativas, cognitivas o mentales, emocionales, de responsabilidad, así como</a:t>
            </a:r>
          </a:p>
          <a:p>
            <a:r>
              <a:rPr lang="es-MX" dirty="0"/>
              <a:t>cargas contradictorias o inconsistentes;</a:t>
            </a:r>
          </a:p>
          <a:p>
            <a:r>
              <a:rPr lang="es-MX" b="1" dirty="0"/>
              <a:t>c) </a:t>
            </a:r>
            <a:r>
              <a:rPr lang="es-MX" dirty="0"/>
              <a:t>La falta de control sobre el trabajo. El control sobre el trabajo es la posibilidad que tiene el trabajador para influir y tomar</a:t>
            </a:r>
          </a:p>
          <a:p>
            <a:r>
              <a:rPr lang="es-MX" dirty="0"/>
              <a:t>decisiones en la realización de sus actividades. La iniciativa y autonomía, el uso y desarrollo de habilidades y</a:t>
            </a:r>
          </a:p>
          <a:p>
            <a:r>
              <a:rPr lang="es-MX" dirty="0"/>
              <a:t>conocimientos, la participación y manejo del cambio, así como la capacitación son aspectos que dan al trabajador la</a:t>
            </a:r>
          </a:p>
          <a:p>
            <a:r>
              <a:rPr lang="es-MX" dirty="0"/>
              <a:t>posibilidad de influir sobre su trabajo. Estos elementos, cuando son inexistentes o escasos, se convierten en un factor de</a:t>
            </a:r>
          </a:p>
          <a:p>
            <a:r>
              <a:rPr lang="es-MX" dirty="0"/>
              <a:t>riesgo.</a:t>
            </a:r>
          </a:p>
          <a:p>
            <a:r>
              <a:rPr lang="es-MX" dirty="0"/>
              <a:t>La falta de control se denomina como la escasa o inexistente posibilidad que tiene el trabajador para influir y tomar</a:t>
            </a:r>
          </a:p>
          <a:p>
            <a:r>
              <a:rPr lang="es-MX" dirty="0"/>
              <a:t>decisiones sobre los diversos aspectos que intervienen en la realización de sus actividades. Contrario a esto, la iniciativa</a:t>
            </a:r>
          </a:p>
          <a:p>
            <a:r>
              <a:rPr lang="es-MX" dirty="0"/>
              <a:t>4/2/2019 Diario Oficial de la Federación</a:t>
            </a:r>
          </a:p>
          <a:p>
            <a:r>
              <a:rPr lang="es-MX" dirty="0"/>
              <a:t>http://diariooficial.gob.mx/nota_detalle.php?codigo=5541828&amp;fecha=23/10/2018&amp;print=true 5/41</a:t>
            </a:r>
          </a:p>
          <a:p>
            <a:r>
              <a:rPr lang="es-MX" dirty="0"/>
              <a:t>y autonomía, el uso y desarrollo de habilidades y conocimientos, la participación y el manejo del cambio y la capacitación</a:t>
            </a:r>
          </a:p>
          <a:p>
            <a:r>
              <a:rPr lang="es-MX" dirty="0"/>
              <a:t>son elementos que dan al trabajador la posibilidad de influir sobre su trabajo.</a:t>
            </a:r>
          </a:p>
          <a:p>
            <a:r>
              <a:rPr lang="es-MX" dirty="0"/>
              <a:t>Este factor de riesgo sólo aplica en aquellos procesos y/o actividades en los que se requiere toma de decisiones y el</a:t>
            </a:r>
          </a:p>
          <a:p>
            <a:r>
              <a:rPr lang="es-MX" dirty="0"/>
              <a:t>trabajador cuenta con conocimientos y experiencia necesaria para tal efecto;</a:t>
            </a:r>
          </a:p>
          <a:p>
            <a:r>
              <a:rPr lang="es-MX" b="1" dirty="0"/>
              <a:t>d) </a:t>
            </a:r>
            <a:r>
              <a:rPr lang="es-MX" dirty="0"/>
              <a:t>Las jornadas de trabajo y rotación de turnos que exceden lo establecido en la Ley Federal del Trabajo. Representan una</a:t>
            </a:r>
          </a:p>
          <a:p>
            <a:r>
              <a:rPr lang="es-MX" dirty="0"/>
              <a:t>exigencia de tiempo laboral que se hace al trabajador en términos de la duración y el horario de la jornada, se convierte</a:t>
            </a:r>
          </a:p>
          <a:p>
            <a:r>
              <a:rPr lang="es-MX" dirty="0"/>
              <a:t>en factor de riesgo psicosocial cuando se trabaja con extensas jornadas, con frecuente rotación de turnos o turnos</a:t>
            </a:r>
          </a:p>
          <a:p>
            <a:r>
              <a:rPr lang="es-MX" dirty="0"/>
              <a:t>nocturnos, sin pausas y descansos periódicos claramente establecidos y ni medidas de prevención y protección del</a:t>
            </a:r>
          </a:p>
          <a:p>
            <a:r>
              <a:rPr lang="es-MX" dirty="0"/>
              <a:t>trabajador para detectar afectación de su salud, de manera temprana;</a:t>
            </a:r>
          </a:p>
          <a:p>
            <a:r>
              <a:rPr lang="es-MX" b="1" dirty="0"/>
              <a:t>e) </a:t>
            </a:r>
            <a:r>
              <a:rPr lang="es-MX" dirty="0"/>
              <a:t>Interferencia en la relación </a:t>
            </a:r>
            <a:r>
              <a:rPr lang="es-MX" dirty="0" err="1"/>
              <a:t>trabajofamilia</a:t>
            </a:r>
            <a:r>
              <a:rPr lang="es-MX" dirty="0"/>
              <a:t>.</a:t>
            </a:r>
          </a:p>
          <a:p>
            <a:r>
              <a:rPr lang="es-MX" dirty="0"/>
              <a:t>Surge cuando existe conflicto entre las actividades familiares o personales y</a:t>
            </a:r>
          </a:p>
          <a:p>
            <a:r>
              <a:rPr lang="es-MX" dirty="0"/>
              <a:t>las responsabilidades laborales; es decir, cuando de manera constante se tienen que atender responsabilidades</a:t>
            </a:r>
          </a:p>
          <a:p>
            <a:r>
              <a:rPr lang="es-MX" dirty="0"/>
              <a:t>laborales durante el tiempo dedicado a la vida familiar y personal, o se tiene que laborar fuera del horario de trabajo;</a:t>
            </a:r>
          </a:p>
          <a:p>
            <a:r>
              <a:rPr lang="es-MX" b="1" dirty="0"/>
              <a:t>f) </a:t>
            </a:r>
            <a:r>
              <a:rPr lang="es-MX" dirty="0"/>
              <a:t>Liderazgo negativo y relaciones negativas en el trabajo:</a:t>
            </a:r>
          </a:p>
          <a:p>
            <a:r>
              <a:rPr lang="es-MX" b="1" dirty="0"/>
              <a:t>1) </a:t>
            </a:r>
            <a:r>
              <a:rPr lang="es-MX" dirty="0"/>
              <a:t>El liderazgo negativo en el trabajo hace referencia al tipo de relación que se establece entre el patrón o, sus</a:t>
            </a:r>
          </a:p>
          <a:p>
            <a:r>
              <a:rPr lang="es-MX" dirty="0"/>
              <a:t>representantes y los trabajadores, cuyas características influyen en la forma de trabajar y en las relaciones de un</a:t>
            </a:r>
          </a:p>
          <a:p>
            <a:r>
              <a:rPr lang="es-MX" dirty="0"/>
              <a:t>área de trabajo y que está directamente relacionado con la actitud agresiva y/o impositiva; falta de claridad de las</a:t>
            </a:r>
          </a:p>
          <a:p>
            <a:r>
              <a:rPr lang="es-MX" dirty="0"/>
              <a:t>funciones en las actividades, y escaso o nulo reconocimiento y retroalimentación del desempeño, y</a:t>
            </a:r>
          </a:p>
          <a:p>
            <a:r>
              <a:rPr lang="es-MX" b="1" dirty="0"/>
              <a:t>2) </a:t>
            </a:r>
            <a:r>
              <a:rPr lang="es-MX" dirty="0"/>
              <a:t>El concepto de relaciones negativas en el trabajo se refiere a la interacción que se establece en el contexto laboral y</a:t>
            </a:r>
          </a:p>
          <a:p>
            <a:r>
              <a:rPr lang="es-MX" dirty="0"/>
              <a:t>abarca aspectos como la imposibilidad de interactuar con los compañeros de trabajo para la solución de problemas</a:t>
            </a:r>
          </a:p>
          <a:p>
            <a:r>
              <a:rPr lang="es-MX" dirty="0"/>
              <a:t>relacionados con el trabajo, y características desfavorables de estas interacciones en aspectos funcionales como</a:t>
            </a:r>
          </a:p>
          <a:p>
            <a:r>
              <a:rPr lang="es-MX" dirty="0"/>
              <a:t>deficiente o nulo trabajo en equipo y apoyo social, y</a:t>
            </a:r>
          </a:p>
          <a:p>
            <a:r>
              <a:rPr lang="es-MX" b="1" dirty="0"/>
              <a:t>g) </a:t>
            </a:r>
            <a:r>
              <a:rPr lang="es-MX" dirty="0"/>
              <a:t>La violencia laboral, de conformidad con lo siguiente:</a:t>
            </a:r>
          </a:p>
          <a:p>
            <a:r>
              <a:rPr lang="es-MX" b="1" dirty="0"/>
              <a:t>1) </a:t>
            </a:r>
            <a:r>
              <a:rPr lang="es-MX" dirty="0"/>
              <a:t>Acoso, acoso psicológico</a:t>
            </a:r>
            <a:r>
              <a:rPr lang="es-MX" b="1" dirty="0"/>
              <a:t>: </a:t>
            </a:r>
            <a:r>
              <a:rPr lang="es-MX" dirty="0"/>
              <a:t>Aquellos actos que dañan la estabilidad psicológica, la personalidad, la dignidad o</a:t>
            </a:r>
          </a:p>
          <a:p>
            <a:r>
              <a:rPr lang="es-MX" dirty="0"/>
              <a:t>integridad del trabajador. Consiste en acciones de intimidación sistemática y persistente, tales como: descrédito,</a:t>
            </a:r>
          </a:p>
          <a:p>
            <a:r>
              <a:rPr lang="es-MX" dirty="0"/>
              <a:t>insultos, humillaciones, devaluación, marginación, indiferencia, comparaciones destructivas, rechazo, restricción a la</a:t>
            </a:r>
          </a:p>
          <a:p>
            <a:r>
              <a:rPr lang="es-MX" dirty="0"/>
              <a:t>autodeterminación y amenazas, las cuales llevan al trabajador a la depresión, al aislamiento, a la pérdida de su</a:t>
            </a:r>
          </a:p>
          <a:p>
            <a:r>
              <a:rPr lang="es-MX" dirty="0"/>
              <a:t>autoestima. Para efectos de esta Norma no se considera el acoso sexual;</a:t>
            </a:r>
          </a:p>
          <a:p>
            <a:r>
              <a:rPr lang="es-MX" b="1" dirty="0"/>
              <a:t>2) </a:t>
            </a:r>
            <a:r>
              <a:rPr lang="es-MX" dirty="0" smtClean="0"/>
              <a:t>Hostigamiento</a:t>
            </a:r>
            <a:r>
              <a:rPr lang="es-MX" b="1" dirty="0"/>
              <a:t>: </a:t>
            </a:r>
            <a:r>
              <a:rPr lang="es-MX" dirty="0"/>
              <a:t>El ejercicio de poder en una relación de subordinación real de la víctima frente al agresor en el</a:t>
            </a:r>
          </a:p>
          <a:p>
            <a:r>
              <a:rPr lang="es-MX" dirty="0"/>
              <a:t>ámbito laboral, que se expresa en conductas verbales, físicas o ambas, y</a:t>
            </a:r>
          </a:p>
          <a:p>
            <a:r>
              <a:rPr lang="es-MX" b="1" dirty="0"/>
              <a:t>3) </a:t>
            </a:r>
            <a:r>
              <a:rPr lang="es-MX" dirty="0"/>
              <a:t>Malos tratos: Aquellos actos consistentes en insultos, burlas, humillaciones y/o ridiculizaciones del trabajador,</a:t>
            </a:r>
          </a:p>
          <a:p>
            <a:r>
              <a:rPr lang="es-MX" dirty="0"/>
              <a:t>realizados de manera continua y persistente (más de una vez y/o en diferentes ocasiones).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027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28600" y="104656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3. Identificar </a:t>
            </a:r>
            <a:r>
              <a:rPr lang="es-MX" dirty="0"/>
              <a:t>y analizar los factores de riesgo psicosocial y evaluar el entorno organizacional, de conformidad con lo </a:t>
            </a:r>
            <a:r>
              <a:rPr lang="es-MX" dirty="0" smtClean="0"/>
              <a:t>señalado en </a:t>
            </a:r>
            <a:r>
              <a:rPr lang="es-MX" dirty="0"/>
              <a:t>los numerales 7.1, inciso b), 7.2 y 7.3, respectivamente, de la presente Norma, tratándose de centros de trabajo que </a:t>
            </a:r>
            <a:r>
              <a:rPr lang="es-MX" dirty="0" smtClean="0"/>
              <a:t>tengan más </a:t>
            </a:r>
            <a:r>
              <a:rPr lang="es-MX" dirty="0"/>
              <a:t>de 50 trabajadores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12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2763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2632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4. </a:t>
            </a:r>
            <a:r>
              <a:rPr lang="es-MX" dirty="0"/>
              <a:t>Adoptar las medidas para prevenir y controlar los factores de riesgo psicosocial, promover el entorno </a:t>
            </a:r>
            <a:r>
              <a:rPr lang="es-MX" dirty="0" smtClean="0"/>
              <a:t>organizacional favorable</a:t>
            </a:r>
            <a:r>
              <a:rPr lang="es-MX" dirty="0"/>
              <a:t>, así como para atender las prácticas opuestas al entorno organizacional favorable y los actos de violencia laboral, </a:t>
            </a:r>
            <a:r>
              <a:rPr lang="es-MX" dirty="0" smtClean="0"/>
              <a:t>con base </a:t>
            </a:r>
            <a:r>
              <a:rPr lang="es-MX" dirty="0"/>
              <a:t>en lo dispuesto por el Capítulo 8 de la presente Norma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298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063229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5.  </a:t>
            </a:r>
            <a:r>
              <a:rPr lang="es-MX" dirty="0"/>
              <a:t>Identificar a los trabajadores que fueron sujetos a acontecimientos traumáticos severos durante o con motivo del trabajo </a:t>
            </a:r>
            <a:r>
              <a:rPr lang="es-MX" dirty="0" smtClean="0"/>
              <a:t>y, canalizarlos </a:t>
            </a:r>
            <a:r>
              <a:rPr lang="es-MX" dirty="0"/>
              <a:t>para su atención a la institución de seguridad social o privada, o al médico del centro de trabajo o de la empresa. </a:t>
            </a:r>
            <a:r>
              <a:rPr lang="es-MX" dirty="0" smtClean="0"/>
              <a:t>Ver Guía </a:t>
            </a:r>
            <a:r>
              <a:rPr lang="es-MX" dirty="0"/>
              <a:t>de referencia I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86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71437" y="9715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b="1" dirty="0" smtClean="0"/>
              <a:t>6. </a:t>
            </a:r>
            <a:r>
              <a:rPr lang="es-MX" sz="1800" dirty="0"/>
              <a:t>Practicar exámenes médicos y evaluaciones psicológicas a los trabajadores expuestos a violencia laboral y/o a los </a:t>
            </a:r>
            <a:r>
              <a:rPr lang="es-MX" sz="1800" dirty="0" smtClean="0"/>
              <a:t>factores de </a:t>
            </a:r>
            <a:r>
              <a:rPr lang="es-MX" sz="1800" dirty="0"/>
              <a:t>riesgo psicosocial, cuando existan signos o síntomas que denoten alguna alteración a su salud y el resultado de </a:t>
            </a:r>
            <a:r>
              <a:rPr lang="es-MX" sz="1800" dirty="0" smtClean="0"/>
              <a:t>la identificación </a:t>
            </a:r>
            <a:r>
              <a:rPr lang="es-MX" sz="1800" dirty="0"/>
              <a:t>y análisis de los factores de riesgo psicosocial, a que se refiere el numeral 7.1 y 7.2 de esta Norma, así lo </a:t>
            </a:r>
            <a:r>
              <a:rPr lang="es-MX" sz="1800" dirty="0" smtClean="0"/>
              <a:t>sugiera y/o </a:t>
            </a:r>
            <a:r>
              <a:rPr lang="es-MX" sz="1800" dirty="0"/>
              <a:t>existan quejas de violencia laboral mediante los mecanismos a que alude el numeral 8.1, inciso b) de la presente </a:t>
            </a:r>
            <a:r>
              <a:rPr lang="es-MX" sz="1800" dirty="0" smtClean="0"/>
              <a:t>Norma. Los </a:t>
            </a:r>
            <a:r>
              <a:rPr lang="es-MX" sz="1800" dirty="0"/>
              <a:t>exámenes médicos y evaluaciones psicológicas podrán efectuarse a través de la institución de seguridad social o </a:t>
            </a:r>
            <a:r>
              <a:rPr lang="es-MX" sz="1800" dirty="0" smtClean="0"/>
              <a:t>privada, médico</a:t>
            </a:r>
            <a:r>
              <a:rPr lang="es-MX" sz="1800" dirty="0"/>
              <a:t>, psiquiatra o psicólogo del centro de trabajo, según corresponda, y deberán efectuarse de conformidad con lo </a:t>
            </a:r>
            <a:r>
              <a:rPr lang="es-MX" sz="1800" dirty="0" smtClean="0"/>
              <a:t>establecido por </a:t>
            </a:r>
            <a:r>
              <a:rPr lang="es-MX" sz="1800" dirty="0"/>
              <a:t>las normas oficiales mexicanas que al respecto emitan la Secretaría de Salud y/o la Secretaría del Trabajo y Previsión </a:t>
            </a:r>
            <a:r>
              <a:rPr lang="es-MX" sz="1800" dirty="0" smtClean="0"/>
              <a:t>Social, y </a:t>
            </a:r>
            <a:r>
              <a:rPr lang="es-MX" sz="1800" dirty="0"/>
              <a:t>a falta de éstas, los que indique la institución de seguridad social o privada, o el médico del centro de trabajo, que le preste </a:t>
            </a:r>
            <a:r>
              <a:rPr lang="es-MX" sz="1800" dirty="0" smtClean="0"/>
              <a:t>el servicio </a:t>
            </a:r>
            <a:r>
              <a:rPr lang="es-MX" sz="1800" dirty="0"/>
              <a:t>médico</a:t>
            </a:r>
            <a:r>
              <a:rPr lang="es-MX" sz="1800" dirty="0" smtClean="0"/>
              <a:t>.</a:t>
            </a:r>
            <a:endParaRPr lang="es-MX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5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5.7 </a:t>
            </a:r>
            <a:r>
              <a:rPr lang="es-MX" dirty="0"/>
              <a:t>Difundir y proporcionar información a los trabajadores </a:t>
            </a:r>
            <a:r>
              <a:rPr lang="es-MX" dirty="0" smtClean="0"/>
              <a:t>sobre: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a</a:t>
            </a:r>
            <a:r>
              <a:rPr lang="es-MX" b="1" dirty="0"/>
              <a:t>) </a:t>
            </a:r>
            <a:r>
              <a:rPr lang="es-MX" dirty="0"/>
              <a:t>La política de prevención de riesgos psicosociales;</a:t>
            </a:r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/>
              <a:t>Las medidas adoptadas para combatir las prácticas opuestas al entorno organizacional favorable y los actos de </a:t>
            </a:r>
            <a:r>
              <a:rPr lang="es-MX" dirty="0" smtClean="0"/>
              <a:t>violencia laboral</a:t>
            </a:r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/>
              <a:t>Las medidas y acciones de prevención y, en su caso, las acciones de control de los factores de riesgo psicosocial;</a:t>
            </a:r>
          </a:p>
          <a:p>
            <a:pPr marL="0" indent="0">
              <a:buNone/>
            </a:pPr>
            <a:r>
              <a:rPr lang="es-MX" b="1" dirty="0" smtClean="0"/>
              <a:t>	d</a:t>
            </a:r>
            <a:r>
              <a:rPr lang="es-MX" b="1" dirty="0"/>
              <a:t>) </a:t>
            </a:r>
            <a:r>
              <a:rPr lang="es-MX" dirty="0"/>
              <a:t>Los mecanismos para presentar quejas por prácticas opuestas al entorno organizacional favorable y para denunciar </a:t>
            </a:r>
            <a:r>
              <a:rPr lang="es-MX" dirty="0" smtClean="0"/>
              <a:t>actos de </a:t>
            </a:r>
            <a:r>
              <a:rPr lang="es-MX" dirty="0"/>
              <a:t>violencia laboral;</a:t>
            </a:r>
          </a:p>
          <a:p>
            <a:pPr marL="0" indent="0">
              <a:buNone/>
            </a:pPr>
            <a:r>
              <a:rPr lang="es-MX" b="1" dirty="0" smtClean="0"/>
              <a:t>	e</a:t>
            </a:r>
            <a:r>
              <a:rPr lang="es-MX" b="1" dirty="0"/>
              <a:t>) </a:t>
            </a:r>
            <a:r>
              <a:rPr lang="es-MX" dirty="0"/>
              <a:t>Los resultados de la identificación y análisis de los factores de riesgo psicosocial para los centros de trabajo que </a:t>
            </a:r>
            <a:r>
              <a:rPr lang="es-MX" dirty="0" smtClean="0"/>
              <a:t>tengan entre 16 y 50 trabajadores, y de la identificación y 	análisis de los factores de riesgo psicosocial y la evaluación del entorno </a:t>
            </a:r>
            <a:r>
              <a:rPr lang="es-MX" dirty="0"/>
              <a:t>organizacional tratándose de centros de trabajo de más de 50 trabajadores, </a:t>
            </a:r>
            <a:r>
              <a:rPr lang="es-MX" dirty="0" smtClean="0"/>
              <a:t>y 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f</a:t>
            </a:r>
            <a:r>
              <a:rPr lang="es-MX" b="1" dirty="0"/>
              <a:t>) </a:t>
            </a:r>
            <a:r>
              <a:rPr lang="es-MX" dirty="0"/>
              <a:t>Las posibles alteraciones a la salud por la exposición a los factores de riesgo psicosocial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4335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5.8 </a:t>
            </a:r>
            <a:r>
              <a:rPr lang="es-MX" dirty="0"/>
              <a:t>Llevar los registros sobre:</a:t>
            </a:r>
          </a:p>
          <a:p>
            <a:pPr marL="0" indent="0">
              <a:buNone/>
            </a:pPr>
            <a:r>
              <a:rPr lang="es-MX" b="1" dirty="0" smtClean="0"/>
              <a:t>	a</a:t>
            </a:r>
            <a:r>
              <a:rPr lang="es-MX" b="1" dirty="0"/>
              <a:t>) </a:t>
            </a:r>
            <a:r>
              <a:rPr lang="es-MX" dirty="0"/>
              <a:t>Los resultados de la identificación y análisis de los factores de riesgo psicosocial y, </a:t>
            </a:r>
            <a:r>
              <a:rPr lang="es-MX" dirty="0" smtClean="0"/>
              <a:t>	además</a:t>
            </a:r>
            <a:r>
              <a:rPr lang="es-MX" dirty="0"/>
              <a:t>, tratándose de centros </a:t>
            </a:r>
            <a:r>
              <a:rPr lang="es-MX" dirty="0" smtClean="0"/>
              <a:t>de trabajo </a:t>
            </a:r>
            <a:r>
              <a:rPr lang="es-MX" dirty="0"/>
              <a:t>de más de 50 trabajadores, de las evaluaciones </a:t>
            </a:r>
            <a:r>
              <a:rPr lang="es-MX" dirty="0" smtClean="0"/>
              <a:t>	del </a:t>
            </a:r>
            <a:r>
              <a:rPr lang="es-MX" dirty="0"/>
              <a:t>entorno organizacional;</a:t>
            </a:r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/>
              <a:t>Las medidas de control adoptadas cuando el resultado de la identificación y análisis de </a:t>
            </a:r>
            <a:r>
              <a:rPr lang="es-MX" dirty="0" smtClean="0"/>
              <a:t>	los </a:t>
            </a:r>
            <a:r>
              <a:rPr lang="es-MX" dirty="0"/>
              <a:t>factores de riesgo </a:t>
            </a:r>
            <a:r>
              <a:rPr lang="es-MX" dirty="0" smtClean="0"/>
              <a:t>psicosocial y </a:t>
            </a:r>
            <a:r>
              <a:rPr lang="es-MX" dirty="0"/>
              <a:t>evaluación del entorno organizacional lo señale, y</a:t>
            </a:r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/>
              <a:t>Los nombres de los trabajadores a los que se les </a:t>
            </a:r>
            <a:r>
              <a:rPr lang="es-MX" dirty="0" smtClean="0"/>
              <a:t>practicaron </a:t>
            </a:r>
            <a:r>
              <a:rPr lang="es-MX" dirty="0"/>
              <a:t>los exámenes o evaluaciones </a:t>
            </a:r>
            <a:r>
              <a:rPr lang="es-MX" dirty="0" smtClean="0"/>
              <a:t>	clínicas </a:t>
            </a:r>
            <a:r>
              <a:rPr lang="es-MX" dirty="0"/>
              <a:t>y </a:t>
            </a:r>
            <a:r>
              <a:rPr lang="es-MX" dirty="0" smtClean="0"/>
              <a:t>que </a:t>
            </a:r>
            <a:r>
              <a:rPr lang="es-MX" dirty="0"/>
              <a:t>se comprobó </a:t>
            </a:r>
            <a:r>
              <a:rPr lang="es-MX" dirty="0" smtClean="0"/>
              <a:t>la exposición </a:t>
            </a:r>
            <a:r>
              <a:rPr lang="es-MX" dirty="0"/>
              <a:t>a factores de riesgo psicosocial, a actos de violencia laboral o acontecimientos traumáticos severos.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88324"/>
            <a:ext cx="7448550" cy="39668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255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1 </a:t>
            </a:r>
            <a:r>
              <a:rPr lang="es-MX" dirty="0"/>
              <a:t>Observar las medidas de prevención y, en su caso, de control que dispone esta Norma, así como las que establezca </a:t>
            </a:r>
            <a:r>
              <a:rPr lang="es-MX" dirty="0" smtClean="0"/>
              <a:t>el patrón </a:t>
            </a:r>
            <a:r>
              <a:rPr lang="es-MX" dirty="0"/>
              <a:t>para: controlar los factores de riesgo psicosocial, colaborar para contar con un entorno organizacional favorable y </a:t>
            </a:r>
            <a:r>
              <a:rPr lang="es-MX" dirty="0" smtClean="0"/>
              <a:t>prevenir actos </a:t>
            </a:r>
            <a:r>
              <a:rPr lang="es-MX" dirty="0"/>
              <a:t>de violencia laboral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741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6.2 </a:t>
            </a:r>
            <a:r>
              <a:rPr lang="es-MX" dirty="0"/>
              <a:t>Abstenerse de realizar prácticas contrarias al entorno organizacional favorable y actos de violencia laboral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286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6.3 </a:t>
            </a:r>
            <a:r>
              <a:rPr lang="es-MX" dirty="0"/>
              <a:t>Participar en la identificación de los factores de riesgo psicosocial y, en su caso, en la evaluación del </a:t>
            </a:r>
            <a:r>
              <a:rPr lang="es-MX" dirty="0" smtClean="0"/>
              <a:t>entorno organizacional.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578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6.4 </a:t>
            </a:r>
            <a:r>
              <a:rPr lang="es-MX" dirty="0"/>
              <a:t>Informar sobre prácticas opuestas al entorno organizacional favorable y denunciar actos de violencia laboral, utilizando </a:t>
            </a:r>
            <a:r>
              <a:rPr lang="es-MX" dirty="0" smtClean="0"/>
              <a:t>los mecanismos </a:t>
            </a:r>
            <a:r>
              <a:rPr lang="es-MX" dirty="0"/>
              <a:t>que establezca el patrón para tal efecto y/o a través de la comisión de seguridad e higiene, a que se refiere la </a:t>
            </a:r>
            <a:r>
              <a:rPr lang="es-MX" dirty="0" smtClean="0"/>
              <a:t>NOM019STPS2011, o </a:t>
            </a:r>
            <a:r>
              <a:rPr lang="es-MX" dirty="0"/>
              <a:t>las que la sustituyan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47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6.5 </a:t>
            </a:r>
            <a:r>
              <a:rPr lang="es-MX" dirty="0"/>
              <a:t>Informar por escrito al patrón directamente, a través de los servicios preventivos de seguridad y salud en el trabajo o de </a:t>
            </a:r>
            <a:r>
              <a:rPr lang="es-MX" dirty="0" smtClean="0"/>
              <a:t>la comisión </a:t>
            </a:r>
            <a:r>
              <a:rPr lang="es-MX" dirty="0"/>
              <a:t>de seguridad e higiene; haber presenciado o sufrido un acontecimiento traumático severo. El escrito deberá contener </a:t>
            </a:r>
            <a:r>
              <a:rPr lang="es-MX" dirty="0" smtClean="0"/>
              <a:t>al menos</a:t>
            </a:r>
            <a:r>
              <a:rPr lang="es-MX" dirty="0"/>
              <a:t>: la fecha de elaboración; el nombre del trabajador que elabora el escrito; en su caso, el nombre de los </a:t>
            </a:r>
            <a:r>
              <a:rPr lang="es-MX" dirty="0" smtClean="0"/>
              <a:t>trabajadores involucrados</a:t>
            </a:r>
            <a:r>
              <a:rPr lang="es-MX" dirty="0"/>
              <a:t>; la fecha de ocurrencia, y la descripción del(los) acontecimiento(s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9591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6.6 </a:t>
            </a:r>
            <a:r>
              <a:rPr lang="es-MX" dirty="0"/>
              <a:t>Participar en los eventos de información que proporcione el patrón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0861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6.7 </a:t>
            </a:r>
            <a:r>
              <a:rPr lang="es-MX" dirty="0"/>
              <a:t>Someterse a los exámenes médicos y evaluaciones psicológicas que determinan la presente Norma y/o las </a:t>
            </a:r>
            <a:r>
              <a:rPr lang="es-MX" dirty="0" smtClean="0"/>
              <a:t>normas oficiales </a:t>
            </a:r>
            <a:r>
              <a:rPr lang="es-MX" dirty="0"/>
              <a:t>mexicanas que al respecto emitan la Secretaría de Salud y/o la Secretaría del Trabajo y Previsión Social, y a falta </a:t>
            </a:r>
            <a:r>
              <a:rPr lang="es-MX" dirty="0" smtClean="0"/>
              <a:t>de éstas</a:t>
            </a:r>
            <a:r>
              <a:rPr lang="es-MX" dirty="0"/>
              <a:t>, los que indique la institución de seguridad social o privada, o el médico o psicólogo o psiquiatra del centro de trabajo o de </a:t>
            </a:r>
            <a:r>
              <a:rPr lang="es-MX" dirty="0" smtClean="0"/>
              <a:t>la empresa</a:t>
            </a:r>
            <a:r>
              <a:rPr lang="es-MX" dirty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85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Evaluación del entorno organizacional: Identificación y análisis de los FRP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6244" y="32004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MX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Consideraciones generales para la realización de la evaluación</a:t>
            </a:r>
            <a:endParaRPr lang="es-MX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Aspectos a evaluar</a:t>
            </a:r>
            <a:endParaRPr lang="es-MX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Lineamientos para la elección de métodos de evaluación</a:t>
            </a:r>
            <a:endParaRPr lang="es-MX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Notificación de los resultados de la evaluación a los trabajadores</a:t>
            </a:r>
            <a:endParaRPr lang="es-MX" sz="10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2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Medidas de prevención y acciones de </a:t>
            </a:r>
            <a:r>
              <a:rPr lang="es-MX" dirty="0" smtClean="0"/>
              <a:t>control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88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 smtClean="0"/>
              <a:t>Unidades </a:t>
            </a:r>
            <a:r>
              <a:rPr lang="es-MX" dirty="0"/>
              <a:t>de verificación y evaluación de conformidad</a:t>
            </a:r>
          </a:p>
        </p:txBody>
      </p:sp>
    </p:spTree>
    <p:extLst>
      <p:ext uri="{BB962C8B-B14F-4D97-AF65-F5344CB8AC3E}">
        <p14:creationId xmlns:p14="http://schemas.microsoft.com/office/powerpoint/2010/main" val="247862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123950"/>
            <a:ext cx="8229600" cy="2632472"/>
          </a:xfrm>
        </p:spPr>
        <p:txBody>
          <a:bodyPr>
            <a:normAutofit/>
          </a:bodyPr>
          <a:lstStyle/>
          <a:p>
            <a:pPr marL="476250" indent="-457200" algn="just"/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Publicación:  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23 – Octubre – 2018</a:t>
            </a:r>
          </a:p>
          <a:p>
            <a:pPr marL="19050" indent="0" algn="just">
              <a:buNone/>
            </a:pP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  		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Diario Oficial de la Federación</a:t>
            </a:r>
          </a:p>
          <a:p>
            <a:pPr marL="19050" indent="0" algn="just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Acerca de la NOM-035-STPS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69053" y="1352550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27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588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336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23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Establecer los elementos para </a:t>
            </a:r>
            <a:r>
              <a:rPr lang="es-MX" sz="3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identificar, analizar y prevenir los factores de riesgo psicosocial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, así como para promover 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un entorno 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organizacional favorable en los centros de trabajo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</a:p>
          <a:p>
            <a:pPr marL="0" indent="0" algn="r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NOM-035-STPS</a:t>
            </a:r>
            <a:endParaRPr lang="es-MX" sz="3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aplica </a:t>
            </a:r>
            <a:r>
              <a:rPr lang="es-MX" dirty="0" smtClean="0">
                <a:solidFill>
                  <a:srgbClr val="002060"/>
                </a:solidFill>
              </a:rPr>
              <a:t>diferencialmente 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marL="514350" indent="-514350">
              <a:buAutoNum type="alphaLcParenR"/>
            </a:pP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*</a:t>
            </a:r>
            <a:r>
              <a:rPr lang="es-MX" dirty="0" smtClean="0"/>
              <a:t> Centros de trabajo que cuenten con Certificado de cumplimiento con la norma mexicana NMXR025SCFI2015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4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  <a:endParaRPr lang="es-MX" dirty="0"/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  <a:endParaRPr lang="es-MX" dirty="0"/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</a:rPr>
              <a:t>* Centros de trabajo que cuenten con Certificado </a:t>
            </a:r>
            <a:r>
              <a:rPr lang="es-MX" dirty="0">
                <a:solidFill>
                  <a:schemeClr val="bg1"/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bg1"/>
                </a:solidFill>
              </a:rPr>
              <a:t>NMXR025SCFI2015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Validan numerales 5.1 (inciso </a:t>
            </a:r>
            <a:r>
              <a:rPr lang="es-MX" dirty="0">
                <a:solidFill>
                  <a:schemeClr val="bg1"/>
                </a:solidFill>
              </a:rPr>
              <a:t>b</a:t>
            </a:r>
            <a:r>
              <a:rPr lang="es-MX" dirty="0" smtClean="0">
                <a:solidFill>
                  <a:schemeClr val="bg1"/>
                </a:solidFill>
              </a:rPr>
              <a:t>), 8.1 (inciso b), 8.2 (incisos a, e y g) y 5.7 (inciso d)</a:t>
            </a:r>
            <a:endParaRPr lang="es-MX" dirty="0">
              <a:solidFill>
                <a:schemeClr val="bg1"/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  <a:endParaRPr lang="es-MX" dirty="0"/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  <a:endParaRPr lang="es-MX" dirty="0"/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* Centros de trabajo que cuenten con Certificado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NMXR025SCFI2015</a:t>
            </a:r>
          </a:p>
          <a:p>
            <a:pPr lvl="1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Validan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numerales 5.1 (inciso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), 8.1 (inciso b), 8.2 (incisos a, e y g) y 5.7 (inciso d)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5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Definiciones importantes </a:t>
            </a:r>
            <a:br>
              <a:rPr lang="es-MX" dirty="0" smtClean="0"/>
            </a:br>
            <a:r>
              <a:rPr lang="es-MX" dirty="0" smtClean="0"/>
              <a:t>(Marco Legal)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3925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2828</Words>
  <Application>Microsoft Office PowerPoint</Application>
  <PresentationFormat>Presentación en pantalla (16:9)</PresentationFormat>
  <Paragraphs>227</Paragraphs>
  <Slides>43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Archivo</vt:lpstr>
      <vt:lpstr>Arial</vt:lpstr>
      <vt:lpstr>Calibri</vt:lpstr>
      <vt:lpstr>Tema de Office</vt:lpstr>
      <vt:lpstr>Factores de Riesgo Psicosocial en el trabajo: Identificación y prevención.    </vt:lpstr>
      <vt:lpstr>Módulo I: La Norma Oficial Mexicana NOM-035-STPS </vt:lpstr>
      <vt:lpstr> </vt:lpstr>
      <vt:lpstr>Acerca de la NOM-035-STPS</vt:lpstr>
      <vt:lpstr>Objetivo</vt:lpstr>
      <vt:lpstr>Campos de aplicación</vt:lpstr>
      <vt:lpstr>Campos de aplicación</vt:lpstr>
      <vt:lpstr>Campos de aplicación</vt:lpstr>
      <vt:lpstr>Definiciones importantes  (Marco Legal)</vt:lpstr>
      <vt:lpstr>1. Entorno organizacional favorable</vt:lpstr>
      <vt:lpstr>2. Apoyo social</vt:lpstr>
      <vt:lpstr>3. Diagnóstico de seguridad y salud en el trabajo</vt:lpstr>
      <vt:lpstr>3. Diagnóstico de seguridad y salud en el trabajo</vt:lpstr>
      <vt:lpstr>4. Factores de Riesgo Psicosocial</vt:lpstr>
      <vt:lpstr>4. Factores de Riesgo Psicosocial</vt:lpstr>
      <vt:lpstr>5. Acontecimiento Traumático Severo</vt:lpstr>
      <vt:lpstr>5. Acontecimiento Traumático Severo</vt:lpstr>
      <vt:lpstr>6. Violencia laboral</vt:lpstr>
      <vt:lpstr>7. Medidas de Prevención y Acciones de Control</vt:lpstr>
      <vt:lpstr>8. Política de Prevención de Riesgos Psicosociales</vt:lpstr>
      <vt:lpstr>Obligaciones de los Trabajadores y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Evaluación del entorno organizacional: Identificación y análisis de los FRP</vt:lpstr>
      <vt:lpstr>Medidas de prevención y acciones de control</vt:lpstr>
      <vt:lpstr>Unidades de verificación y evaluación de conformidad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59</cp:revision>
  <dcterms:created xsi:type="dcterms:W3CDTF">2019-08-09T16:54:36Z</dcterms:created>
  <dcterms:modified xsi:type="dcterms:W3CDTF">2019-09-04T23:58:47Z</dcterms:modified>
</cp:coreProperties>
</file>