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2" r:id="rId12"/>
    <p:sldId id="281" r:id="rId13"/>
    <p:sldId id="271" r:id="rId14"/>
    <p:sldId id="272" r:id="rId15"/>
    <p:sldId id="261" r:id="rId16"/>
    <p:sldId id="273" r:id="rId17"/>
    <p:sldId id="274" r:id="rId18"/>
    <p:sldId id="263" r:id="rId19"/>
    <p:sldId id="275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D"/>
    <a:srgbClr val="CFF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96065-390B-49F8-905B-91BFFE98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C6813-47A7-4D3F-BD2C-E9C88432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032C8-BABE-4E99-B193-E1D5E28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A7E2C-60EA-4A45-80A9-DC3B783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8CA3D-24B4-44CD-8006-5B7C8F20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7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08AC-D1C7-435D-A3C2-B980E472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426F7-5606-468F-94E8-F0172FD5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F600E-C0D1-4D2C-83C7-4B7F6E6F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28EA3-6F79-4429-ACEF-41AF0E39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347A7-1D43-4AA9-B397-4CD6D46D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3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291BD1-6397-46EA-B90B-61EE94E77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52EEE-C26F-4356-8D6B-D1887762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4F54D-4A78-475D-A82C-A3D2E7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5BDC9-BA7D-4816-B960-CEC7977F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7D273-1F7A-445D-A0AD-72283A03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FDEA-77D4-417D-8009-24766B78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E96B6-90D0-4B4C-B292-0FFCF250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69369-41EC-4FBF-89BA-A25ED0F8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36F71-A71D-48F9-A303-42BDA25F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25250-EAED-468A-A591-329CCA9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1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9184-C921-445D-8FC0-27F4BC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7B0A5-D7F2-41DE-B906-856C66ED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8174D-9349-4A17-ABD6-120F1153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7BF01-960C-445A-801F-095151FF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3D828-C0F5-4856-8AFB-88F85621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3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CE88D-2335-4BEB-B066-D2C952FD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8A559-E00C-4C8C-9C96-95CA8A40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64D62-9C36-4DCC-8D5A-EA965AB8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99E80-3C3A-4D94-BE4A-8C33917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3AC36-C8DF-4E2E-9515-F11DE004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0C95FD-BDC7-47F5-B42A-E71F11D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4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E16F1-89D9-4819-A65D-3017B0CF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C9CBC-85BC-4A29-80BE-63A1357C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AE53-78C4-428F-8768-52C91B42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FA5903-AC46-4F16-8C7D-B913F9B4A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87A4B6-9BBE-4ED3-A41F-73DC2DCE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C6F5C8-D9C6-4C7A-9600-7F17058F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0D946-0F61-4BAF-A5DA-2EA26722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B15B3D-D41C-4806-BE65-4D5069E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32B1-5A96-4D01-88DF-7727F9F8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53F54A-9626-4CD3-B4EB-DD075D6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D297B6-6695-4E4E-9C2E-AE9F50E2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1F499-7858-4623-94A8-4F904B81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164D04-FF0F-4B46-8FFE-2015A488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7F623C-56C3-42E3-9E3D-9E49F17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4D5BB-EDDE-4164-A8B4-9F9E7908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97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5DB1-B41D-4DA7-8AC9-4143CCD5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CE836-4B18-4EA5-96E6-8E28C496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BBD898-9490-413B-A6FB-8D86D9A4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9BDE2-CC39-42BF-9E79-8F79D7FD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BF6204-3F4B-41B6-800F-4A935FA6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92F96-1C65-4789-AEAF-D07452AE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C2C6B-11A8-46DA-B77C-862FD76E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B95425-7039-4B88-99EC-D4765F3A4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E93C9-2929-463C-B438-8BDBE4BC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50A3D-2DB2-40FD-9BF0-BE33294A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3CD3C-5A71-489A-92DE-4B96500D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CC520-BCF3-4AB4-909F-DE52062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1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6C2E8-2BEC-440B-9FB4-453E239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12A2FA-ED78-4E14-AA92-E36359A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AD191-E0FD-404F-8454-845F45E7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8D796-A1A5-40FC-932C-706D8BD7A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CE866-C75E-49BC-8AEF-46271779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4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Medición multidimensional de la pobreza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61" y="4870838"/>
            <a:ext cx="1693678" cy="1530547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0389BFB-2D17-4DC7-B0BD-1CC4CC4ACDA0}"/>
              </a:ext>
            </a:extLst>
          </p:cNvPr>
          <p:cNvSpPr txBox="1"/>
          <p:nvPr/>
        </p:nvSpPr>
        <p:spPr>
          <a:xfrm>
            <a:off x="3581400" y="4393784"/>
            <a:ext cx="502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dirty="0"/>
              <a:t>Adriana F. Chávez De la Peña</a:t>
            </a:r>
          </a:p>
        </p:txBody>
      </p:sp>
    </p:spTree>
    <p:extLst>
      <p:ext uri="{BB962C8B-B14F-4D97-AF65-F5344CB8AC3E}">
        <p14:creationId xmlns:p14="http://schemas.microsoft.com/office/powerpoint/2010/main" val="3995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(7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0288F8-1EBD-47A3-A1BC-F562B861DE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17" y="871270"/>
            <a:ext cx="8163321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0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/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D09E1C2-EB85-4DE6-BF77-CCB735BF2754}"/>
              </a:ext>
            </a:extLst>
          </p:cNvPr>
          <p:cNvSpPr/>
          <p:nvPr/>
        </p:nvSpPr>
        <p:spPr>
          <a:xfrm>
            <a:off x="447674" y="2044460"/>
            <a:ext cx="7462749" cy="47187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04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AD213-C441-48BD-A894-5761CAC3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24362-8A85-4241-B9A1-D00ECEDC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1675"/>
            <a:ext cx="10515600" cy="785004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FF81B0-B4D6-404E-BC04-71B7A1EC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8" y="484996"/>
            <a:ext cx="10868741" cy="55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6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(8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DA47EB-CDFD-48C6-8C0B-E2862FF4FE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48" y="871269"/>
            <a:ext cx="6593104" cy="598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9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(9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43C94-FF20-43AC-AF50-D57744706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24" y="871270"/>
            <a:ext cx="8609756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6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A043-023A-47AB-8E4C-0913F245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40533-A937-42A4-842A-226799F6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CB9C52-2093-4852-9D6E-EA920F6F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063"/>
            <a:ext cx="12192000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Cuestionarios aplicados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3A5CBD0-1347-45CC-B7A8-3457DBB9B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02717"/>
              </p:ext>
            </p:extLst>
          </p:nvPr>
        </p:nvGraphicFramePr>
        <p:xfrm>
          <a:off x="838200" y="2253191"/>
          <a:ext cx="105155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2101">
                  <a:extLst>
                    <a:ext uri="{9D8B030D-6E8A-4147-A177-3AD203B41FA5}">
                      <a16:colId xmlns:a16="http://schemas.microsoft.com/office/drawing/2014/main" val="2665210098"/>
                    </a:ext>
                  </a:extLst>
                </a:gridCol>
                <a:gridCol w="5143498">
                  <a:extLst>
                    <a:ext uri="{9D8B030D-6E8A-4147-A177-3AD203B41FA5}">
                      <a16:colId xmlns:a16="http://schemas.microsoft.com/office/drawing/2014/main" val="284130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hogares y vivienda.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de 18 o más años.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de 12 o más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 directo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negocios del hogar,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 del negocio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6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menores de 12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del 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Cuadernillo de gastos diarios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 realizar el gasto en alimentos y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7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gastos del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que realicen gastos.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66048"/>
                  </a:ext>
                </a:extLst>
              </a:tr>
            </a:tbl>
          </a:graphicData>
        </a:graphic>
      </p:graphicFrame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7EE70ED-F071-4C25-B53D-05E5A9D6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825875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ABF74-FAF8-427C-9B2C-0393E6B0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6B115-E78A-4B4E-B1EF-1405E83C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14450"/>
            <a:ext cx="11658600" cy="4862513"/>
          </a:xfrm>
        </p:spPr>
        <p:txBody>
          <a:bodyPr/>
          <a:lstStyle/>
          <a:p>
            <a:r>
              <a:rPr lang="es-MX" dirty="0"/>
              <a:t>En 2018, la encuesta fue aplicada en más de </a:t>
            </a:r>
            <a:r>
              <a:rPr lang="es-MX" b="1" dirty="0"/>
              <a:t>34 millones de viviendas</a:t>
            </a:r>
            <a:r>
              <a:rPr lang="es-MX" dirty="0"/>
              <a:t> (125 millones de personas).</a:t>
            </a:r>
          </a:p>
          <a:p>
            <a:r>
              <a:rPr lang="es-MX" dirty="0"/>
              <a:t>La encuesta, en su totalidad, mide un total de </a:t>
            </a:r>
            <a:r>
              <a:rPr lang="es-MX" b="1" dirty="0"/>
              <a:t>808 variables</a:t>
            </a:r>
            <a:r>
              <a:rPr lang="es-MX" dirty="0"/>
              <a:t>, clasificadas en las siguientes dimensiones: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5AEE40-4E18-4197-9343-28187C8DF65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del ENIGH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2C18470-A93A-4C6B-8470-CF8D5692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91170"/>
              </p:ext>
            </p:extLst>
          </p:nvPr>
        </p:nvGraphicFramePr>
        <p:xfrm>
          <a:off x="1250950" y="3155315"/>
          <a:ext cx="34163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367976545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360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4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Población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7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Erogaciones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tarjeta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6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Ingresos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83115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7ED32B4-3726-4678-8B10-612058648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7013"/>
              </p:ext>
            </p:extLst>
          </p:nvPr>
        </p:nvGraphicFramePr>
        <p:xfrm>
          <a:off x="5622925" y="3745706"/>
          <a:ext cx="3416300" cy="175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16917151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4408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6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Trabajos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5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 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2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Concentrado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6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Propuesta de indicadores para la medición de la pobreza e inseguridad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34" y="4327646"/>
            <a:ext cx="2678516" cy="242052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59943-FC3B-4362-8717-A9751D34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2" y="1287464"/>
            <a:ext cx="10515600" cy="538161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D1EE8-F375-431E-BDC2-6007D853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C45464-EF01-48F5-8C44-23EA8404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" y="2225675"/>
            <a:ext cx="5895975" cy="3352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65CE8D-A3AE-4BBB-9AEC-E3EB0A63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03" y="2225675"/>
            <a:ext cx="5676900" cy="40862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B9D5B1-A085-42B3-8D5A-0F3095B725AB}"/>
              </a:ext>
            </a:extLst>
          </p:cNvPr>
          <p:cNvSpPr txBox="1">
            <a:spLocks/>
          </p:cNvSpPr>
          <p:nvPr/>
        </p:nvSpPr>
        <p:spPr>
          <a:xfrm>
            <a:off x="295275" y="1314450"/>
            <a:ext cx="11658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1. Variables con información </a:t>
            </a:r>
            <a:r>
              <a:rPr lang="es-MX" b="1" u="sng" dirty="0"/>
              <a:t>geográfica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3AC85DB-A7CB-4B86-905E-394AD6DFDD7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medidas en la ENIGH de interés particular</a:t>
            </a:r>
          </a:p>
        </p:txBody>
      </p:sp>
    </p:spTree>
    <p:extLst>
      <p:ext uri="{BB962C8B-B14F-4D97-AF65-F5344CB8AC3E}">
        <p14:creationId xmlns:p14="http://schemas.microsoft.com/office/powerpoint/2010/main" val="17760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Normativo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 </a:t>
            </a:r>
            <a:r>
              <a:rPr lang="es-MX" b="1" dirty="0"/>
              <a:t>Ley General del Desarrollo Social (LGDS) </a:t>
            </a:r>
            <a:r>
              <a:rPr lang="es-MX" dirty="0"/>
              <a:t>busca garantizar</a:t>
            </a:r>
            <a:r>
              <a:rPr lang="es-MX" b="1" dirty="0"/>
              <a:t> el pleno ejercicio de los derechos sociales</a:t>
            </a:r>
            <a:r>
              <a:rPr lang="es-MX" dirty="0"/>
              <a:t> consagrados en la Constitución Política de los Estados Unidos Mexicanos, asegurando el acceso de toda la población al desarrollo social </a:t>
            </a:r>
            <a:r>
              <a:rPr lang="es-MX" b="1" dirty="0"/>
              <a:t>(Art.1)</a:t>
            </a:r>
            <a:r>
              <a:rPr lang="es-MX" dirty="0"/>
              <a:t>, definiendo los derechos para el desarrollo social </a:t>
            </a:r>
            <a:r>
              <a:rPr lang="es-MX" b="1" dirty="0"/>
              <a:t>(Art.6)</a:t>
            </a:r>
            <a:r>
              <a:rPr lang="es-MX" dirty="0"/>
              <a:t>:</a:t>
            </a:r>
          </a:p>
          <a:p>
            <a:endParaRPr lang="es-MX" dirty="0"/>
          </a:p>
          <a:p>
            <a:r>
              <a:rPr lang="es-MX" dirty="0"/>
              <a:t>El </a:t>
            </a:r>
            <a:r>
              <a:rPr lang="es-MX" b="1" dirty="0"/>
              <a:t>Consejo Nacional para la Evaluación de Política de Desarrollo Social (CONEVAL) </a:t>
            </a:r>
            <a:r>
              <a:rPr lang="es-MX" dirty="0"/>
              <a:t>es el organismo público autónomo facultado para medir la pobreza y evaluar las políticas y programas de desarrollo social implementados para reducirla.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En colaboración directa con el </a:t>
            </a:r>
            <a:r>
              <a:rPr lang="es-MX" b="1" dirty="0"/>
              <a:t>INEGI</a:t>
            </a:r>
            <a:r>
              <a:rPr lang="es-MX" dirty="0"/>
              <a:t>, el </a:t>
            </a:r>
            <a:r>
              <a:rPr lang="es-MX" b="1" dirty="0"/>
              <a:t>CONEVAL</a:t>
            </a:r>
            <a:r>
              <a:rPr lang="es-MX" dirty="0"/>
              <a:t> utilizará como insumo principal los resultados de la </a:t>
            </a:r>
            <a:r>
              <a:rPr lang="es-MX" b="1" dirty="0"/>
              <a:t>Encuesta Nacional de Ingresos y Gastos de los Hogares (ENIGH)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Cada 2 años a nivel federal y estatal</a:t>
            </a:r>
          </a:p>
          <a:p>
            <a:pPr lvl="1"/>
            <a:r>
              <a:rPr lang="es-MX" dirty="0"/>
              <a:t>Cada 5 años a nivel municipal (</a:t>
            </a:r>
            <a:r>
              <a:rPr lang="es-MX" b="1" dirty="0"/>
              <a:t>2008-2013-2018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15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7" y="940279"/>
            <a:ext cx="11662912" cy="5236684"/>
          </a:xfrm>
        </p:spPr>
        <p:txBody>
          <a:bodyPr>
            <a:normAutofit fontScale="92500" lnSpcReduction="10000"/>
          </a:bodyPr>
          <a:lstStyle/>
          <a:p>
            <a:endParaRPr lang="es-MX" dirty="0"/>
          </a:p>
          <a:p>
            <a:r>
              <a:rPr lang="es-MX" dirty="0"/>
              <a:t>Encuesta Nacional de Victimización y Percepción sobre Seguridad Pública (ENVIPE) – Datos del 2019</a:t>
            </a:r>
          </a:p>
          <a:p>
            <a:endParaRPr lang="es-MX" dirty="0"/>
          </a:p>
          <a:p>
            <a:r>
              <a:rPr lang="es-MX" dirty="0"/>
              <a:t>Censo Nacional de Impartición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Procuración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Gobierno, Seguridad Pública y Sistema Penitenciario Estatales – Datos del 2019</a:t>
            </a:r>
          </a:p>
          <a:p>
            <a:endParaRPr lang="es-MX" dirty="0"/>
          </a:p>
          <a:p>
            <a:r>
              <a:rPr lang="es-MX" dirty="0"/>
              <a:t>Estadística de accidentes de tránsito terrestre en zonas urbanas y suburbanas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fuentes</a:t>
            </a:r>
          </a:p>
        </p:txBody>
      </p:sp>
    </p:spTree>
    <p:extLst>
      <p:ext uri="{BB962C8B-B14F-4D97-AF65-F5344CB8AC3E}">
        <p14:creationId xmlns:p14="http://schemas.microsoft.com/office/powerpoint/2010/main" val="213747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6" y="1388853"/>
            <a:ext cx="11662912" cy="5236684"/>
          </a:xfrm>
        </p:spPr>
        <p:txBody>
          <a:bodyPr>
            <a:normAutofit/>
          </a:bodyPr>
          <a:lstStyle/>
          <a:p>
            <a:r>
              <a:rPr lang="es-MX" sz="1500" dirty="0"/>
              <a:t>Victimización</a:t>
            </a:r>
          </a:p>
          <a:p>
            <a:r>
              <a:rPr lang="es-MX" sz="1500" dirty="0"/>
              <a:t>Incidencia delictiva</a:t>
            </a:r>
          </a:p>
          <a:p>
            <a:r>
              <a:rPr lang="es-MX" sz="1500" dirty="0"/>
              <a:t>Delitos registrados</a:t>
            </a:r>
          </a:p>
          <a:p>
            <a:r>
              <a:rPr lang="es-MX" sz="1500" dirty="0"/>
              <a:t>Victimas, inculpados y sentenciados</a:t>
            </a:r>
          </a:p>
          <a:p>
            <a:r>
              <a:rPr lang="es-MX" sz="1500" dirty="0"/>
              <a:t>Intervención de la policía</a:t>
            </a:r>
          </a:p>
          <a:p>
            <a:r>
              <a:rPr lang="es-MX" sz="1500" dirty="0"/>
              <a:t>Carpetas de investigación</a:t>
            </a:r>
          </a:p>
          <a:p>
            <a:r>
              <a:rPr lang="es-MX" sz="1500" dirty="0"/>
              <a:t>Expedientes y asuntos judiciales</a:t>
            </a:r>
          </a:p>
          <a:p>
            <a:r>
              <a:rPr lang="es-MX" sz="1500" dirty="0"/>
              <a:t>Población reclusa y adolescentes infractores</a:t>
            </a:r>
          </a:p>
          <a:p>
            <a:r>
              <a:rPr lang="es-MX" sz="1500" dirty="0"/>
              <a:t>RH en instituciones de seguridad pública y justicia</a:t>
            </a:r>
          </a:p>
          <a:p>
            <a:r>
              <a:rPr lang="es-MX" sz="1500" dirty="0"/>
              <a:t>Infraestructura de instituciones de seguridad pública y justicia</a:t>
            </a:r>
          </a:p>
          <a:p>
            <a:r>
              <a:rPr lang="es-MX" sz="1500" dirty="0"/>
              <a:t>Percepción sobre seguridad pública</a:t>
            </a:r>
          </a:p>
          <a:p>
            <a:r>
              <a:rPr lang="es-MX" sz="1500" dirty="0"/>
              <a:t>Percepción sobre el desempeño de las autoridades de seguridad pública</a:t>
            </a:r>
          </a:p>
          <a:p>
            <a:r>
              <a:rPr lang="es-MX" sz="1500" dirty="0"/>
              <a:t>Derechos humanos</a:t>
            </a:r>
          </a:p>
          <a:p>
            <a:r>
              <a:rPr lang="es-MX" sz="1500" dirty="0"/>
              <a:t>Accidente de tránsito</a:t>
            </a:r>
          </a:p>
          <a:p>
            <a:endParaRPr lang="es-MX" sz="1500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a revisar</a:t>
            </a:r>
          </a:p>
        </p:txBody>
      </p:sp>
    </p:spTree>
    <p:extLst>
      <p:ext uri="{BB962C8B-B14F-4D97-AF65-F5344CB8AC3E}">
        <p14:creationId xmlns:p14="http://schemas.microsoft.com/office/powerpoint/2010/main" val="61509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" y="1095555"/>
            <a:ext cx="12025223" cy="5529982"/>
          </a:xfrm>
        </p:spPr>
        <p:txBody>
          <a:bodyPr>
            <a:normAutofit lnSpcReduction="10000"/>
          </a:bodyPr>
          <a:lstStyle/>
          <a:p>
            <a:r>
              <a:rPr lang="es-MX" sz="1500" dirty="0"/>
              <a:t>Victimización </a:t>
            </a:r>
            <a:r>
              <a:rPr lang="es-MX" sz="1500" dirty="0">
                <a:solidFill>
                  <a:srgbClr val="00B050"/>
                </a:solidFill>
              </a:rPr>
              <a:t>(Tasa de prevalencia delictiva por cada cien mil habitantes)</a:t>
            </a:r>
          </a:p>
          <a:p>
            <a:r>
              <a:rPr lang="es-MX" sz="1500" dirty="0"/>
              <a:t>Incidencia delictiva </a:t>
            </a:r>
            <a:r>
              <a:rPr lang="es-MX" sz="1500" dirty="0">
                <a:solidFill>
                  <a:srgbClr val="00B050"/>
                </a:solidFill>
              </a:rPr>
              <a:t>(Tasa de incidencia delictiva por entidad federativa de ocurrencia por cada cien mil habitantes)</a:t>
            </a:r>
          </a:p>
          <a:p>
            <a:r>
              <a:rPr lang="es-MX" sz="1500" dirty="0"/>
              <a:t>Delitos registrados </a:t>
            </a:r>
            <a:r>
              <a:rPr lang="es-MX" sz="1500" dirty="0">
                <a:solidFill>
                  <a:srgbClr val="00B050"/>
                </a:solidFill>
              </a:rPr>
              <a:t>(Presuntos delitos del fuero común y federal registrados en las intervenciones de la policía, por entidad federativa según nivel de gobierno)</a:t>
            </a:r>
          </a:p>
          <a:p>
            <a:r>
              <a:rPr lang="es-MX" sz="1500" dirty="0"/>
              <a:t>Victimas, inculpados y sentenciados </a:t>
            </a:r>
            <a:r>
              <a:rPr lang="es-MX" sz="1500" dirty="0">
                <a:solidFill>
                  <a:srgbClr val="00B050"/>
                </a:solidFill>
              </a:rPr>
              <a:t>(Inculpados registrados por delitos del fuero común, por autoridad estatal responsable del registro, según sexo)</a:t>
            </a:r>
          </a:p>
          <a:p>
            <a:r>
              <a:rPr lang="es-MX" sz="1500" dirty="0"/>
              <a:t>Intervención de la policía </a:t>
            </a:r>
            <a:r>
              <a:rPr lang="es-MX" sz="1500" dirty="0">
                <a:solidFill>
                  <a:srgbClr val="00B050"/>
                </a:solidFill>
              </a:rPr>
              <a:t>(Intervenciones de las policías estatales/municipales, por causa)</a:t>
            </a:r>
          </a:p>
          <a:p>
            <a:r>
              <a:rPr lang="es-MX" sz="1500" dirty="0"/>
              <a:t>Carpetas de investigación </a:t>
            </a:r>
            <a:r>
              <a:rPr lang="es-MX" sz="1500" dirty="0">
                <a:solidFill>
                  <a:srgbClr val="00B050"/>
                </a:solidFill>
              </a:rPr>
              <a:t>(Resolución de averiguaciones previas y carpetas de investigación)</a:t>
            </a:r>
          </a:p>
          <a:p>
            <a:r>
              <a:rPr lang="es-MX" sz="1500" dirty="0"/>
              <a:t>Expedientes y asuntos judiciales</a:t>
            </a:r>
            <a:r>
              <a:rPr lang="es-MX" sz="1500" dirty="0">
                <a:solidFill>
                  <a:srgbClr val="00B050"/>
                </a:solidFill>
              </a:rPr>
              <a:t> (Asuntos penales radicados en los órganos jurisdiccionales estatales en materia penal de primera instancia, por tipo de sistema según etapa)</a:t>
            </a:r>
          </a:p>
          <a:p>
            <a:r>
              <a:rPr lang="es-MX" sz="1500" dirty="0"/>
              <a:t>Población reclusa y adolescentes infractores</a:t>
            </a:r>
            <a:r>
              <a:rPr lang="es-MX" sz="1500" dirty="0">
                <a:solidFill>
                  <a:srgbClr val="00B050"/>
                </a:solidFill>
              </a:rPr>
              <a:t> (Población en los centros penitenciarios estatales por delitos del fuero común)</a:t>
            </a:r>
          </a:p>
          <a:p>
            <a:r>
              <a:rPr lang="es-MX" sz="1500" dirty="0"/>
              <a:t>RH en instituciones de seguridad pública y justicia</a:t>
            </a:r>
            <a:r>
              <a:rPr lang="es-MX" sz="1500" dirty="0">
                <a:solidFill>
                  <a:srgbClr val="00B050"/>
                </a:solidFill>
              </a:rPr>
              <a:t> </a:t>
            </a:r>
            <a:endParaRPr lang="es-MX" sz="1500" dirty="0"/>
          </a:p>
          <a:p>
            <a:r>
              <a:rPr lang="es-MX" sz="1500" dirty="0"/>
              <a:t>Infraestructura de instituciones de seguridad pública y justicia</a:t>
            </a:r>
            <a:r>
              <a:rPr lang="es-MX" sz="1500" dirty="0">
                <a:solidFill>
                  <a:srgbClr val="00B050"/>
                </a:solidFill>
              </a:rPr>
              <a:t> (Órganos de seguridad y justicia estatales por cada cien mil habitantes, por entidad federativa)</a:t>
            </a:r>
          </a:p>
          <a:p>
            <a:r>
              <a:rPr lang="es-MX" sz="1500" dirty="0"/>
              <a:t>Percepción sobre seguridad pública</a:t>
            </a:r>
            <a:r>
              <a:rPr lang="es-MX" sz="1500" dirty="0">
                <a:solidFill>
                  <a:srgbClr val="00B050"/>
                </a:solidFill>
              </a:rPr>
              <a:t> (Distribución del porcentaje de la población de 18 años y más, por entidad federativa según percepción de la inseguridad en su entidad federativa, entre marzo y abril)</a:t>
            </a:r>
          </a:p>
          <a:p>
            <a:pPr fontAlgn="ctr"/>
            <a:r>
              <a:rPr lang="es-MX" sz="1500" dirty="0"/>
              <a:t>Percepción sobre el desempeño de las autoridades de seguridad pública</a:t>
            </a:r>
            <a:r>
              <a:rPr lang="es-MX" sz="1500" dirty="0">
                <a:solidFill>
                  <a:srgbClr val="00B050"/>
                </a:solidFill>
              </a:rPr>
              <a:t> (Población de 18 años y más, por tipo de autoridad que identifica según nivel de efectividad que considera sobre su trabajo)</a:t>
            </a:r>
            <a:endParaRPr lang="es-MX" sz="1500" dirty="0"/>
          </a:p>
          <a:p>
            <a:r>
              <a:rPr lang="es-MX" sz="1500" dirty="0"/>
              <a:t>Derechos humanos</a:t>
            </a:r>
            <a:r>
              <a:rPr lang="es-MX" sz="1500" dirty="0">
                <a:solidFill>
                  <a:srgbClr val="00B050"/>
                </a:solidFill>
              </a:rPr>
              <a:t> (Oficinas de derechos humanos por cada millón de habitantes, por entidad federativa 2013)</a:t>
            </a:r>
          </a:p>
          <a:p>
            <a:r>
              <a:rPr lang="es-MX" sz="1500" dirty="0"/>
              <a:t>Accidente de tránsito</a:t>
            </a:r>
            <a:r>
              <a:rPr lang="es-MX" sz="1500" dirty="0">
                <a:solidFill>
                  <a:srgbClr val="00B050"/>
                </a:solidFill>
              </a:rPr>
              <a:t> (Accidentes de tránsito terrestre)</a:t>
            </a:r>
          </a:p>
          <a:p>
            <a:endParaRPr lang="es-MX" sz="1500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23742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53054"/>
              </p:ext>
            </p:extLst>
          </p:nvPr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20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(1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244835-381C-4BA0-8848-58369D632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5" y="1405746"/>
            <a:ext cx="10401486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F17A9B0-28BE-4A11-A0D2-996CEE69AE42}"/>
              </a:ext>
            </a:extLst>
          </p:cNvPr>
          <p:cNvSpPr/>
          <p:nvPr/>
        </p:nvSpPr>
        <p:spPr>
          <a:xfrm>
            <a:off x="4996131" y="1630393"/>
            <a:ext cx="2163793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(2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38" y="93992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C27AE-79FA-4FFB-8108-2557BA4089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72" y="1199072"/>
            <a:ext cx="8298611" cy="5383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D66790-3E0E-469E-9DE9-7921CB7FBA74}"/>
              </a:ext>
            </a:extLst>
          </p:cNvPr>
          <p:cNvSpPr/>
          <p:nvPr/>
        </p:nvSpPr>
        <p:spPr>
          <a:xfrm>
            <a:off x="3467819" y="1311215"/>
            <a:ext cx="2199736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9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(3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1B95D7-4F52-4A00-911E-ACA7CEEBD6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94" y="1143449"/>
            <a:ext cx="9098811" cy="54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0C77B6-0A41-46F6-96E2-886767122363}"/>
              </a:ext>
            </a:extLst>
          </p:cNvPr>
          <p:cNvSpPr/>
          <p:nvPr/>
        </p:nvSpPr>
        <p:spPr>
          <a:xfrm>
            <a:off x="3467819" y="1414732"/>
            <a:ext cx="2156604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95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(4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C36A30-AF0D-468E-9F81-9ED241BEA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98" y="871269"/>
            <a:ext cx="7519587" cy="592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43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(5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59360B-AA69-42F0-821E-7BA10B359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7" y="940279"/>
            <a:ext cx="7974578" cy="5917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4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(6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7587A7-7DAA-4EFF-8A75-1C90A97A3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45" y="1035170"/>
            <a:ext cx="8920564" cy="5822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21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1022</Words>
  <Application>Microsoft Office PowerPoint</Application>
  <PresentationFormat>Panorámica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Medición multidimensional de la pobreza</vt:lpstr>
      <vt:lpstr>Marco Normativo</vt:lpstr>
      <vt:lpstr>Presentación de PowerPoint</vt:lpstr>
      <vt:lpstr>Indicadores para medir la pobreza     (1 de 9)</vt:lpstr>
      <vt:lpstr>Indicadores para medir la pobreza     (2 de 9)</vt:lpstr>
      <vt:lpstr>Indicadores para medir la pobreza     (3 de 9)</vt:lpstr>
      <vt:lpstr>Indicadores para medir la pobreza     (4 de 9)</vt:lpstr>
      <vt:lpstr>Indicadores para medir la pobreza     (5 de 9)</vt:lpstr>
      <vt:lpstr>Indicadores para medir la pobreza     (6 de 9)</vt:lpstr>
      <vt:lpstr>Indicadores para medir la pobreza     (7 de 9)</vt:lpstr>
      <vt:lpstr>Presentación de PowerPoint</vt:lpstr>
      <vt:lpstr>Presentación de PowerPoint</vt:lpstr>
      <vt:lpstr>Indicadores para medir la pobreza     (8 de 9)</vt:lpstr>
      <vt:lpstr>Indicadores para medir la pobreza     (9 de 9)</vt:lpstr>
      <vt:lpstr>Presentación de PowerPoint</vt:lpstr>
      <vt:lpstr>Cuestionarios aplicados</vt:lpstr>
      <vt:lpstr> </vt:lpstr>
      <vt:lpstr>Propuesta de indicadores para la medición de la pobreza e inseguridad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Medición multidimensional de la pobreza</dc:title>
  <dc:creator>asus</dc:creator>
  <cp:lastModifiedBy>asus</cp:lastModifiedBy>
  <cp:revision>38</cp:revision>
  <dcterms:created xsi:type="dcterms:W3CDTF">2020-05-15T18:59:53Z</dcterms:created>
  <dcterms:modified xsi:type="dcterms:W3CDTF">2020-05-16T16:48:18Z</dcterms:modified>
</cp:coreProperties>
</file>