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74" r:id="rId4"/>
    <p:sldId id="269" r:id="rId5"/>
    <p:sldId id="272" r:id="rId6"/>
    <p:sldId id="273" r:id="rId7"/>
    <p:sldId id="292" r:id="rId8"/>
    <p:sldId id="293" r:id="rId9"/>
    <p:sldId id="294" r:id="rId10"/>
    <p:sldId id="295" r:id="rId11"/>
    <p:sldId id="296" r:id="rId12"/>
    <p:sldId id="298" r:id="rId13"/>
    <p:sldId id="270" r:id="rId14"/>
    <p:sldId id="297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16/05/2020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lablabl&#225;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F67B0-8232-4681-BC9D-4F2171C41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Examen Final del Taller de Metodología de la Investigación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DC962F9-1D10-4883-B50B-43B29D8C4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i="1" dirty="0">
                <a:solidFill>
                  <a:srgbClr val="C00000"/>
                </a:solidFill>
              </a:rPr>
              <a:t>Primera Vuelta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Viernes, 29 de mayo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CA48A4-67EB-4FDD-93D1-A3BFB3F3EEE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tx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1F82BE-B749-45CB-A44E-B327FFB24258}"/>
              </a:ext>
            </a:extLst>
          </p:cNvPr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pattFill prst="ltHorz">
            <a:fgClr>
              <a:srgbClr val="FF0000"/>
            </a:fgClr>
            <a:bgClr>
              <a:schemeClr val="tx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7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825625"/>
            <a:ext cx="1077876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6.- Discusión</a:t>
            </a:r>
          </a:p>
          <a:p>
            <a:pPr marL="457200" lvl="1" indent="0">
              <a:buNone/>
            </a:pPr>
            <a:r>
              <a:rPr lang="es-MX" dirty="0"/>
              <a:t>Extensión entre 2-3 párrafos. Debe contar con las siguientes características:</a:t>
            </a:r>
          </a:p>
          <a:p>
            <a:pPr marL="457200" lvl="1" indent="0">
              <a:buNone/>
            </a:pPr>
            <a:endParaRPr lang="es-MX" dirty="0"/>
          </a:p>
          <a:p>
            <a:pPr lvl="1"/>
            <a:r>
              <a:rPr lang="es-MX" dirty="0"/>
              <a:t>Se integra la información presentada en el marco teórico</a:t>
            </a:r>
          </a:p>
          <a:p>
            <a:pPr lvl="2"/>
            <a:r>
              <a:rPr lang="es-MX" dirty="0"/>
              <a:t>¿De qué manera todo lo que expuse en el marco me ayuda a resolver mi pregunta de investigación?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Se “enfrentan” los distintos enfoques y puntos abordados durante el marco teórico para tratar de dar una explicación coherente a los datos encontrados.</a:t>
            </a:r>
          </a:p>
          <a:p>
            <a:pPr lvl="2"/>
            <a:r>
              <a:rPr lang="es-MX" dirty="0"/>
              <a:t>“Por un lado….” “Pero por otra parte”</a:t>
            </a:r>
          </a:p>
          <a:p>
            <a:pPr lvl="2"/>
            <a:r>
              <a:rPr lang="es-MX" dirty="0"/>
              <a:t>“De acuerdo con…”, “Sin embargo…”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Es donde ustedes se vuelven autores absolutos, argumentando con sus propias palabras e ideas el por qué creen que sus datos son evidencia a favor, o en contra, de lo que reportaron en el Marco teórico.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38755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7.- Conclusiones (1 párrafo, bien redactado, puede ser suficiente)</a:t>
            </a:r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¿Cuál es la gran respuesta que su investigación sugiere al respecto de la Pregunta de Investigación?</a:t>
            </a:r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258340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99241"/>
            <a:ext cx="11014435" cy="5177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8.- Bibliografía. </a:t>
            </a:r>
            <a:r>
              <a:rPr lang="es-MX" dirty="0"/>
              <a:t>En una hoja APARTE (</a:t>
            </a:r>
            <a:r>
              <a:rPr lang="es-MX" b="1" u="sng" dirty="0"/>
              <a:t>la última hoja de su trabajo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En orden alfabético</a:t>
            </a:r>
          </a:p>
          <a:p>
            <a:pPr lvl="1"/>
            <a:r>
              <a:rPr lang="es-MX" b="1" dirty="0"/>
              <a:t>Autor</a:t>
            </a:r>
          </a:p>
          <a:p>
            <a:pPr lvl="1"/>
            <a:r>
              <a:rPr lang="es-MX" b="1" dirty="0"/>
              <a:t>(año)</a:t>
            </a:r>
          </a:p>
          <a:p>
            <a:pPr lvl="1"/>
            <a:r>
              <a:rPr lang="es-MX" dirty="0"/>
              <a:t>Revista / Libro de donde se sacó  *</a:t>
            </a:r>
          </a:p>
          <a:p>
            <a:pPr lvl="1"/>
            <a:r>
              <a:rPr lang="es-MX" dirty="0"/>
              <a:t>Capítulo / Página *</a:t>
            </a:r>
          </a:p>
          <a:p>
            <a:pPr lvl="1"/>
            <a:r>
              <a:rPr lang="es-MX" dirty="0"/>
              <a:t>“Recuperado en </a:t>
            </a:r>
            <a:r>
              <a:rPr lang="es-MX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www.blablablá.com</a:t>
            </a:r>
            <a:r>
              <a:rPr lang="es-MX" dirty="0"/>
              <a:t>” *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19B911-8CAF-484D-B615-87A92D01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84" y="4808402"/>
            <a:ext cx="5375277" cy="1751121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963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El viernes 22 de mayo agendaré citas personalizadas y opcionales </a:t>
            </a:r>
            <a:r>
              <a:rPr lang="es-MX" dirty="0"/>
              <a:t>para aquellos alumnos que quieran discutir conmigo ideas para sus trabajos, que quieran revisar los avances alcanzados hasta el momento o resolver dudas respecto a cómo avanzar.</a:t>
            </a:r>
          </a:p>
          <a:p>
            <a:endParaRPr lang="es-MX" dirty="0"/>
          </a:p>
          <a:p>
            <a:r>
              <a:rPr lang="es-MX" dirty="0"/>
              <a:t>Se podrán agendar citas adicionales para consulta y revisión, en cualquier punto de la semana siguiente, del </a:t>
            </a:r>
            <a:r>
              <a:rPr lang="es-MX" b="1" dirty="0"/>
              <a:t>25 de mayo al 28 de mayo</a:t>
            </a:r>
            <a:r>
              <a:rPr lang="es-MX" dirty="0"/>
              <a:t>, previo a la entrega final.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</a:rPr>
              <a:t>Asesorías</a:t>
            </a:r>
          </a:p>
        </p:txBody>
      </p:sp>
    </p:spTree>
    <p:extLst>
      <p:ext uri="{BB962C8B-B14F-4D97-AF65-F5344CB8AC3E}">
        <p14:creationId xmlns:p14="http://schemas.microsoft.com/office/powerpoint/2010/main" val="69314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Los alumnos pueden hacer sus entregas antes del viernes 29 de mayo, a fin de recibir retroalimentación temprana.</a:t>
            </a:r>
          </a:p>
          <a:p>
            <a:endParaRPr lang="es-MX" dirty="0"/>
          </a:p>
          <a:p>
            <a:r>
              <a:rPr lang="es-MX" dirty="0"/>
              <a:t>Es decir, los alumnos pueden elegir entregar su trabajo antes de tiempo, a cambio de que pueda revisarse con anticipación y regresarles retroalimentación puntual que les permita mejorar la calificación obtenida.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</a:rPr>
              <a:t>Asesorías</a:t>
            </a:r>
          </a:p>
        </p:txBody>
      </p:sp>
    </p:spTree>
    <p:extLst>
      <p:ext uri="{BB962C8B-B14F-4D97-AF65-F5344CB8AC3E}">
        <p14:creationId xmlns:p14="http://schemas.microsoft.com/office/powerpoint/2010/main" val="305613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Revisar el archivo “Formato TMI” disponible en Google </a:t>
            </a:r>
            <a:r>
              <a:rPr lang="es-MX" dirty="0" err="1"/>
              <a:t>Classroom</a:t>
            </a:r>
            <a:r>
              <a:rPr lang="es-MX" dirty="0"/>
              <a:t> y en la sección de Materiales de </a:t>
            </a:r>
            <a:r>
              <a:rPr lang="es-MX" dirty="0" err="1"/>
              <a:t>Colaboranet</a:t>
            </a:r>
            <a:r>
              <a:rPr lang="es-MX" dirty="0"/>
              <a:t>. Contiene el </a:t>
            </a:r>
            <a:r>
              <a:rPr lang="es-MX" dirty="0" err="1"/>
              <a:t>template</a:t>
            </a:r>
            <a:r>
              <a:rPr lang="es-MX" dirty="0"/>
              <a:t> BASE para la elaboración de un trabajo de investigación.</a:t>
            </a:r>
          </a:p>
          <a:p>
            <a:endParaRPr lang="es-MX" dirty="0"/>
          </a:p>
          <a:p>
            <a:r>
              <a:rPr lang="es-MX" dirty="0"/>
              <a:t>Siéntanse en total libertad de contactarme por cualquier medio posible, en caso de tener alguna duda sobre sus trabajos o entregas.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Materiales de apoyo</a:t>
            </a:r>
          </a:p>
        </p:txBody>
      </p:sp>
    </p:spTree>
    <p:extLst>
      <p:ext uri="{BB962C8B-B14F-4D97-AF65-F5344CB8AC3E}">
        <p14:creationId xmlns:p14="http://schemas.microsoft.com/office/powerpoint/2010/main" val="45838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  <a:solidFill>
            <a:schemeClr val="tx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Descripción general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02CC08B-DF19-4EBC-A80F-461808AA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34044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Para la </a:t>
            </a:r>
            <a:r>
              <a:rPr lang="es-MX" b="1" dirty="0"/>
              <a:t>primera vuelta del examen final </a:t>
            </a:r>
            <a:r>
              <a:rPr lang="es-MX" dirty="0"/>
              <a:t>del Taller de Metodología de la Investigación (TMI), los alumnos que no hayan obtenido un promedio anual igual o mayor a 9.0, deberán </a:t>
            </a:r>
            <a:r>
              <a:rPr lang="es-MX" b="1" dirty="0"/>
              <a:t>entregar un trabajo de investigación</a:t>
            </a:r>
            <a:r>
              <a:rPr lang="es-MX" dirty="0"/>
              <a:t>, de características similares al trabajo de investigación desarrollado a lo largo del ciclo escolar.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El trabajo deberá ser </a:t>
            </a:r>
            <a:r>
              <a:rPr lang="es-MX" b="1" dirty="0"/>
              <a:t>entregado el viernes 29 de mayo</a:t>
            </a:r>
            <a:r>
              <a:rPr lang="es-MX" dirty="0"/>
              <a:t>, vía correo electrónico (a: </a:t>
            </a:r>
            <a:r>
              <a:rPr lang="es-MX" dirty="0">
                <a:hlinkClick r:id="rId2"/>
              </a:rPr>
              <a:t>adrifelcha@gmail.com</a:t>
            </a:r>
            <a:r>
              <a:rPr lang="es-MX" dirty="0"/>
              <a:t>), </a:t>
            </a:r>
            <a:r>
              <a:rPr lang="es-MX" b="1" dirty="0"/>
              <a:t>antes de las dos de la tarde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  <a:solidFill>
            <a:schemeClr val="tx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Descripción general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02CC08B-DF19-4EBC-A80F-461808AA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340445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La </a:t>
            </a:r>
            <a:r>
              <a:rPr lang="es-MX" b="1" dirty="0"/>
              <a:t>devolución de calificaciones</a:t>
            </a:r>
            <a:r>
              <a:rPr lang="es-MX" dirty="0"/>
              <a:t> se realizará de manera </a:t>
            </a:r>
            <a:r>
              <a:rPr lang="es-MX" b="1" dirty="0"/>
              <a:t>personal</a:t>
            </a:r>
            <a:r>
              <a:rPr lang="es-MX" dirty="0"/>
              <a:t>, agendando una </a:t>
            </a:r>
            <a:r>
              <a:rPr lang="es-MX" b="1" dirty="0"/>
              <a:t>reunión virtual </a:t>
            </a:r>
            <a:r>
              <a:rPr lang="es-MX" dirty="0"/>
              <a:t>con cada alumno en el </a:t>
            </a:r>
            <a:r>
              <a:rPr lang="es-MX" b="1" dirty="0"/>
              <a:t>horario de su conveniencia</a:t>
            </a:r>
            <a:r>
              <a:rPr lang="es-MX" dirty="0"/>
              <a:t> entre </a:t>
            </a:r>
            <a:r>
              <a:rPr lang="es-MX" b="1" dirty="0"/>
              <a:t>el lunes 1 y el martes 2 de junio.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Al enviar su trabajo, </a:t>
            </a:r>
            <a:r>
              <a:rPr lang="es-MX" dirty="0"/>
              <a:t>los alumnos deberán </a:t>
            </a:r>
            <a:r>
              <a:rPr lang="es-MX" b="1" dirty="0"/>
              <a:t>especificar en el correo </a:t>
            </a:r>
            <a:r>
              <a:rPr lang="es-MX" dirty="0"/>
              <a:t>enviado en </a:t>
            </a:r>
            <a:r>
              <a:rPr lang="es-MX" b="1" dirty="0"/>
              <a:t>qué horario </a:t>
            </a:r>
            <a:r>
              <a:rPr lang="es-MX" dirty="0"/>
              <a:t>(Entre las 8:00 a.m. y las 9:00 p.m.) y </a:t>
            </a:r>
            <a:r>
              <a:rPr lang="es-MX" b="1" dirty="0"/>
              <a:t>día</a:t>
            </a:r>
            <a:r>
              <a:rPr lang="es-MX" dirty="0"/>
              <a:t> (Lunes 1° </a:t>
            </a:r>
            <a:r>
              <a:rPr lang="es-MX" dirty="0" err="1"/>
              <a:t>ó</a:t>
            </a:r>
            <a:r>
              <a:rPr lang="es-MX" dirty="0"/>
              <a:t> martes 2° de junio) quieren recibir su calificación.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En caso de no indicar un horario de preferencia, se les regresará una propuesta con cinco posibles horarios a elegir, para mayor comodidad.</a:t>
            </a:r>
          </a:p>
        </p:txBody>
      </p:sp>
    </p:spTree>
    <p:extLst>
      <p:ext uri="{BB962C8B-B14F-4D97-AF65-F5344CB8AC3E}">
        <p14:creationId xmlns:p14="http://schemas.microsoft.com/office/powerpoint/2010/main" val="31907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Requisitos esenciales del trabajo.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No se recibirán trabajos que incumplan con alguna de las siguientes:</a:t>
            </a:r>
          </a:p>
          <a:p>
            <a:r>
              <a:rPr lang="es-MX" dirty="0"/>
              <a:t>Debe especificar en la portada que se trata de una entrega por </a:t>
            </a:r>
            <a:r>
              <a:rPr lang="es-MX" b="1" dirty="0"/>
              <a:t>examen final</a:t>
            </a:r>
            <a:r>
              <a:rPr lang="es-MX" dirty="0"/>
              <a:t>.</a:t>
            </a:r>
          </a:p>
          <a:p>
            <a:r>
              <a:rPr lang="es-MX" dirty="0"/>
              <a:t>Debe tener una extensión </a:t>
            </a:r>
            <a:r>
              <a:rPr lang="es-MX" b="1" u="sng" dirty="0"/>
              <a:t>máxima</a:t>
            </a:r>
            <a:r>
              <a:rPr lang="es-MX" b="1" dirty="0"/>
              <a:t> de 20 cuartillas.</a:t>
            </a:r>
          </a:p>
          <a:p>
            <a:r>
              <a:rPr lang="es-MX" dirty="0"/>
              <a:t>Debe tener </a:t>
            </a:r>
            <a:r>
              <a:rPr lang="es-MX" b="1" dirty="0"/>
              <a:t>al menos 10 referencias</a:t>
            </a:r>
          </a:p>
          <a:p>
            <a:endParaRPr lang="es-MX" b="1" dirty="0"/>
          </a:p>
          <a:p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24198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156" y="1825625"/>
            <a:ext cx="609364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1.- PORTADA</a:t>
            </a:r>
          </a:p>
          <a:p>
            <a:pPr marL="0" indent="0">
              <a:buNone/>
            </a:pPr>
            <a:endParaRPr lang="es-MX" b="1" dirty="0"/>
          </a:p>
          <a:p>
            <a:r>
              <a:rPr lang="es-MX" dirty="0"/>
              <a:t>Colocar en la </a:t>
            </a:r>
            <a:r>
              <a:rPr lang="es-MX" b="1" dirty="0"/>
              <a:t>primer </a:t>
            </a:r>
            <a:r>
              <a:rPr lang="es-MX" dirty="0"/>
              <a:t>página del documento. </a:t>
            </a:r>
          </a:p>
          <a:p>
            <a:endParaRPr lang="es-MX" dirty="0"/>
          </a:p>
          <a:p>
            <a:r>
              <a:rPr lang="es-MX" dirty="0"/>
              <a:t>Datos </a:t>
            </a:r>
            <a:r>
              <a:rPr lang="es-MX" b="1" dirty="0"/>
              <a:t>obligatorios</a:t>
            </a:r>
          </a:p>
          <a:p>
            <a:pPr lvl="1"/>
            <a:r>
              <a:rPr lang="es-MX" dirty="0"/>
              <a:t>Título del trabajo</a:t>
            </a:r>
          </a:p>
          <a:p>
            <a:pPr lvl="1"/>
            <a:r>
              <a:rPr lang="es-MX" dirty="0"/>
              <a:t>Nombre completo</a:t>
            </a:r>
          </a:p>
          <a:p>
            <a:pPr lvl="1"/>
            <a:r>
              <a:rPr lang="es-MX" dirty="0"/>
              <a:t>Nombre de la materia / maestra</a:t>
            </a:r>
          </a:p>
          <a:p>
            <a:pPr lvl="1"/>
            <a:r>
              <a:rPr lang="es-MX" dirty="0"/>
              <a:t>Fecha de entrega</a:t>
            </a:r>
          </a:p>
          <a:p>
            <a:pPr lvl="1"/>
            <a:r>
              <a:rPr lang="es-MX" b="1" u="sng" dirty="0"/>
              <a:t>GRUPO</a:t>
            </a:r>
          </a:p>
          <a:p>
            <a:pPr lvl="1"/>
            <a:r>
              <a:rPr lang="es-MX" b="1" u="sng" dirty="0"/>
              <a:t>Especificar que se trata del examen final</a:t>
            </a:r>
          </a:p>
          <a:p>
            <a:pPr lvl="1"/>
            <a:endParaRPr lang="es-MX" b="1" u="sng" dirty="0"/>
          </a:p>
          <a:p>
            <a:r>
              <a:rPr lang="es-MX" dirty="0"/>
              <a:t>Formato </a:t>
            </a:r>
            <a:r>
              <a:rPr lang="es-MX" b="1" dirty="0"/>
              <a:t>libre</a:t>
            </a:r>
          </a:p>
          <a:p>
            <a:pPr lvl="1"/>
            <a:r>
              <a:rPr lang="es-MX" dirty="0"/>
              <a:t>Puede, o no, incluir el logo del CEJP</a:t>
            </a:r>
          </a:p>
          <a:p>
            <a:pPr lvl="1"/>
            <a:r>
              <a:rPr lang="es-MX" dirty="0"/>
              <a:t>Puede, o no, venir a color</a:t>
            </a:r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4A507E-1B4F-42AD-A1D9-22D5BF52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7" y="1326524"/>
            <a:ext cx="4096454" cy="500677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7615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2.- Resumen (120 palabras máximo),</a:t>
            </a:r>
            <a:r>
              <a:rPr lang="es-MX" dirty="0"/>
              <a:t> conformado por </a:t>
            </a:r>
            <a:r>
              <a:rPr lang="es-MX" b="1" dirty="0"/>
              <a:t>al menos:</a:t>
            </a:r>
            <a:endParaRPr lang="es-MX" dirty="0"/>
          </a:p>
          <a:p>
            <a:pPr lvl="1"/>
            <a:r>
              <a:rPr lang="es-MX" dirty="0"/>
              <a:t>Una oración describiendo el fenómeno de interés</a:t>
            </a:r>
          </a:p>
          <a:p>
            <a:pPr lvl="1"/>
            <a:r>
              <a:rPr lang="es-MX" dirty="0"/>
              <a:t>Una segunda oración exponiendo la pregunta de investigación o el objetivo de la investigación.</a:t>
            </a:r>
          </a:p>
          <a:p>
            <a:pPr lvl="1"/>
            <a:r>
              <a:rPr lang="es-MX" dirty="0"/>
              <a:t>Una tercera oración describiendo el método (Qué se hizo para responder la pregunta de investigación)</a:t>
            </a:r>
          </a:p>
          <a:p>
            <a:pPr lvl="1"/>
            <a:r>
              <a:rPr lang="es-MX" dirty="0"/>
              <a:t>Una cuarta oración describiendo, BREVEMENTE, la conclusión final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Debe aparecer en la </a:t>
            </a:r>
            <a:r>
              <a:rPr lang="es-MX" b="1" dirty="0"/>
              <a:t>segunda página </a:t>
            </a:r>
            <a:r>
              <a:rPr lang="es-MX" dirty="0"/>
              <a:t>del trabajo, </a:t>
            </a:r>
            <a:r>
              <a:rPr lang="es-MX" b="1" dirty="0"/>
              <a:t>solo.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242786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3.- Índice</a:t>
            </a:r>
          </a:p>
          <a:p>
            <a:pPr marL="0" indent="0">
              <a:buNone/>
            </a:pPr>
            <a:r>
              <a:rPr lang="es-MX" dirty="0"/>
              <a:t>Debe incluirse </a:t>
            </a:r>
            <a:r>
              <a:rPr lang="es-MX" b="1" dirty="0"/>
              <a:t>después del resumen.</a:t>
            </a:r>
            <a:r>
              <a:rPr lang="es-MX" dirty="0"/>
              <a:t>  Formato libre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Si se usan viñetas, es importante usar SANGRÍAS</a:t>
            </a:r>
          </a:p>
          <a:p>
            <a:pPr lvl="2"/>
            <a:r>
              <a:rPr lang="es-MX" dirty="0"/>
              <a:t>Tema principal</a:t>
            </a:r>
          </a:p>
          <a:p>
            <a:pPr lvl="3"/>
            <a:r>
              <a:rPr lang="es-MX" dirty="0"/>
              <a:t>Subtema</a:t>
            </a:r>
          </a:p>
          <a:p>
            <a:pPr lvl="4"/>
            <a:r>
              <a:rPr lang="es-MX" dirty="0" err="1"/>
              <a:t>Sub-subtema</a:t>
            </a:r>
            <a:endParaRPr lang="es-MX" dirty="0"/>
          </a:p>
          <a:p>
            <a:pPr lvl="5"/>
            <a:r>
              <a:rPr lang="es-MX" dirty="0" err="1"/>
              <a:t>Sub-sub-tema</a:t>
            </a:r>
            <a:endParaRPr lang="es-MX" dirty="0"/>
          </a:p>
          <a:p>
            <a:endParaRPr lang="es-MX" dirty="0"/>
          </a:p>
          <a:p>
            <a:pPr lvl="1"/>
            <a:r>
              <a:rPr lang="es-MX" dirty="0"/>
              <a:t>Si se usan números, pueden omitirse las sangrías.</a:t>
            </a:r>
          </a:p>
          <a:p>
            <a:pPr lvl="2">
              <a:buAutoNum type="arabicPeriod"/>
            </a:pPr>
            <a:r>
              <a:rPr lang="es-MX" sz="1800" dirty="0"/>
              <a:t>Tema principal</a:t>
            </a:r>
          </a:p>
          <a:p>
            <a:pPr lvl="2">
              <a:buAutoNum type="arabicPeriod"/>
            </a:pPr>
            <a:r>
              <a:rPr lang="es-MX" sz="1800" dirty="0"/>
              <a:t>Segundo tema principal</a:t>
            </a:r>
          </a:p>
          <a:p>
            <a:pPr marL="0" indent="0">
              <a:buNone/>
            </a:pPr>
            <a:r>
              <a:rPr lang="es-MX" sz="1800" dirty="0"/>
              <a:t>	2.1  Subtema del segundo tema</a:t>
            </a:r>
          </a:p>
          <a:p>
            <a:pPr marL="0" indent="0">
              <a:buNone/>
            </a:pPr>
            <a:r>
              <a:rPr lang="es-MX" sz="1800" dirty="0"/>
              <a:t>	2.1.1 Sub- subtema del segundo tema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42267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404594"/>
            <a:ext cx="10939021" cy="4772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/>
              <a:t>4.- Introducción (A partir de la cuarta página, separada del índice). </a:t>
            </a:r>
            <a:r>
              <a:rPr lang="es-MX" dirty="0"/>
              <a:t>Debe incluir:</a:t>
            </a:r>
            <a:endParaRPr lang="es-MX" b="1" dirty="0"/>
          </a:p>
          <a:p>
            <a:pPr marL="0" indent="0">
              <a:buNone/>
            </a:pPr>
            <a:endParaRPr lang="es-MX" b="1" dirty="0"/>
          </a:p>
          <a:p>
            <a:pPr lvl="1"/>
            <a:r>
              <a:rPr lang="es-MX" dirty="0"/>
              <a:t>Redacción inicial </a:t>
            </a:r>
            <a:r>
              <a:rPr lang="es-MX" b="1" dirty="0"/>
              <a:t>(2-3 párrafos) </a:t>
            </a:r>
            <a:r>
              <a:rPr lang="es-MX" dirty="0"/>
              <a:t>describiendo de manera general el fenómeno que les interesa estudiar.</a:t>
            </a:r>
          </a:p>
          <a:p>
            <a:endParaRPr lang="es-MX" dirty="0"/>
          </a:p>
          <a:p>
            <a:pPr lvl="1"/>
            <a:r>
              <a:rPr lang="es-MX" dirty="0"/>
              <a:t>Pregunta de investigación</a:t>
            </a:r>
          </a:p>
          <a:p>
            <a:pPr lvl="2"/>
            <a:r>
              <a:rPr lang="es-MX" dirty="0"/>
              <a:t>Clara y concreta. De preferencia sólo una.</a:t>
            </a:r>
          </a:p>
          <a:p>
            <a:endParaRPr lang="es-MX" dirty="0"/>
          </a:p>
          <a:p>
            <a:pPr lvl="1"/>
            <a:r>
              <a:rPr lang="es-MX" dirty="0"/>
              <a:t>Objetivos</a:t>
            </a:r>
          </a:p>
          <a:p>
            <a:pPr lvl="2"/>
            <a:r>
              <a:rPr lang="es-MX" dirty="0"/>
              <a:t>Objetivo general (1)</a:t>
            </a:r>
          </a:p>
          <a:p>
            <a:pPr lvl="2"/>
            <a:r>
              <a:rPr lang="es-MX" dirty="0"/>
              <a:t>Objetivos específicos  (+1)</a:t>
            </a:r>
          </a:p>
          <a:p>
            <a:pPr lvl="3"/>
            <a:r>
              <a:rPr lang="es-MX" dirty="0"/>
              <a:t>Redactados como acciones a realizar como parte de la investigación (“Describir”, “Identificar”, “Analizar”, “Definir”, “Detallar”, “Investigar”, “Averiguar”, </a:t>
            </a:r>
            <a:r>
              <a:rPr lang="es-MX" dirty="0" err="1"/>
              <a:t>etc</a:t>
            </a:r>
            <a:r>
              <a:rPr lang="es-MX" dirty="0"/>
              <a:t>).</a:t>
            </a:r>
          </a:p>
          <a:p>
            <a:endParaRPr lang="es-MX" dirty="0"/>
          </a:p>
          <a:p>
            <a:pPr lvl="1"/>
            <a:r>
              <a:rPr lang="es-MX" dirty="0"/>
              <a:t>Justificación  </a:t>
            </a:r>
            <a:r>
              <a:rPr lang="es-MX" i="1" dirty="0"/>
              <a:t>(¿Por qué es relevante hacer un trabajo sobre el tema que elegí?</a:t>
            </a:r>
            <a:r>
              <a:rPr lang="es-MX" dirty="0"/>
              <a:t>)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366866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2849-39D4-48F2-8996-B031FDD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22F6D-9584-46B7-9B1A-CED33D7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/>
              <a:t>5.- Marco teórico  (Debe empezar en su propia página, después de la Introducción). </a:t>
            </a:r>
            <a:r>
              <a:rPr lang="es-MX" dirty="0"/>
              <a:t>Tomar en cuenta:</a:t>
            </a:r>
          </a:p>
          <a:p>
            <a:endParaRPr lang="es-MX" sz="3500" b="1" u="sng" dirty="0">
              <a:latin typeface="AR DARLING" panose="02000000000000000000" pitchFamily="2" charset="0"/>
            </a:endParaRPr>
          </a:p>
          <a:p>
            <a:r>
              <a:rPr lang="es-MX" sz="3500" b="1" u="sng" dirty="0">
                <a:latin typeface="AR DARLING" panose="02000000000000000000" pitchFamily="2" charset="0"/>
              </a:rPr>
              <a:t>INCLUIR CITAS</a:t>
            </a:r>
          </a:p>
          <a:p>
            <a:pPr lvl="1"/>
            <a:r>
              <a:rPr lang="es-MX" dirty="0"/>
              <a:t>Toda idea, información o dato tiene que estar CITADO: (Autor, año)</a:t>
            </a:r>
          </a:p>
          <a:p>
            <a:pPr lvl="1"/>
            <a:endParaRPr lang="es-MX" dirty="0"/>
          </a:p>
          <a:p>
            <a:r>
              <a:rPr lang="es-MX" dirty="0"/>
              <a:t>Tiene que haber un </a:t>
            </a:r>
            <a:r>
              <a:rPr lang="es-MX" b="1" dirty="0"/>
              <a:t>hilo conector</a:t>
            </a:r>
            <a:r>
              <a:rPr lang="es-MX" dirty="0"/>
              <a:t> a lo largo de toda la información que se expone.</a:t>
            </a:r>
          </a:p>
          <a:p>
            <a:endParaRPr lang="es-MX" dirty="0"/>
          </a:p>
          <a:p>
            <a:r>
              <a:rPr lang="es-MX" dirty="0"/>
              <a:t>Los títulos y subtítulos tienen que estar adecuadamente marcados.</a:t>
            </a:r>
          </a:p>
          <a:p>
            <a:endParaRPr lang="es-MX" dirty="0"/>
          </a:p>
          <a:p>
            <a:r>
              <a:rPr lang="es-MX" dirty="0"/>
              <a:t>Si se usan imágenes o tablas </a:t>
            </a:r>
            <a:r>
              <a:rPr lang="es-MX" b="1" dirty="0"/>
              <a:t>hay que especificar la fuente.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707307-74F4-48BD-88C2-4F8A26EB6E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5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Características del trabajo a entregar</a:t>
            </a:r>
          </a:p>
        </p:txBody>
      </p:sp>
    </p:spTree>
    <p:extLst>
      <p:ext uri="{BB962C8B-B14F-4D97-AF65-F5344CB8AC3E}">
        <p14:creationId xmlns:p14="http://schemas.microsoft.com/office/powerpoint/2010/main" val="71509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1077</Words>
  <Application>Microsoft Office PowerPoint</Application>
  <PresentationFormat>Panorámica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 DARLING</vt:lpstr>
      <vt:lpstr>Arial</vt:lpstr>
      <vt:lpstr>Calibri</vt:lpstr>
      <vt:lpstr>Calibri Light</vt:lpstr>
      <vt:lpstr>Tema de Office</vt:lpstr>
      <vt:lpstr>Examen Final del Taller de Metodología de la Investigación</vt:lpstr>
      <vt:lpstr>Descripción general</vt:lpstr>
      <vt:lpstr>Descripción general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</dc:title>
  <dc:creator>Adriana Chávez</dc:creator>
  <cp:lastModifiedBy>asus</cp:lastModifiedBy>
  <cp:revision>28</cp:revision>
  <dcterms:created xsi:type="dcterms:W3CDTF">2020-04-15T20:49:20Z</dcterms:created>
  <dcterms:modified xsi:type="dcterms:W3CDTF">2020-05-17T00:29:46Z</dcterms:modified>
</cp:coreProperties>
</file>