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7" r:id="rId3"/>
    <p:sldId id="264" r:id="rId4"/>
    <p:sldId id="306" r:id="rId5"/>
    <p:sldId id="305" r:id="rId6"/>
    <p:sldId id="307" r:id="rId7"/>
    <p:sldId id="308" r:id="rId8"/>
    <p:sldId id="309" r:id="rId9"/>
    <p:sldId id="303" r:id="rId10"/>
    <p:sldId id="312" r:id="rId11"/>
    <p:sldId id="313" r:id="rId12"/>
    <p:sldId id="302" r:id="rId13"/>
    <p:sldId id="325" r:id="rId14"/>
    <p:sldId id="311" r:id="rId15"/>
    <p:sldId id="324" r:id="rId16"/>
    <p:sldId id="326" r:id="rId17"/>
    <p:sldId id="310" r:id="rId18"/>
    <p:sldId id="314" r:id="rId19"/>
    <p:sldId id="316" r:id="rId20"/>
    <p:sldId id="317" r:id="rId21"/>
    <p:sldId id="318" r:id="rId22"/>
    <p:sldId id="301" r:id="rId23"/>
    <p:sldId id="334" r:id="rId24"/>
    <p:sldId id="333" r:id="rId25"/>
    <p:sldId id="332" r:id="rId26"/>
    <p:sldId id="331" r:id="rId27"/>
    <p:sldId id="330" r:id="rId28"/>
    <p:sldId id="329" r:id="rId29"/>
    <p:sldId id="328" r:id="rId30"/>
    <p:sldId id="319" r:id="rId31"/>
    <p:sldId id="340" r:id="rId32"/>
    <p:sldId id="339" r:id="rId33"/>
    <p:sldId id="338" r:id="rId34"/>
    <p:sldId id="337" r:id="rId35"/>
    <p:sldId id="336" r:id="rId36"/>
    <p:sldId id="335" r:id="rId37"/>
    <p:sldId id="320" r:id="rId38"/>
    <p:sldId id="321" r:id="rId39"/>
    <p:sldId id="322" r:id="rId40"/>
    <p:sldId id="300" r:id="rId41"/>
    <p:sldId id="299" r:id="rId42"/>
    <p:sldId id="298" r:id="rId43"/>
    <p:sldId id="258" r:id="rId4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58" autoAdjust="0"/>
  </p:normalViewPr>
  <p:slideViewPr>
    <p:cSldViewPr>
      <p:cViewPr varScale="1">
        <p:scale>
          <a:sx n="133" d="100"/>
          <a:sy n="133" d="100"/>
        </p:scale>
        <p:origin x="87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2EFD8-C68D-4C01-962B-D81BEE90D5DA}" type="datetimeFigureOut">
              <a:rPr lang="es-MX" smtClean="0"/>
              <a:t>05/09/2019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EB4A0-587B-496D-9E45-6D0343608A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46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Mencionar que existen distintos requisitos</a:t>
            </a:r>
            <a:r>
              <a:rPr lang="es-MX" baseline="0" dirty="0" smtClean="0"/>
              <a:t> en función al número de trabajadores laborando en el centro de trabajo. </a:t>
            </a:r>
          </a:p>
          <a:p>
            <a:r>
              <a:rPr lang="es-MX" baseline="0" dirty="0" smtClean="0"/>
              <a:t>Los numerales sólo se incluyen para ilustrar esta referencia, conforme se avance en la revisión de contenidos se revisará qué numerales corresponden al Centro de Trabajo en cuestión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EB4A0-587B-496D-9E45-6D0343608ACE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504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Mencionar que existen distintos requisitos</a:t>
            </a:r>
            <a:r>
              <a:rPr lang="es-MX" baseline="0" dirty="0" smtClean="0"/>
              <a:t> en función al número de trabajadores laborando en el centro de trabajo. </a:t>
            </a:r>
          </a:p>
          <a:p>
            <a:r>
              <a:rPr lang="es-MX" baseline="0" dirty="0" smtClean="0"/>
              <a:t>Los numerales sólo se incluyen para ilustrar esta referencia, conforme se avance en la revisión de contenidos se revisará qué numerales corresponden al Centro de Trabajo en cuestión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EB4A0-587B-496D-9E45-6D0343608ACE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57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01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85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7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39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7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45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05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8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09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09BF-D7C3-41CB-A1B7-67487A411715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10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F09BF-D7C3-41CB-A1B7-67487A411715}" type="datetimeFigureOut">
              <a:rPr lang="es-ES" smtClean="0"/>
              <a:t>05/09/2019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37E-6D88-4263-9221-DA47063A8B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52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iariooficial.gob.mx/nota_detalle.php?codigo=5541828&amp;fecha=23/10/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0" y="18478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Factores de Riesgo Psicosocial en el trabajo: </a:t>
            </a:r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Identificación y </a:t>
            </a: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prevención.</a:t>
            </a:r>
            <a:r>
              <a:rPr lang="es-MX" sz="36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es-MX" sz="3600" dirty="0"/>
              <a:t/>
            </a:r>
            <a:br>
              <a:rPr lang="es-MX" sz="3600" dirty="0"/>
            </a:br>
            <a:r>
              <a:rPr lang="es-MX" sz="3600" dirty="0"/>
              <a:t/>
            </a:r>
            <a:br>
              <a:rPr lang="es-MX" sz="3600" dirty="0"/>
            </a:b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7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762" y="971550"/>
            <a:ext cx="5481638" cy="3657600"/>
          </a:xfrm>
        </p:spPr>
        <p:txBody>
          <a:bodyPr>
            <a:noAutofit/>
          </a:bodyPr>
          <a:lstStyle/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Promueve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el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sentido de pertenencia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de los trabajadores a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la empresa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Impulsa la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formación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para la adecuada realización de las tareas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encomendadas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Existe una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definición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precisa de responsabilidades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para los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trabajadores del centro de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trabajo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Se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fomenta la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participación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proactiva y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la comunicación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entre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trabajadores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Procura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la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distribución adecuada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de cargas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de trabajo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, con jornadas de trabajo regulares conforme a la Ley Federal del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Trabajo</a:t>
            </a:r>
          </a:p>
          <a:p>
            <a:endParaRPr lang="es-MX" sz="1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Se realiza la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evaluación </a:t>
            </a:r>
            <a:r>
              <a:rPr lang="es-MX" sz="1400" b="1" u="sng" dirty="0">
                <a:solidFill>
                  <a:schemeClr val="tx2">
                    <a:lumMod val="50000"/>
                  </a:schemeClr>
                </a:solidFill>
              </a:rPr>
              <a:t>y el </a:t>
            </a:r>
            <a:r>
              <a:rPr lang="es-MX" sz="1400" b="1" u="sng" dirty="0" smtClean="0">
                <a:solidFill>
                  <a:schemeClr val="tx2">
                    <a:lumMod val="50000"/>
                  </a:schemeClr>
                </a:solidFill>
              </a:rPr>
              <a:t>reconocimiento </a:t>
            </a:r>
            <a:r>
              <a:rPr lang="es-MX" sz="1400" dirty="0" smtClean="0">
                <a:solidFill>
                  <a:schemeClr val="tx2">
                    <a:lumMod val="50000"/>
                  </a:schemeClr>
                </a:solidFill>
              </a:rPr>
              <a:t>del </a:t>
            </a:r>
            <a:r>
              <a:rPr lang="es-MX" sz="1400" dirty="0">
                <a:solidFill>
                  <a:schemeClr val="tx2">
                    <a:lumMod val="50000"/>
                  </a:schemeClr>
                </a:solidFill>
              </a:rPr>
              <a:t>desempeño.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Entorno organizacional favorable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70" name="Picture 2" descr="Resultado de imagen para work hap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04950"/>
            <a:ext cx="3295624" cy="246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1000" y="1428750"/>
            <a:ext cx="4724400" cy="31242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Las acciones para mejorar las relaciones sociales en el trabajo en las que se promueve el apoyo mutuo </a:t>
            </a:r>
            <a:r>
              <a:rPr lang="es-MX" dirty="0" smtClean="0">
                <a:solidFill>
                  <a:schemeClr val="tx2">
                    <a:lumMod val="50000"/>
                  </a:schemeClr>
                </a:solidFill>
              </a:rPr>
              <a:t>en la </a:t>
            </a:r>
            <a:r>
              <a:rPr lang="es-MX" dirty="0">
                <a:solidFill>
                  <a:schemeClr val="tx2">
                    <a:lumMod val="50000"/>
                  </a:schemeClr>
                </a:solidFill>
              </a:rPr>
              <a:t>solución de problemas de trabajo entre trabajadores, superiores y/o subordinados. </a:t>
            </a:r>
            <a:endParaRPr lang="es-MX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MX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Apoyo social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Resultado de imagen para apoyo soc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809750"/>
            <a:ext cx="2659812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04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28600" y="1082279"/>
            <a:ext cx="50292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La identificación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de:</a:t>
            </a:r>
          </a:p>
          <a:p>
            <a:pPr algn="just"/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Condiciones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inseguras o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peligrosas</a:t>
            </a:r>
          </a:p>
          <a:p>
            <a:pPr algn="just"/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Agentes físicos, químicos o biológicos o factores de riesgo ergonómico o psicosocial capaces de modificar las condiciones del ambiente laboral</a:t>
            </a:r>
          </a:p>
          <a:p>
            <a:pPr algn="just"/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Peligros circundantes al centro de trabajo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pPr algn="just"/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El estado de cumplimiento de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los requerimientos normativos en materia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de seguridad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y salud en el trabajo que resulten aplicables.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Diagnóstico de seguridad y salud en el trabajo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Resultado de imagen para DiagnÃ³st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4" name="Picture 4" descr="Resultado de imagen para DiagnÃ³st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95" y="2038351"/>
            <a:ext cx="367558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7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28600" y="1082279"/>
            <a:ext cx="50292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La identificación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de:</a:t>
            </a:r>
          </a:p>
          <a:p>
            <a:pPr algn="just"/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Condiciones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inseguras o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peligrosas</a:t>
            </a:r>
          </a:p>
          <a:p>
            <a:pPr algn="just"/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Agentes físicos, químicos o biológicos o factores de riesgo ergonómico o psicosocial capaces de modificar las condiciones del ambiente laboral</a:t>
            </a:r>
          </a:p>
          <a:p>
            <a:pPr algn="just"/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Peligros circundantes al centro de trabajo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,</a:t>
            </a:r>
          </a:p>
          <a:p>
            <a:pPr algn="just"/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El estado de cumplimiento de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los requerimientos normativos en materia </a:t>
            </a:r>
            <a:r>
              <a:rPr lang="es-MX" sz="2000" dirty="0" smtClean="0">
                <a:solidFill>
                  <a:schemeClr val="tx2">
                    <a:lumMod val="50000"/>
                  </a:schemeClr>
                </a:solidFill>
              </a:rPr>
              <a:t>de seguridad </a:t>
            </a:r>
            <a:r>
              <a:rPr lang="es-MX" sz="2000" dirty="0">
                <a:solidFill>
                  <a:schemeClr val="tx2">
                    <a:lumMod val="50000"/>
                  </a:schemeClr>
                </a:solidFill>
              </a:rPr>
              <a:t>y salud en el trabajo que resulten aplicables.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Diagnóstico de seguridad y salud en el trabajo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AutoShape 2" descr="Resultado de imagen para DiagnÃ³st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124" name="Picture 4" descr="Resultado de imagen para DiagnÃ³sti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695" y="2038351"/>
            <a:ext cx="367558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4"/>
          <p:cNvSpPr/>
          <p:nvPr/>
        </p:nvSpPr>
        <p:spPr>
          <a:xfrm>
            <a:off x="155575" y="1809750"/>
            <a:ext cx="5178425" cy="1295400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5145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28600" y="1123950"/>
            <a:ext cx="46482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Aquellos que pueden provocar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trastornos de ansiedad, </a:t>
            </a:r>
            <a:r>
              <a:rPr lang="es-MX" sz="2000" b="1" dirty="0" smtClean="0">
                <a:solidFill>
                  <a:schemeClr val="tx1">
                    <a:lumMod val="50000"/>
                  </a:schemeClr>
                </a:solidFill>
              </a:rPr>
              <a:t>trastornos no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orgánicos del ciclo </a:t>
            </a:r>
            <a:r>
              <a:rPr lang="es-MX" sz="2000" b="1" dirty="0" smtClean="0">
                <a:solidFill>
                  <a:schemeClr val="tx1">
                    <a:lumMod val="50000"/>
                  </a:schemeClr>
                </a:solidFill>
              </a:rPr>
              <a:t>sueño-vigilia, trastornos de estrés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grave y de </a:t>
            </a:r>
            <a:r>
              <a:rPr lang="es-MX" sz="2000" b="1" dirty="0" smtClean="0">
                <a:solidFill>
                  <a:schemeClr val="tx1">
                    <a:lumMod val="50000"/>
                  </a:schemeClr>
                </a:solidFill>
              </a:rPr>
              <a:t>adaptación</a:t>
            </a:r>
          </a:p>
          <a:p>
            <a:pPr marL="0" indent="0" algn="just">
              <a:buNone/>
            </a:pPr>
            <a:endParaRPr lang="es-MX" sz="20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MX" sz="2000" dirty="0" smtClean="0">
                <a:solidFill>
                  <a:schemeClr val="tx1">
                    <a:lumMod val="50000"/>
                  </a:schemeClr>
                </a:solidFill>
              </a:rPr>
              <a:t>Derivan de 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la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naturaleza de las funciones del puesto de trabajo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, el tipo de jornada </a:t>
            </a:r>
            <a:r>
              <a:rPr lang="es-MX" sz="2000" dirty="0" smtClean="0">
                <a:solidFill>
                  <a:schemeClr val="tx1">
                    <a:lumMod val="50000"/>
                  </a:schemeClr>
                </a:solidFill>
              </a:rPr>
              <a:t>de trabajo 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y la exposición a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acontecimientos traumáticos severos 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o a </a:t>
            </a:r>
            <a:r>
              <a:rPr lang="es-MX" sz="2000" b="1" dirty="0">
                <a:solidFill>
                  <a:schemeClr val="tx1">
                    <a:lumMod val="50000"/>
                  </a:schemeClr>
                </a:solidFill>
              </a:rPr>
              <a:t>actos de violencia laboral </a:t>
            </a:r>
            <a:r>
              <a:rPr lang="es-MX" sz="2000" dirty="0">
                <a:solidFill>
                  <a:schemeClr val="tx1">
                    <a:lumMod val="50000"/>
                  </a:schemeClr>
                </a:solidFill>
              </a:rPr>
              <a:t>al trabajador, por el </a:t>
            </a:r>
            <a:r>
              <a:rPr lang="es-MX" sz="2000" dirty="0" smtClean="0">
                <a:solidFill>
                  <a:schemeClr val="tx1">
                    <a:lumMod val="50000"/>
                  </a:schemeClr>
                </a:solidFill>
              </a:rPr>
              <a:t>trabajo desarrollado.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Factores de Riesgo Psicosocial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2" name="Picture 2" descr="Resultado de imagen para overwhelm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45326"/>
            <a:ext cx="3352800" cy="191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76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52400" y="1123950"/>
            <a:ext cx="5257800" cy="2632472"/>
          </a:xfrm>
        </p:spPr>
        <p:txBody>
          <a:bodyPr>
            <a:noAutofit/>
          </a:bodyPr>
          <a:lstStyle/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Condiciones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peligrosas e inseguras en el ambiente de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trabajo</a:t>
            </a:r>
          </a:p>
          <a:p>
            <a:pPr algn="just"/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C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argas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 trabajo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que exceden la capacidad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del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trabajador </a:t>
            </a:r>
          </a:p>
          <a:p>
            <a:pPr algn="just"/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F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alta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 control sobre el trabajo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(nula influencia en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la organización y desarrollo del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trabajo)</a:t>
            </a:r>
          </a:p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Jornadas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 trabajo superiores a las previstas en la Ley Federal del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Trabajo</a:t>
            </a:r>
          </a:p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Rotación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de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turnos que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incluyan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turnos nocturnos sin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períodos de recuperación y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descanso</a:t>
            </a:r>
          </a:p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Interferencia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en la relación 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trabajo-familia</a:t>
            </a:r>
          </a:p>
          <a:p>
            <a:pPr algn="just"/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L</a:t>
            </a:r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iderazgo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negativo </a:t>
            </a:r>
            <a:endParaRPr lang="es-MX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es-MX" sz="1600" dirty="0" smtClean="0">
                <a:solidFill>
                  <a:schemeClr val="tx1">
                    <a:lumMod val="50000"/>
                  </a:schemeClr>
                </a:solidFill>
              </a:rPr>
              <a:t>Relaciones </a:t>
            </a:r>
            <a:r>
              <a:rPr lang="es-MX" sz="1600" dirty="0">
                <a:solidFill>
                  <a:schemeClr val="tx1">
                    <a:lumMod val="50000"/>
                  </a:schemeClr>
                </a:solidFill>
              </a:rPr>
              <a:t>negativas en el trabajo.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Factores de Riesgo Psicosocial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298" name="Picture 10" descr="Resultado de imagen para overwhelmed wor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75197"/>
            <a:ext cx="348996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15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152400" y="1063229"/>
            <a:ext cx="8686800" cy="37183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Aquel </a:t>
            </a:r>
            <a:r>
              <a:rPr lang="es-MX" b="1" dirty="0">
                <a:solidFill>
                  <a:schemeClr val="tx1">
                    <a:lumMod val="50000"/>
                  </a:schemeClr>
                </a:solidFill>
              </a:rPr>
              <a:t>experimentado durante o con motivo del trabajo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que se caracteriza por 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la ocurrencia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de la muerte o que </a:t>
            </a:r>
            <a:r>
              <a:rPr lang="es-MX" b="1" dirty="0">
                <a:solidFill>
                  <a:schemeClr val="tx1">
                    <a:lumMod val="50000"/>
                  </a:schemeClr>
                </a:solidFill>
              </a:rPr>
              <a:t>representa un peligro real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para la integridad física de una o varias personas y que </a:t>
            </a:r>
            <a:r>
              <a:rPr lang="es-MX" b="1" dirty="0">
                <a:solidFill>
                  <a:schemeClr val="tx1">
                    <a:lumMod val="50000"/>
                  </a:schemeClr>
                </a:solidFill>
              </a:rPr>
              <a:t>puede </a:t>
            </a:r>
            <a:r>
              <a:rPr lang="es-MX" b="1" dirty="0" smtClean="0">
                <a:solidFill>
                  <a:schemeClr val="tx1">
                    <a:lumMod val="50000"/>
                  </a:schemeClr>
                </a:solidFill>
              </a:rPr>
              <a:t>generar trastorno </a:t>
            </a:r>
            <a:r>
              <a:rPr lang="es-MX" b="1" dirty="0">
                <a:solidFill>
                  <a:schemeClr val="tx1">
                    <a:lumMod val="50000"/>
                  </a:schemeClr>
                </a:solidFill>
              </a:rPr>
              <a:t>de estrés postraumático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para quien lo sufre o lo presencia. </a:t>
            </a:r>
            <a:endParaRPr lang="es-MX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Acontecimiento Traumático Severo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746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1000" y="1063229"/>
            <a:ext cx="8305800" cy="3718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>
                <a:solidFill>
                  <a:schemeClr val="tx1">
                    <a:lumMod val="50000"/>
                  </a:schemeClr>
                </a:solidFill>
              </a:rPr>
              <a:t>Ejemplos: 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Explosiones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Derrumbes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Incendios de gran magnitud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Accidentes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graves o 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mortales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Asaltos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con 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violencia </a:t>
            </a:r>
          </a:p>
          <a:p>
            <a:pPr lvl="1"/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Secuestros </a:t>
            </a:r>
            <a:r>
              <a:rPr lang="es-MX" dirty="0">
                <a:solidFill>
                  <a:schemeClr val="tx1">
                    <a:lumMod val="50000"/>
                  </a:schemeClr>
                </a:solidFill>
              </a:rPr>
              <a:t>y </a:t>
            </a:r>
            <a:r>
              <a:rPr lang="es-MX" dirty="0" smtClean="0">
                <a:solidFill>
                  <a:schemeClr val="tx1">
                    <a:lumMod val="50000"/>
                  </a:schemeClr>
                </a:solidFill>
              </a:rPr>
              <a:t>Homicidios</a:t>
            </a:r>
            <a:endParaRPr lang="es-MX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5.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Acontecimiento Traumático Severo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125776"/>
            <a:ext cx="3048000" cy="308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9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33400" y="971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700" dirty="0">
                <a:solidFill>
                  <a:schemeClr val="tx1">
                    <a:lumMod val="50000"/>
                  </a:schemeClr>
                </a:solidFill>
              </a:rPr>
              <a:t>Aquellos actos de </a:t>
            </a:r>
            <a:r>
              <a:rPr lang="es-MX" sz="2700" b="1" dirty="0">
                <a:solidFill>
                  <a:schemeClr val="tx1">
                    <a:lumMod val="50000"/>
                  </a:schemeClr>
                </a:solidFill>
              </a:rPr>
              <a:t>hostigamiento, acoso o malos tratos </a:t>
            </a:r>
            <a:r>
              <a:rPr lang="es-MX" sz="2700" dirty="0">
                <a:solidFill>
                  <a:schemeClr val="tx1">
                    <a:lumMod val="50000"/>
                  </a:schemeClr>
                </a:solidFill>
              </a:rPr>
              <a:t>en contra del trabajador, que pueden dañar </a:t>
            </a:r>
            <a:r>
              <a:rPr lang="es-MX" sz="2700" dirty="0" smtClean="0">
                <a:solidFill>
                  <a:schemeClr val="tx1">
                    <a:lumMod val="50000"/>
                  </a:schemeClr>
                </a:solidFill>
              </a:rPr>
              <a:t>su integridad </a:t>
            </a:r>
            <a:r>
              <a:rPr lang="es-MX" sz="2700" dirty="0">
                <a:solidFill>
                  <a:schemeClr val="tx1">
                    <a:lumMod val="50000"/>
                  </a:schemeClr>
                </a:solidFill>
              </a:rPr>
              <a:t>o salud.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6.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Violencia laboral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314" name="Picture 2" descr="Resultado de imagen para violence 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419350"/>
            <a:ext cx="3733800" cy="209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70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28600" y="1063229"/>
            <a:ext cx="54864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700" dirty="0">
                <a:solidFill>
                  <a:schemeClr val="tx2">
                    <a:lumMod val="50000"/>
                  </a:schemeClr>
                </a:solidFill>
              </a:rPr>
              <a:t>Aquellas acciones que se adoptan </a:t>
            </a:r>
            <a:r>
              <a:rPr lang="es-MX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 </a:t>
            </a:r>
            <a:r>
              <a:rPr lang="es-MX" sz="27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prevenir y/o mitigar</a:t>
            </a:r>
            <a:r>
              <a:rPr lang="es-MX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 </a:t>
            </a:r>
            <a:r>
              <a:rPr lang="es-MX" sz="2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los factores </a:t>
            </a:r>
            <a:r>
              <a:rPr lang="es-MX" sz="27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 riesgo psicosocial </a:t>
            </a:r>
            <a:r>
              <a:rPr lang="es-MX" sz="2700" dirty="0">
                <a:solidFill>
                  <a:schemeClr val="tx2">
                    <a:lumMod val="50000"/>
                  </a:schemeClr>
                </a:solidFill>
              </a:rPr>
              <a:t>y, en su caso, </a:t>
            </a:r>
            <a:r>
              <a:rPr lang="es-MX" sz="2700" b="1" dirty="0">
                <a:solidFill>
                  <a:schemeClr val="accent2">
                    <a:lumMod val="75000"/>
                  </a:schemeClr>
                </a:solidFill>
              </a:rPr>
              <a:t>para </a:t>
            </a:r>
            <a:r>
              <a:rPr lang="es-MX" sz="2700" b="1" u="sng" dirty="0">
                <a:solidFill>
                  <a:schemeClr val="accent2">
                    <a:lumMod val="75000"/>
                  </a:schemeClr>
                </a:solidFill>
              </a:rPr>
              <a:t>eliminar</a:t>
            </a:r>
            <a:r>
              <a:rPr lang="es-MX" sz="2700" b="1" dirty="0">
                <a:solidFill>
                  <a:schemeClr val="accent2">
                    <a:lumMod val="75000"/>
                  </a:schemeClr>
                </a:solidFill>
              </a:rPr>
              <a:t> las prácticas opuestas al entorno </a:t>
            </a:r>
            <a:r>
              <a:rPr lang="es-MX" sz="2700" b="1" dirty="0" smtClean="0">
                <a:solidFill>
                  <a:schemeClr val="accent2">
                    <a:lumMod val="75000"/>
                  </a:schemeClr>
                </a:solidFill>
              </a:rPr>
              <a:t>organizacional </a:t>
            </a:r>
            <a:r>
              <a:rPr lang="es-MX" sz="2700" b="1" dirty="0">
                <a:solidFill>
                  <a:schemeClr val="accent2">
                    <a:lumMod val="75000"/>
                  </a:schemeClr>
                </a:solidFill>
              </a:rPr>
              <a:t>favorable y los </a:t>
            </a:r>
            <a:r>
              <a:rPr lang="es-MX" sz="2700" b="1" dirty="0" smtClean="0">
                <a:solidFill>
                  <a:schemeClr val="accent2">
                    <a:lumMod val="75000"/>
                  </a:schemeClr>
                </a:solidFill>
              </a:rPr>
              <a:t>actos de </a:t>
            </a:r>
            <a:r>
              <a:rPr lang="es-MX" sz="2700" b="1" dirty="0">
                <a:solidFill>
                  <a:schemeClr val="accent2">
                    <a:lumMod val="75000"/>
                  </a:schemeClr>
                </a:solidFill>
              </a:rPr>
              <a:t>violencia laboral</a:t>
            </a:r>
            <a:r>
              <a:rPr lang="es-MX" sz="2700" dirty="0">
                <a:solidFill>
                  <a:schemeClr val="tx2">
                    <a:lumMod val="50000"/>
                  </a:schemeClr>
                </a:solidFill>
              </a:rPr>
              <a:t>, así como las </a:t>
            </a:r>
            <a:r>
              <a:rPr lang="es-MX" sz="2700" b="1" dirty="0">
                <a:solidFill>
                  <a:schemeClr val="tx1">
                    <a:lumMod val="75000"/>
                  </a:schemeClr>
                </a:solidFill>
              </a:rPr>
              <a:t>acciones implementadas para darles </a:t>
            </a:r>
            <a:r>
              <a:rPr lang="es-MX" sz="2700" b="1" u="sng" dirty="0">
                <a:solidFill>
                  <a:schemeClr val="tx1">
                    <a:lumMod val="75000"/>
                  </a:schemeClr>
                </a:solidFill>
              </a:rPr>
              <a:t>seguimiento</a:t>
            </a:r>
            <a:r>
              <a:rPr lang="es-MX" sz="27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b="1" dirty="0" smtClean="0">
                <a:solidFill>
                  <a:schemeClr val="accent1">
                    <a:lumMod val="75000"/>
                  </a:schemeClr>
                </a:solidFill>
              </a:rPr>
              <a:t>7. </a:t>
            </a:r>
            <a:r>
              <a:rPr lang="es-MX" sz="25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Medidas de Prevención y Acciones de Control</a:t>
            </a:r>
            <a:endParaRPr lang="es-MX" sz="2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218" name="Picture 2" descr="Resultado de imagen para work contr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04950"/>
            <a:ext cx="4495800" cy="298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6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971800" y="1352550"/>
            <a:ext cx="6019800" cy="1447800"/>
          </a:xfrm>
        </p:spPr>
        <p:txBody>
          <a:bodyPr>
            <a:noAutofit/>
          </a:bodyPr>
          <a:lstStyle/>
          <a:p>
            <a:pPr algn="l"/>
            <a:r>
              <a:rPr lang="es-ES" sz="4000" b="1" dirty="0"/>
              <a:t>Módulo </a:t>
            </a:r>
            <a:r>
              <a:rPr lang="es-ES" sz="4000" b="1" dirty="0" smtClean="0"/>
              <a:t>I:</a:t>
            </a:r>
            <a:r>
              <a:rPr lang="es-MX" sz="4000" b="1" dirty="0"/>
              <a:t/>
            </a:r>
            <a:br>
              <a:rPr lang="es-MX" sz="4000" b="1" dirty="0"/>
            </a:br>
            <a:r>
              <a:rPr lang="es-MX" sz="3600" dirty="0" smtClean="0"/>
              <a:t>La Norma Oficial Mexicana NOM-035-STPS</a:t>
            </a:r>
            <a:r>
              <a:rPr lang="es-MX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s-MX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5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6200" y="1200150"/>
            <a:ext cx="5791200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500" dirty="0" smtClean="0">
                <a:solidFill>
                  <a:schemeClr val="tx1">
                    <a:lumMod val="50000"/>
                  </a:schemeClr>
                </a:solidFill>
              </a:rPr>
              <a:t>La </a:t>
            </a:r>
            <a:r>
              <a:rPr lang="es-MX" sz="2500" b="1" dirty="0">
                <a:solidFill>
                  <a:schemeClr val="tx1">
                    <a:lumMod val="50000"/>
                  </a:schemeClr>
                </a:solidFill>
              </a:rPr>
              <a:t>declaración de principios y compromisos que establece el </a:t>
            </a:r>
            <a:r>
              <a:rPr lang="es-MX" sz="2500" b="1" dirty="0" smtClean="0">
                <a:solidFill>
                  <a:schemeClr val="tx1">
                    <a:lumMod val="50000"/>
                  </a:schemeClr>
                </a:solidFill>
              </a:rPr>
              <a:t>patrón para </a:t>
            </a:r>
            <a:r>
              <a:rPr lang="es-MX" sz="2500" b="1" dirty="0">
                <a:solidFill>
                  <a:schemeClr val="tx1">
                    <a:lumMod val="50000"/>
                  </a:schemeClr>
                </a:solidFill>
              </a:rPr>
              <a:t>prevenir los factores de riesgo psicosocial y la violencia laboral</a:t>
            </a:r>
            <a:r>
              <a:rPr lang="es-MX" sz="2500" dirty="0">
                <a:solidFill>
                  <a:schemeClr val="tx1">
                    <a:lumMod val="50000"/>
                  </a:schemeClr>
                </a:solidFill>
              </a:rPr>
              <a:t>, y para la promoción de un entorno organizacional </a:t>
            </a:r>
            <a:r>
              <a:rPr lang="es-MX" sz="2500" dirty="0" smtClean="0">
                <a:solidFill>
                  <a:schemeClr val="tx1">
                    <a:lumMod val="50000"/>
                  </a:schemeClr>
                </a:solidFill>
              </a:rPr>
              <a:t>favorable, con </a:t>
            </a:r>
            <a:r>
              <a:rPr lang="es-MX" sz="2500" dirty="0">
                <a:solidFill>
                  <a:schemeClr val="tx1">
                    <a:lumMod val="50000"/>
                  </a:schemeClr>
                </a:solidFill>
              </a:rPr>
              <a:t>el objeto de desarrollar una cultura en la que se procure el trabajo digno o decente, y la mejora continua de las condiciones </a:t>
            </a:r>
            <a:r>
              <a:rPr lang="es-MX" sz="2500" dirty="0" smtClean="0">
                <a:solidFill>
                  <a:schemeClr val="tx1">
                    <a:lumMod val="50000"/>
                  </a:schemeClr>
                </a:solidFill>
              </a:rPr>
              <a:t>de trabajo</a:t>
            </a:r>
            <a:r>
              <a:rPr lang="es-MX" sz="25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</a:rPr>
              <a:t>8. </a:t>
            </a:r>
            <a:r>
              <a:rPr lang="es-MX" sz="25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Política de Prevención de Riesgos Psicosociales</a:t>
            </a:r>
            <a:endParaRPr lang="es-MX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196" name="Picture 4" descr="Resultado de imagen para work hap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9022"/>
            <a:ext cx="29114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87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Obligaciones de los Trabajadores y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268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213122" y="1504950"/>
            <a:ext cx="488156" cy="457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581150"/>
            <a:ext cx="8229600" cy="2632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1.    </a:t>
            </a:r>
            <a:r>
              <a:rPr lang="es-MX" dirty="0" smtClean="0"/>
              <a:t>Establecer </a:t>
            </a:r>
            <a:r>
              <a:rPr lang="es-MX" dirty="0"/>
              <a:t>por escrito, implantar, mantener y difundir en el </a:t>
            </a:r>
            <a:r>
              <a:rPr lang="es-MX" dirty="0" smtClean="0"/>
              <a:t>Centro </a:t>
            </a:r>
            <a:r>
              <a:rPr lang="es-MX" dirty="0"/>
              <a:t>de </a:t>
            </a:r>
            <a:r>
              <a:rPr lang="es-MX" dirty="0" smtClean="0"/>
              <a:t>Trabajo </a:t>
            </a:r>
            <a:r>
              <a:rPr lang="es-MX" b="1" dirty="0"/>
              <a:t>una política de prevención de </a:t>
            </a:r>
            <a:r>
              <a:rPr lang="es-MX" b="1" dirty="0" smtClean="0"/>
              <a:t>riesgos psicosociales </a:t>
            </a:r>
            <a:r>
              <a:rPr lang="es-MX" dirty="0"/>
              <a:t>que contemple</a:t>
            </a:r>
            <a:r>
              <a:rPr lang="es-MX" dirty="0" smtClean="0"/>
              <a:t>:</a:t>
            </a:r>
          </a:p>
          <a:p>
            <a:pPr marL="514350" indent="-514350">
              <a:buAutoNum type="arabicPeriod"/>
            </a:pPr>
            <a:endParaRPr lang="es-MX" dirty="0"/>
          </a:p>
          <a:p>
            <a:pPr marL="0" indent="0">
              <a:buNone/>
            </a:pPr>
            <a:r>
              <a:rPr lang="es-MX" b="1" dirty="0" smtClean="0"/>
              <a:t>	a</a:t>
            </a:r>
            <a:r>
              <a:rPr lang="es-MX" b="1" dirty="0"/>
              <a:t>) </a:t>
            </a:r>
            <a:r>
              <a:rPr lang="es-MX" dirty="0" smtClean="0"/>
              <a:t>Factores </a:t>
            </a:r>
            <a:r>
              <a:rPr lang="es-MX" dirty="0"/>
              <a:t>de riesgo </a:t>
            </a:r>
            <a:r>
              <a:rPr lang="es-MX" dirty="0" smtClean="0"/>
              <a:t>psicosocial</a:t>
            </a:r>
            <a:endParaRPr lang="es-MX" dirty="0"/>
          </a:p>
          <a:p>
            <a:pPr marL="0" indent="0">
              <a:buNone/>
            </a:pPr>
            <a:r>
              <a:rPr lang="es-MX" b="1" dirty="0" smtClean="0"/>
              <a:t>	b</a:t>
            </a:r>
            <a:r>
              <a:rPr lang="es-MX" b="1" dirty="0"/>
              <a:t>) </a:t>
            </a:r>
            <a:r>
              <a:rPr lang="es-MX" dirty="0" smtClean="0"/>
              <a:t>Violencia laboral</a:t>
            </a:r>
            <a:endParaRPr lang="es-MX" dirty="0"/>
          </a:p>
          <a:p>
            <a:pPr marL="0" indent="0">
              <a:buNone/>
            </a:pPr>
            <a:r>
              <a:rPr lang="es-MX" b="1" dirty="0" smtClean="0"/>
              <a:t>	c</a:t>
            </a:r>
            <a:r>
              <a:rPr lang="es-MX" b="1" dirty="0"/>
              <a:t>) </a:t>
            </a:r>
            <a:r>
              <a:rPr lang="es-MX" dirty="0" smtClean="0"/>
              <a:t>Promoción </a:t>
            </a:r>
            <a:r>
              <a:rPr lang="es-MX" dirty="0"/>
              <a:t>de un entorno organizacional favorable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659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52400" y="1044179"/>
            <a:ext cx="457200" cy="42922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9562" y="1075730"/>
            <a:ext cx="8622506" cy="2632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800" dirty="0" smtClean="0"/>
              <a:t>2. 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Identificar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y analizar los factores de riesgo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psicosocial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tomando en cuenta:</a:t>
            </a:r>
          </a:p>
          <a:p>
            <a:pPr marL="0" indent="0" algn="just">
              <a:buNone/>
            </a:pP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La existencia de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condiciones de trabajo peligrosas,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deficientes e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insalubres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	B</a:t>
            </a: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Cargas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de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trabajo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(cuantitativas, cognitivas o mentales, emocionales, de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	     	responsabilidad)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que excedan la capacidad de los trabajadores </a:t>
            </a:r>
          </a:p>
          <a:p>
            <a:pPr marL="0" indent="0" algn="just">
              <a:buNone/>
            </a:pP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	c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La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falta de control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por parte de los trabajadores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(nula consideración en la 	toma de decisiones y planificación de las labores a realizar)</a:t>
            </a:r>
          </a:p>
          <a:p>
            <a:pPr marL="0" indent="0" algn="just">
              <a:buNone/>
            </a:pP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Jornadas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de trabajo y rotación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de turnos que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excedan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lo establecido en la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	Ley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Federal del Trabajo. 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s-MX" sz="1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	e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Interferencia en la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relación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trabajo-familia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s-MX" sz="1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Detección de estructuras de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Liderazgo </a:t>
            </a:r>
            <a:r>
              <a:rPr lang="es-MX" sz="1800" b="1" dirty="0">
                <a:solidFill>
                  <a:schemeClr val="tx1">
                    <a:lumMod val="75000"/>
                  </a:schemeClr>
                </a:solidFill>
              </a:rPr>
              <a:t>negativo y relaciones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negativas</a:t>
            </a:r>
            <a:endParaRPr lang="es-MX" sz="18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s-MX" sz="1800" b="1" dirty="0" smtClean="0">
                <a:solidFill>
                  <a:schemeClr val="tx2">
                    <a:lumMod val="50000"/>
                  </a:schemeClr>
                </a:solidFill>
              </a:rPr>
              <a:t>	g</a:t>
            </a:r>
            <a:r>
              <a:rPr lang="es-MX" sz="1800" b="1" dirty="0">
                <a:solidFill>
                  <a:schemeClr val="tx2">
                    <a:lumMod val="50000"/>
                  </a:schemeClr>
                </a:solidFill>
              </a:rPr>
              <a:t>)</a:t>
            </a:r>
            <a:r>
              <a:rPr lang="es-MX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Detección oportuna de cualquier instancia de </a:t>
            </a:r>
            <a:r>
              <a:rPr lang="es-MX" sz="1800" b="1" dirty="0" smtClean="0">
                <a:solidFill>
                  <a:schemeClr val="tx1">
                    <a:lumMod val="75000"/>
                  </a:schemeClr>
                </a:solidFill>
              </a:rPr>
              <a:t>violencia laboral</a:t>
            </a:r>
            <a:r>
              <a:rPr lang="es-MX" sz="1800" dirty="0" smtClean="0">
                <a:solidFill>
                  <a:schemeClr val="tx2">
                    <a:lumMod val="50000"/>
                  </a:schemeClr>
                </a:solidFill>
              </a:rPr>
              <a:t>, (Acoso verbal, 	físico o psicológico, hostigamientos y malos tratos)</a:t>
            </a:r>
            <a:endParaRPr lang="es-MX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0276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228600" y="104656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3. Identificar </a:t>
            </a:r>
            <a:r>
              <a:rPr lang="es-MX" dirty="0"/>
              <a:t>y analizar los factores de riesgo psicosocial y evaluar el entorno organizacional, de conformidad con lo </a:t>
            </a:r>
            <a:r>
              <a:rPr lang="es-MX" dirty="0" smtClean="0"/>
              <a:t>señalado en </a:t>
            </a:r>
            <a:r>
              <a:rPr lang="es-MX" dirty="0"/>
              <a:t>los numerales 7.1, inciso b), 7.2 y 7.3, respectivamente, de la presente Norma, tratándose de centros de trabajo que </a:t>
            </a:r>
            <a:r>
              <a:rPr lang="es-MX" dirty="0" smtClean="0"/>
              <a:t>tengan más </a:t>
            </a:r>
            <a:r>
              <a:rPr lang="es-MX" dirty="0"/>
              <a:t>de 50 trabajadores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57126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04800" y="127635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1000" y="1352550"/>
            <a:ext cx="8229600" cy="26324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b="1" dirty="0" smtClean="0"/>
              <a:t>4. </a:t>
            </a:r>
            <a:r>
              <a:rPr lang="es-MX" dirty="0"/>
              <a:t>Adoptar las medidas para prevenir y controlar los factores de riesgo psicosocial, promover el entorno </a:t>
            </a:r>
            <a:r>
              <a:rPr lang="es-MX" dirty="0" smtClean="0"/>
              <a:t>organizacional favorable</a:t>
            </a:r>
            <a:r>
              <a:rPr lang="es-MX" dirty="0"/>
              <a:t>, así como para atender las prácticas opuestas al entorno organizacional favorable y los actos de violencia laboral, </a:t>
            </a:r>
            <a:r>
              <a:rPr lang="es-MX" dirty="0" smtClean="0"/>
              <a:t>con base </a:t>
            </a:r>
            <a:r>
              <a:rPr lang="es-MX" dirty="0"/>
              <a:t>en lo dispuesto por el Capítulo 8 de la presente Norma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4298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304800" y="1063229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1" dirty="0" smtClean="0"/>
              <a:t>5.  </a:t>
            </a:r>
            <a:r>
              <a:rPr lang="es-MX" dirty="0"/>
              <a:t>Identificar a los trabajadores que fueron sujetos a acontecimientos traumáticos severos durante o con motivo del trabajo </a:t>
            </a:r>
            <a:r>
              <a:rPr lang="es-MX" dirty="0" smtClean="0"/>
              <a:t>y, canalizarlos </a:t>
            </a:r>
            <a:r>
              <a:rPr lang="es-MX" dirty="0"/>
              <a:t>para su atención a la institución de seguridad social o privada, o al médico del centro de trabajo o de la empresa. </a:t>
            </a:r>
            <a:r>
              <a:rPr lang="es-MX" dirty="0" smtClean="0"/>
              <a:t>Ver Guía </a:t>
            </a:r>
            <a:r>
              <a:rPr lang="es-MX" dirty="0"/>
              <a:t>de referencia I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864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71437" y="971550"/>
            <a:ext cx="533400" cy="533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b="1" dirty="0" smtClean="0"/>
              <a:t>6. </a:t>
            </a:r>
            <a:r>
              <a:rPr lang="es-MX" sz="1800" dirty="0"/>
              <a:t>Practicar exámenes médicos y evaluaciones psicológicas a los trabajadores expuestos a violencia laboral y/o a los </a:t>
            </a:r>
            <a:r>
              <a:rPr lang="es-MX" sz="1800" dirty="0" smtClean="0"/>
              <a:t>factores de </a:t>
            </a:r>
            <a:r>
              <a:rPr lang="es-MX" sz="1800" dirty="0"/>
              <a:t>riesgo psicosocial, cuando existan signos o síntomas que denoten alguna alteración a su salud y el resultado de </a:t>
            </a:r>
            <a:r>
              <a:rPr lang="es-MX" sz="1800" dirty="0" smtClean="0"/>
              <a:t>la identificación </a:t>
            </a:r>
            <a:r>
              <a:rPr lang="es-MX" sz="1800" dirty="0"/>
              <a:t>y análisis de los factores de riesgo psicosocial, a que se refiere el numeral 7.1 y 7.2 de esta Norma, así lo </a:t>
            </a:r>
            <a:r>
              <a:rPr lang="es-MX" sz="1800" dirty="0" smtClean="0"/>
              <a:t>sugiera y/o </a:t>
            </a:r>
            <a:r>
              <a:rPr lang="es-MX" sz="1800" dirty="0"/>
              <a:t>existan quejas de violencia laboral mediante los mecanismos a que alude el numeral 8.1, inciso b) de la presente </a:t>
            </a:r>
            <a:r>
              <a:rPr lang="es-MX" sz="1800" dirty="0" smtClean="0"/>
              <a:t>Norma. Los </a:t>
            </a:r>
            <a:r>
              <a:rPr lang="es-MX" sz="1800" dirty="0"/>
              <a:t>exámenes médicos y evaluaciones psicológicas podrán efectuarse a través de la institución de seguridad social o </a:t>
            </a:r>
            <a:r>
              <a:rPr lang="es-MX" sz="1800" dirty="0" smtClean="0"/>
              <a:t>privada, médico</a:t>
            </a:r>
            <a:r>
              <a:rPr lang="es-MX" sz="1800" dirty="0"/>
              <a:t>, psiquiatra o psicólogo del centro de trabajo, según corresponda, y deberán efectuarse de conformidad con lo </a:t>
            </a:r>
            <a:r>
              <a:rPr lang="es-MX" sz="1800" dirty="0" smtClean="0"/>
              <a:t>establecido por </a:t>
            </a:r>
            <a:r>
              <a:rPr lang="es-MX" sz="1800" dirty="0"/>
              <a:t>las normas oficiales mexicanas que al respecto emitan la Secretaría de Salud y/o la Secretaría del Trabajo y Previsión </a:t>
            </a:r>
            <a:r>
              <a:rPr lang="es-MX" sz="1800" dirty="0" smtClean="0"/>
              <a:t>Social, y </a:t>
            </a:r>
            <a:r>
              <a:rPr lang="es-MX" sz="1800" dirty="0"/>
              <a:t>a falta de éstas, los que indique la institución de seguridad social o privada, o el médico del centro de trabajo, que le preste </a:t>
            </a:r>
            <a:r>
              <a:rPr lang="es-MX" sz="1800" dirty="0" smtClean="0"/>
              <a:t>el servicio </a:t>
            </a:r>
            <a:r>
              <a:rPr lang="es-MX" sz="1800" dirty="0"/>
              <a:t>médico</a:t>
            </a:r>
            <a:r>
              <a:rPr lang="es-MX" sz="1800" dirty="0" smtClean="0"/>
              <a:t>.</a:t>
            </a:r>
            <a:endParaRPr lang="es-MX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251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5.7 </a:t>
            </a:r>
            <a:r>
              <a:rPr lang="es-MX" dirty="0"/>
              <a:t>Difundir y proporcionar información a los trabajadores </a:t>
            </a:r>
            <a:r>
              <a:rPr lang="es-MX" dirty="0" smtClean="0"/>
              <a:t>sobre: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smtClean="0"/>
              <a:t>a</a:t>
            </a:r>
            <a:r>
              <a:rPr lang="es-MX" b="1" dirty="0"/>
              <a:t>) </a:t>
            </a:r>
            <a:r>
              <a:rPr lang="es-MX" dirty="0"/>
              <a:t>La política de prevención de riesgos psicosociales;</a:t>
            </a:r>
          </a:p>
          <a:p>
            <a:pPr marL="0" indent="0">
              <a:buNone/>
            </a:pPr>
            <a:r>
              <a:rPr lang="es-MX" b="1" dirty="0" smtClean="0"/>
              <a:t>	b</a:t>
            </a:r>
            <a:r>
              <a:rPr lang="es-MX" b="1" dirty="0"/>
              <a:t>) </a:t>
            </a:r>
            <a:r>
              <a:rPr lang="es-MX" dirty="0"/>
              <a:t>Las medidas adoptadas para combatir las prácticas opuestas al entorno organizacional favorable y los actos de </a:t>
            </a:r>
            <a:r>
              <a:rPr lang="es-MX" dirty="0" smtClean="0"/>
              <a:t>violencia laboral</a:t>
            </a:r>
          </a:p>
          <a:p>
            <a:pPr marL="0" indent="0">
              <a:buNone/>
            </a:pPr>
            <a:r>
              <a:rPr lang="es-MX" b="1" dirty="0" smtClean="0"/>
              <a:t>	c</a:t>
            </a:r>
            <a:r>
              <a:rPr lang="es-MX" b="1" dirty="0"/>
              <a:t>) </a:t>
            </a:r>
            <a:r>
              <a:rPr lang="es-MX" dirty="0"/>
              <a:t>Las medidas y acciones de prevención y, en su caso, las acciones de control de los factores de riesgo psicosocial;</a:t>
            </a:r>
          </a:p>
          <a:p>
            <a:pPr marL="0" indent="0">
              <a:buNone/>
            </a:pPr>
            <a:r>
              <a:rPr lang="es-MX" b="1" dirty="0" smtClean="0"/>
              <a:t>	d</a:t>
            </a:r>
            <a:r>
              <a:rPr lang="es-MX" b="1" dirty="0"/>
              <a:t>) </a:t>
            </a:r>
            <a:r>
              <a:rPr lang="es-MX" dirty="0"/>
              <a:t>Los mecanismos para presentar quejas por prácticas opuestas al entorno organizacional favorable y para denunciar </a:t>
            </a:r>
            <a:r>
              <a:rPr lang="es-MX" dirty="0" smtClean="0"/>
              <a:t>actos de </a:t>
            </a:r>
            <a:r>
              <a:rPr lang="es-MX" dirty="0"/>
              <a:t>violencia laboral;</a:t>
            </a:r>
          </a:p>
          <a:p>
            <a:pPr marL="0" indent="0">
              <a:buNone/>
            </a:pPr>
            <a:r>
              <a:rPr lang="es-MX" b="1" dirty="0" smtClean="0"/>
              <a:t>	e</a:t>
            </a:r>
            <a:r>
              <a:rPr lang="es-MX" b="1" dirty="0"/>
              <a:t>) </a:t>
            </a:r>
            <a:r>
              <a:rPr lang="es-MX" dirty="0"/>
              <a:t>Los resultados de la identificación y análisis de los factores de riesgo psicosocial para los centros de trabajo que </a:t>
            </a:r>
            <a:r>
              <a:rPr lang="es-MX" dirty="0" smtClean="0"/>
              <a:t>tengan entre 16 y 50 trabajadores, y de la identificación y 	análisis de los factores de riesgo psicosocial y la evaluación del entorno </a:t>
            </a:r>
            <a:r>
              <a:rPr lang="es-MX" dirty="0"/>
              <a:t>organizacional tratándose de centros de trabajo de más de 50 trabajadores, </a:t>
            </a:r>
            <a:r>
              <a:rPr lang="es-MX" dirty="0" smtClean="0"/>
              <a:t>y 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smtClean="0"/>
              <a:t>f</a:t>
            </a:r>
            <a:r>
              <a:rPr lang="es-MX" b="1" dirty="0"/>
              <a:t>) </a:t>
            </a:r>
            <a:r>
              <a:rPr lang="es-MX" dirty="0"/>
              <a:t>Las posibles alteraciones a la salud por la exposición a los factores de riesgo psicosocial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4335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04800" y="1063229"/>
            <a:ext cx="8229600" cy="2632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5.8 </a:t>
            </a:r>
            <a:r>
              <a:rPr lang="es-MX" dirty="0"/>
              <a:t>Llevar los registros sobre:</a:t>
            </a:r>
          </a:p>
          <a:p>
            <a:pPr marL="0" indent="0">
              <a:buNone/>
            </a:pPr>
            <a:r>
              <a:rPr lang="es-MX" b="1" dirty="0" smtClean="0"/>
              <a:t>	a</a:t>
            </a:r>
            <a:r>
              <a:rPr lang="es-MX" b="1" dirty="0"/>
              <a:t>) </a:t>
            </a:r>
            <a:r>
              <a:rPr lang="es-MX" dirty="0"/>
              <a:t>Los resultados de la identificación y análisis de los factores de riesgo psicosocial y, </a:t>
            </a:r>
            <a:r>
              <a:rPr lang="es-MX" dirty="0" smtClean="0"/>
              <a:t>	además</a:t>
            </a:r>
            <a:r>
              <a:rPr lang="es-MX" dirty="0"/>
              <a:t>, tratándose de centros </a:t>
            </a:r>
            <a:r>
              <a:rPr lang="es-MX" dirty="0" smtClean="0"/>
              <a:t>de trabajo </a:t>
            </a:r>
            <a:r>
              <a:rPr lang="es-MX" dirty="0"/>
              <a:t>de más de 50 trabajadores, de las evaluaciones </a:t>
            </a:r>
            <a:r>
              <a:rPr lang="es-MX" dirty="0" smtClean="0"/>
              <a:t>	del </a:t>
            </a:r>
            <a:r>
              <a:rPr lang="es-MX" dirty="0"/>
              <a:t>entorno organizacional;</a:t>
            </a:r>
          </a:p>
          <a:p>
            <a:pPr marL="0" indent="0">
              <a:buNone/>
            </a:pPr>
            <a:r>
              <a:rPr lang="es-MX" b="1" dirty="0" smtClean="0"/>
              <a:t>	b</a:t>
            </a:r>
            <a:r>
              <a:rPr lang="es-MX" b="1" dirty="0"/>
              <a:t>) </a:t>
            </a:r>
            <a:r>
              <a:rPr lang="es-MX" dirty="0"/>
              <a:t>Las medidas de control adoptadas cuando el resultado de la identificación y análisis de </a:t>
            </a:r>
            <a:r>
              <a:rPr lang="es-MX" dirty="0" smtClean="0"/>
              <a:t>	los </a:t>
            </a:r>
            <a:r>
              <a:rPr lang="es-MX" dirty="0"/>
              <a:t>factores de riesgo </a:t>
            </a:r>
            <a:r>
              <a:rPr lang="es-MX" dirty="0" smtClean="0"/>
              <a:t>psicosocial y </a:t>
            </a:r>
            <a:r>
              <a:rPr lang="es-MX" dirty="0"/>
              <a:t>evaluación del entorno organizacional lo señale, y</a:t>
            </a:r>
          </a:p>
          <a:p>
            <a:pPr marL="0" indent="0">
              <a:buNone/>
            </a:pPr>
            <a:r>
              <a:rPr lang="es-MX" b="1" dirty="0" smtClean="0"/>
              <a:t>	c</a:t>
            </a:r>
            <a:r>
              <a:rPr lang="es-MX" b="1" dirty="0"/>
              <a:t>) </a:t>
            </a:r>
            <a:r>
              <a:rPr lang="es-MX" dirty="0"/>
              <a:t>Los nombres de los trabajadores a los que se les </a:t>
            </a:r>
            <a:r>
              <a:rPr lang="es-MX" dirty="0" smtClean="0"/>
              <a:t>practicaron </a:t>
            </a:r>
            <a:r>
              <a:rPr lang="es-MX" dirty="0"/>
              <a:t>los exámenes o evaluaciones </a:t>
            </a:r>
            <a:r>
              <a:rPr lang="es-MX" dirty="0" smtClean="0"/>
              <a:t>	clínicas </a:t>
            </a:r>
            <a:r>
              <a:rPr lang="es-MX" dirty="0"/>
              <a:t>y </a:t>
            </a:r>
            <a:r>
              <a:rPr lang="es-MX" dirty="0" smtClean="0"/>
              <a:t>que </a:t>
            </a:r>
            <a:r>
              <a:rPr lang="es-MX" dirty="0"/>
              <a:t>se comprobó </a:t>
            </a:r>
            <a:r>
              <a:rPr lang="es-MX" dirty="0" smtClean="0"/>
              <a:t>la exposición </a:t>
            </a:r>
            <a:r>
              <a:rPr lang="es-MX" dirty="0"/>
              <a:t>a factores de riesgo psicosocial, a actos de violencia laboral o acontecimientos traumáticos severos.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8 Obligaciones de los Patrones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4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588324"/>
            <a:ext cx="7448550" cy="396685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3825591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1" dirty="0" smtClean="0"/>
              <a:t>1 </a:t>
            </a:r>
            <a:r>
              <a:rPr lang="es-MX" dirty="0"/>
              <a:t>Observar las medidas de prevención y, en su caso, de control que dispone esta Norma, así como las que establezca </a:t>
            </a:r>
            <a:r>
              <a:rPr lang="es-MX" dirty="0" smtClean="0"/>
              <a:t>el patrón </a:t>
            </a:r>
            <a:r>
              <a:rPr lang="es-MX" dirty="0"/>
              <a:t>para: controlar los factores de riesgo psicosocial, colaborar para contar con un entorno organizacional favorable y </a:t>
            </a:r>
            <a:r>
              <a:rPr lang="es-MX" dirty="0" smtClean="0"/>
              <a:t>prevenir actos </a:t>
            </a:r>
            <a:r>
              <a:rPr lang="es-MX" dirty="0"/>
              <a:t>de violencia laboral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7415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smtClean="0"/>
              <a:t>2. </a:t>
            </a:r>
            <a:r>
              <a:rPr lang="es-MX" dirty="0"/>
              <a:t>Abstenerse de realizar prácticas contrarias al entorno organizacional favorable y actos de violencia laboral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9286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6.3 </a:t>
            </a:r>
            <a:r>
              <a:rPr lang="es-MX" dirty="0"/>
              <a:t>Participar en la identificación de los factores de riesgo psicosocial y, en su caso, en la evaluación del </a:t>
            </a:r>
            <a:r>
              <a:rPr lang="es-MX" dirty="0" smtClean="0"/>
              <a:t>entorno organizacional.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5785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1" dirty="0" smtClean="0"/>
              <a:t>6.4 </a:t>
            </a:r>
            <a:r>
              <a:rPr lang="es-MX" dirty="0"/>
              <a:t>Informar sobre prácticas opuestas al entorno organizacional favorable y denunciar actos de violencia laboral, utilizando </a:t>
            </a:r>
            <a:r>
              <a:rPr lang="es-MX" dirty="0" smtClean="0"/>
              <a:t>los mecanismos </a:t>
            </a:r>
            <a:r>
              <a:rPr lang="es-MX" dirty="0"/>
              <a:t>que establezca el patrón para tal efecto y/o a través de la comisión de seguridad e higiene, a que se refiere la </a:t>
            </a:r>
            <a:r>
              <a:rPr lang="es-MX" dirty="0" smtClean="0"/>
              <a:t>NOM019STPS2011, o </a:t>
            </a:r>
            <a:r>
              <a:rPr lang="es-MX" dirty="0"/>
              <a:t>las que la sustituyan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1471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6.5 </a:t>
            </a:r>
            <a:r>
              <a:rPr lang="es-MX" dirty="0"/>
              <a:t>Informar por escrito al patrón directamente, a través de los servicios preventivos de seguridad y salud en el trabajo o de </a:t>
            </a:r>
            <a:r>
              <a:rPr lang="es-MX" dirty="0" smtClean="0"/>
              <a:t>la comisión </a:t>
            </a:r>
            <a:r>
              <a:rPr lang="es-MX" dirty="0"/>
              <a:t>de seguridad e higiene; haber presenciado o sufrido un acontecimiento traumático severo. El escrito deberá contener </a:t>
            </a:r>
            <a:r>
              <a:rPr lang="es-MX" dirty="0" smtClean="0"/>
              <a:t>al menos</a:t>
            </a:r>
            <a:r>
              <a:rPr lang="es-MX" dirty="0"/>
              <a:t>: la fecha de elaboración; el nombre del trabajador que elabora el escrito; en su caso, el nombre de los </a:t>
            </a:r>
            <a:r>
              <a:rPr lang="es-MX" dirty="0" smtClean="0"/>
              <a:t>trabajadores involucrados</a:t>
            </a:r>
            <a:r>
              <a:rPr lang="es-MX" dirty="0"/>
              <a:t>; la fecha de ocurrencia, y la descripción del(los) acontecimiento(s</a:t>
            </a:r>
            <a:r>
              <a:rPr lang="es-MX" dirty="0" smtClean="0"/>
              <a:t>).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9591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smtClean="0"/>
              <a:t>6.6 </a:t>
            </a:r>
            <a:r>
              <a:rPr lang="es-MX" dirty="0"/>
              <a:t>Participar en los eventos de información que proporcione el patrón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0861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28625" y="1352550"/>
            <a:ext cx="8229600" cy="2632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b="1" dirty="0" smtClean="0"/>
              <a:t>6.7 </a:t>
            </a:r>
            <a:r>
              <a:rPr lang="es-MX" dirty="0"/>
              <a:t>Someterse a los exámenes médicos y evaluaciones psicológicas que determinan la presente Norma y/o las </a:t>
            </a:r>
            <a:r>
              <a:rPr lang="es-MX" dirty="0" smtClean="0"/>
              <a:t>normas oficiales </a:t>
            </a:r>
            <a:r>
              <a:rPr lang="es-MX" dirty="0"/>
              <a:t>mexicanas que al respecto emitan la Secretaría de Salud y/o la Secretaría del Trabajo y Previsión Social, y a falta </a:t>
            </a:r>
            <a:r>
              <a:rPr lang="es-MX" dirty="0" smtClean="0"/>
              <a:t>de éstas</a:t>
            </a:r>
            <a:r>
              <a:rPr lang="es-MX" dirty="0"/>
              <a:t>, los que indique la institución de seguridad social o privada, o el médico o psicólogo o psiquiatra del centro de trabajo o de </a:t>
            </a:r>
            <a:r>
              <a:rPr lang="es-MX" dirty="0" smtClean="0"/>
              <a:t>la empresa</a:t>
            </a:r>
            <a:r>
              <a:rPr lang="es-MX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Obligaciones de los Trabajadores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8850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pPr fontAlgn="base"/>
            <a:r>
              <a:rPr lang="es-MX" dirty="0"/>
              <a:t>Evaluación del entorno organizacional: Identificación y análisis de los FRP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26244" y="320040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s-MX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Consideraciones generales para la realización de la evaluación</a:t>
            </a:r>
            <a:endParaRPr lang="es-MX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Aspectos a evaluar</a:t>
            </a:r>
            <a:endParaRPr lang="es-MX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Lineamientos para la elección de métodos de evaluación</a:t>
            </a:r>
            <a:endParaRPr lang="es-MX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222222"/>
                </a:solidFill>
                <a:latin typeface="Arial" panose="020B0604020202020204" pitchFamily="34" charset="0"/>
              </a:rPr>
              <a:t>Notificación de los resultados de la evaluación a los trabajadores</a:t>
            </a:r>
            <a:endParaRPr lang="es-MX" sz="10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52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pPr fontAlgn="base"/>
            <a:r>
              <a:rPr lang="es-MX" dirty="0"/>
              <a:t>Medidas de prevención y acciones de </a:t>
            </a:r>
            <a:r>
              <a:rPr lang="es-MX" dirty="0" smtClean="0"/>
              <a:t>control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1889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pPr fontAlgn="base"/>
            <a:r>
              <a:rPr lang="es-MX" dirty="0" smtClean="0"/>
              <a:t>Unidades </a:t>
            </a:r>
            <a:r>
              <a:rPr lang="es-MX" dirty="0"/>
              <a:t>de verificación y evaluación de conformidad</a:t>
            </a:r>
          </a:p>
        </p:txBody>
      </p:sp>
    </p:spTree>
    <p:extLst>
      <p:ext uri="{BB962C8B-B14F-4D97-AF65-F5344CB8AC3E}">
        <p14:creationId xmlns:p14="http://schemas.microsoft.com/office/powerpoint/2010/main" val="247862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381000" y="1123950"/>
            <a:ext cx="8229600" cy="2632472"/>
          </a:xfrm>
        </p:spPr>
        <p:txBody>
          <a:bodyPr>
            <a:normAutofit/>
          </a:bodyPr>
          <a:lstStyle/>
          <a:p>
            <a:pPr marL="476250" indent="-457200" algn="just"/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  <a:t>Publicación:   </a:t>
            </a:r>
            <a:r>
              <a:rPr lang="es-ES" sz="2000" u="sng" dirty="0" smtClean="0">
                <a:solidFill>
                  <a:schemeClr val="tx2">
                    <a:lumMod val="50000"/>
                  </a:schemeClr>
                </a:solidFill>
              </a:rPr>
              <a:t>23 – Octubre – 2018</a:t>
            </a:r>
          </a:p>
          <a:p>
            <a:pPr marL="19050" indent="0" algn="just">
              <a:buNone/>
            </a:pPr>
            <a:r>
              <a:rPr lang="es-ES" sz="2000" dirty="0" smtClean="0">
                <a:solidFill>
                  <a:schemeClr val="tx2">
                    <a:lumMod val="50000"/>
                  </a:schemeClr>
                </a:solidFill>
              </a:rPr>
              <a:t>  		 </a:t>
            </a:r>
            <a:r>
              <a:rPr lang="es-ES" sz="2000" u="sng" dirty="0" smtClean="0">
                <a:solidFill>
                  <a:schemeClr val="tx2">
                    <a:lumMod val="50000"/>
                  </a:schemeClr>
                </a:solidFill>
              </a:rPr>
              <a:t>Diario Oficial de la Federación</a:t>
            </a:r>
          </a:p>
          <a:p>
            <a:pPr marL="19050" indent="0" algn="just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Acerca de la NOM-035-STPS</a:t>
            </a:r>
            <a:endParaRPr lang="es-MX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69053" y="1352550"/>
            <a:ext cx="8229600" cy="2632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" indent="0" algn="just">
              <a:buFont typeface="Arial" panose="020B06040202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527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35769" y="1255514"/>
            <a:ext cx="8229600" cy="2632472"/>
          </a:xfrm>
        </p:spPr>
        <p:txBody>
          <a:bodyPr>
            <a:normAutofit fontScale="25000" lnSpcReduction="20000"/>
          </a:bodyPr>
          <a:lstStyle/>
          <a:p>
            <a:pPr marL="19050" lvl="0" indent="0" algn="just">
              <a:buNone/>
            </a:pPr>
            <a:r>
              <a:rPr lang="es-MX" dirty="0" smtClean="0">
                <a:solidFill>
                  <a:schemeClr val="accent2">
                    <a:lumMod val="50000"/>
                  </a:schemeClr>
                </a:solidFill>
              </a:rPr>
              <a:t>El 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patrón tendrá la opción de contratar una unidad de verificación acreditada y aprobada, en los términos de la Ley </a:t>
            </a:r>
            <a:r>
              <a:rPr lang="es-MX" dirty="0" smtClean="0">
                <a:solidFill>
                  <a:schemeClr val="accent2">
                    <a:lumMod val="50000"/>
                  </a:schemeClr>
                </a:solidFill>
              </a:rPr>
              <a:t>Federal sobre 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Metrología y Normalización y su Reglamento, para verificar el grado de cumplimiento con esta Norma</a:t>
            </a:r>
            <a:r>
              <a:rPr lang="es-MX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19050" lvl="0" indent="0" algn="just">
              <a:buNone/>
            </a:pPr>
            <a:endParaRPr lang="es-MX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9.2 Las unidades de verificación que evalúen la conformidad con la presente Norma, deberán aplicar los criterios de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cumplimiento que prevé el procedimiento para la evaluación de la conformidad, de acuerdo con lo señalado en el Capítulo 10 de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la misma.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9.3 Las unidades de verificación acreditadas y aprobadas que evalúen el cumplimiento con esta Norma deberán emitir un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dictamen, el cual habrá de contener: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a) Datos del centro de trabajo verificado: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1) El nombre, denominación o razón social;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2) El Registro Federal de Contribuyentes;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3) El domicilio completo;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4) El teléfono, y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5) La actividad principal;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b) Datos de la unidad de verificación:</a:t>
            </a:r>
          </a:p>
          <a:p>
            <a:pPr marL="19050" lvl="0" indent="0" algn="just">
              <a:buNone/>
            </a:pPr>
            <a:endParaRPr lang="es-MX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4/2/2019 Diario Oficial de la Federación</a:t>
            </a:r>
          </a:p>
          <a:p>
            <a:pPr marL="19050" lvl="0" indent="0" algn="just">
              <a:buNone/>
            </a:pPr>
            <a:endParaRPr lang="es-MX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http://diariooficial.gob.mx/nota_detalle.php?codigo=5541828&amp;fecha=23/10/2018&amp;print=true 9/41</a:t>
            </a:r>
          </a:p>
          <a:p>
            <a:pPr marL="19050" lvl="0" indent="0" algn="just">
              <a:buNone/>
            </a:pPr>
            <a:endParaRPr lang="es-MX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1) El nombre, denominación o razón social;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2) El número de acreditación;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3) El número de aprobación otorgado por la Secretaría del Trabajo y Previsión Social, y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4) Su domicilio completo;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c) Datos del dictamen: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1) La clave y nombre de la norma;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2) El nombre del verificador evaluado y aprobado;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3) La fecha de verificación;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4) El número de dictamen;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5) La vigencia del dictamen;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6) El lugar de emisión del dictamen;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7) La fecha de emisión del dictamen, y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8) El número de registro del dictamen emitido por la Secretaría del Trabajo y Previsión Social al rendirse el informe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respectivo, y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d) El método que se utilizó para la identificación y análisis de los factores de riesgo psicosocial y el entorno organizacional,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según aplique: los propuestos por las guías de referencia II o III de la presente Norma, o métodos desarrollados por el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patrón que cumplan con lo dispuesto por los numerales 7.4 y 7.5 de esta Norma.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9.4 La vigencia de los dictámenes emitidos por las unidades de verificación será de dos años, siempre y cuando no sean</a:t>
            </a:r>
          </a:p>
          <a:p>
            <a:pPr marL="19050" lvl="0" indent="0" algn="just">
              <a:buNone/>
            </a:pP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modificadas las condiciones que sirvieron para su emisión.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588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6336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Resultado de imagen para Dictam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04950"/>
            <a:ext cx="3429000" cy="228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23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47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3500" dirty="0" smtClean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s-MX" sz="3500" dirty="0">
                <a:solidFill>
                  <a:schemeClr val="tx2">
                    <a:lumMod val="50000"/>
                  </a:schemeClr>
                </a:solidFill>
              </a:rPr>
              <a:t>Establecer los elementos para </a:t>
            </a:r>
            <a:r>
              <a:rPr lang="es-MX" sz="3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identificar, analizar y prevenir los factores de riesgo psicosocial</a:t>
            </a:r>
            <a:r>
              <a:rPr lang="es-MX" sz="3500" dirty="0">
                <a:solidFill>
                  <a:schemeClr val="tx2">
                    <a:lumMod val="50000"/>
                  </a:schemeClr>
                </a:solidFill>
              </a:rPr>
              <a:t>, así como para promover </a:t>
            </a:r>
            <a:r>
              <a:rPr lang="es-MX" sz="3500" dirty="0" smtClean="0">
                <a:solidFill>
                  <a:schemeClr val="tx2">
                    <a:lumMod val="50000"/>
                  </a:schemeClr>
                </a:solidFill>
              </a:rPr>
              <a:t>un entorno </a:t>
            </a:r>
            <a:r>
              <a:rPr lang="es-MX" sz="3500" dirty="0">
                <a:solidFill>
                  <a:schemeClr val="tx2">
                    <a:lumMod val="50000"/>
                  </a:schemeClr>
                </a:solidFill>
              </a:rPr>
              <a:t>organizacional favorable en los centros de trabajo</a:t>
            </a:r>
            <a:r>
              <a:rPr lang="es-MX" sz="3500" dirty="0" smtClean="0">
                <a:solidFill>
                  <a:schemeClr val="tx2">
                    <a:lumMod val="50000"/>
                  </a:schemeClr>
                </a:solidFill>
              </a:rPr>
              <a:t>.”</a:t>
            </a:r>
          </a:p>
          <a:p>
            <a:pPr marL="0" indent="0" algn="r">
              <a:buNone/>
            </a:pPr>
            <a:r>
              <a:rPr lang="es-MX" sz="3500" dirty="0" smtClean="0">
                <a:solidFill>
                  <a:schemeClr val="tx2">
                    <a:lumMod val="50000"/>
                  </a:schemeClr>
                </a:solidFill>
              </a:rPr>
              <a:t>NOM-035-STPS</a:t>
            </a:r>
            <a:endParaRPr lang="es-MX" sz="35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6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6200" y="1123950"/>
            <a:ext cx="6172200" cy="37546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2060"/>
                </a:solidFill>
              </a:rPr>
              <a:t>La </a:t>
            </a:r>
            <a:r>
              <a:rPr lang="es-MX" dirty="0" smtClean="0">
                <a:solidFill>
                  <a:srgbClr val="002060"/>
                </a:solidFill>
              </a:rPr>
              <a:t>NOM-35-STPS rige </a:t>
            </a:r>
            <a:r>
              <a:rPr lang="es-MX" dirty="0">
                <a:solidFill>
                  <a:srgbClr val="002060"/>
                </a:solidFill>
              </a:rPr>
              <a:t>en todo el territorio nacional y aplica </a:t>
            </a:r>
            <a:r>
              <a:rPr lang="es-MX" dirty="0" smtClean="0">
                <a:solidFill>
                  <a:srgbClr val="002060"/>
                </a:solidFill>
              </a:rPr>
              <a:t>diferencialmente para:</a:t>
            </a:r>
          </a:p>
          <a:p>
            <a:pPr marL="0" indent="0">
              <a:buNone/>
            </a:pPr>
            <a:endParaRPr lang="es-MX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MX" b="1" dirty="0" smtClean="0"/>
              <a:t>a) </a:t>
            </a:r>
            <a:r>
              <a:rPr lang="es-MX" dirty="0" smtClean="0"/>
              <a:t>Para </a:t>
            </a:r>
            <a:r>
              <a:rPr lang="es-MX" dirty="0"/>
              <a:t>centros de trabajo en los que laboren hasta quince </a:t>
            </a:r>
            <a:r>
              <a:rPr lang="es-MX" dirty="0" smtClean="0"/>
              <a:t>trabajadores</a:t>
            </a:r>
          </a:p>
          <a:p>
            <a:pPr marL="514350" indent="-514350">
              <a:buAutoNum type="alphaLcParenR"/>
            </a:pPr>
            <a:endParaRPr lang="es-MX" dirty="0" smtClean="0"/>
          </a:p>
          <a:p>
            <a:pPr marL="514350" indent="-514350">
              <a:buAutoNum type="alphaLcParenR"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b) </a:t>
            </a:r>
            <a:r>
              <a:rPr lang="es-MX" dirty="0"/>
              <a:t>Para centros de trabajo en los que laboren entre dieciséis y cincuenta trabajadores 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c</a:t>
            </a:r>
            <a:r>
              <a:rPr lang="es-MX" b="1" dirty="0"/>
              <a:t>) </a:t>
            </a:r>
            <a:r>
              <a:rPr lang="es-MX" dirty="0"/>
              <a:t>Para centros de trabajo en los que laboren más de 50 trabajadores </a:t>
            </a: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*</a:t>
            </a:r>
            <a:r>
              <a:rPr lang="es-MX" dirty="0" smtClean="0"/>
              <a:t> Centros de trabajo que cuenten con Certificado de cumplimiento con la norma mexicana NMXR025SCFI2015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s-MX" dirty="0" smtClean="0"/>
              <a:t>Campos de aplicación</a:t>
            </a:r>
            <a:endParaRPr lang="es-MX" dirty="0"/>
          </a:p>
        </p:txBody>
      </p:sp>
      <p:pic>
        <p:nvPicPr>
          <p:cNvPr id="1028" name="Picture 4" descr="Resultado de imagen para repÃºblica mexica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13" y="1581150"/>
            <a:ext cx="31699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4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6200" y="1123950"/>
            <a:ext cx="6172200" cy="37546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2060"/>
                </a:solidFill>
              </a:rPr>
              <a:t>La </a:t>
            </a:r>
            <a:r>
              <a:rPr lang="es-MX" dirty="0" smtClean="0">
                <a:solidFill>
                  <a:srgbClr val="002060"/>
                </a:solidFill>
              </a:rPr>
              <a:t>NOM-35-STPS rige </a:t>
            </a:r>
            <a:r>
              <a:rPr lang="es-MX" dirty="0">
                <a:solidFill>
                  <a:srgbClr val="002060"/>
                </a:solidFill>
              </a:rPr>
              <a:t>en todo el territorio nacional y </a:t>
            </a:r>
            <a:r>
              <a:rPr lang="es-MX" b="1" u="sng" dirty="0">
                <a:solidFill>
                  <a:srgbClr val="7030A0"/>
                </a:solidFill>
              </a:rPr>
              <a:t>aplica </a:t>
            </a:r>
            <a:r>
              <a:rPr lang="es-MX" b="1" u="sng" dirty="0" smtClean="0">
                <a:solidFill>
                  <a:srgbClr val="7030A0"/>
                </a:solidFill>
              </a:rPr>
              <a:t>diferencialmente </a:t>
            </a:r>
            <a:r>
              <a:rPr lang="es-MX" dirty="0" smtClean="0">
                <a:solidFill>
                  <a:srgbClr val="002060"/>
                </a:solidFill>
              </a:rPr>
              <a:t>para:</a:t>
            </a:r>
          </a:p>
          <a:p>
            <a:pPr marL="0" indent="0">
              <a:buNone/>
            </a:pPr>
            <a:endParaRPr lang="es-MX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MX" b="1" dirty="0" smtClean="0"/>
              <a:t>a) </a:t>
            </a:r>
            <a:r>
              <a:rPr lang="es-MX" dirty="0" smtClean="0"/>
              <a:t>Para </a:t>
            </a:r>
            <a:r>
              <a:rPr lang="es-MX" dirty="0"/>
              <a:t>centros de trabajo en los que laboren hasta quince </a:t>
            </a:r>
            <a:r>
              <a:rPr lang="es-MX" dirty="0" smtClean="0"/>
              <a:t>trabajadores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/>
              <a:t>5.1, 5.4, </a:t>
            </a:r>
            <a:r>
              <a:rPr lang="es-MX" dirty="0" smtClean="0"/>
              <a:t>5.5, 5.7</a:t>
            </a:r>
            <a:r>
              <a:rPr lang="es-MX" dirty="0"/>
              <a:t>, 8.1 y 8.2</a:t>
            </a:r>
            <a:endParaRPr lang="es-MX" dirty="0" smtClean="0"/>
          </a:p>
          <a:p>
            <a:pPr marL="514350" indent="-514350">
              <a:buAutoNum type="alphaLcParenR"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b) </a:t>
            </a:r>
            <a:r>
              <a:rPr lang="es-MX" dirty="0"/>
              <a:t>Para centros de trabajo en los que laboren entre dieciséis y cincuenta trabajadores 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 err="1" smtClean="0"/>
              <a:t>numerales</a:t>
            </a:r>
            <a:r>
              <a:rPr lang="es-MX" dirty="0" smtClean="0"/>
              <a:t> 5.1</a:t>
            </a:r>
            <a:r>
              <a:rPr lang="es-MX" dirty="0"/>
              <a:t>, 5.2, del 5.4 al 5.8, </a:t>
            </a:r>
            <a:r>
              <a:rPr lang="es-MX" dirty="0" smtClean="0"/>
              <a:t>7.1 (inciso </a:t>
            </a:r>
            <a:r>
              <a:rPr lang="es-MX" dirty="0"/>
              <a:t>a), 7.2, </a:t>
            </a:r>
            <a:r>
              <a:rPr lang="es-MX" dirty="0" smtClean="0"/>
              <a:t>7.4, 7.5, 7.6</a:t>
            </a:r>
            <a:br>
              <a:rPr lang="es-MX" dirty="0" smtClean="0"/>
            </a:br>
            <a:r>
              <a:rPr lang="es-MX" dirty="0" smtClean="0"/>
              <a:t>7.8 y 7.9 y Capítulo 8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c</a:t>
            </a:r>
            <a:r>
              <a:rPr lang="es-MX" b="1" dirty="0"/>
              <a:t>) </a:t>
            </a:r>
            <a:r>
              <a:rPr lang="es-MX" dirty="0"/>
              <a:t>Para centros de trabajo en los que laboren más de 50 trabajadores 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/>
              <a:t>5.1</a:t>
            </a:r>
            <a:r>
              <a:rPr lang="es-MX" dirty="0" smtClean="0"/>
              <a:t>, 5.3 </a:t>
            </a:r>
            <a:r>
              <a:rPr lang="es-MX" dirty="0"/>
              <a:t>5.4, 5.5, </a:t>
            </a:r>
            <a:r>
              <a:rPr lang="es-MX" dirty="0" smtClean="0"/>
              <a:t>5.6, 5.7, 5.8, 7.1 (inciso b), 7.2, 7.3, 7.4, 7.5, 7.6, </a:t>
            </a:r>
          </a:p>
          <a:p>
            <a:pPr marL="457200" lvl="1" indent="0">
              <a:buNone/>
            </a:pPr>
            <a:r>
              <a:rPr lang="es-MX" dirty="0" smtClean="0"/>
              <a:t>        7.7, 7.8, 7.9 y Capítulo 8</a:t>
            </a:r>
            <a:endParaRPr lang="es-MX" dirty="0"/>
          </a:p>
          <a:p>
            <a:pPr marL="0" indent="0">
              <a:buNone/>
            </a:pPr>
            <a:r>
              <a:rPr lang="es-MX" dirty="0" smtClean="0">
                <a:solidFill>
                  <a:schemeClr val="bg1"/>
                </a:solidFill>
              </a:rPr>
              <a:t>* Centros de trabajo que cuenten con Certificado </a:t>
            </a:r>
            <a:r>
              <a:rPr lang="es-MX" dirty="0">
                <a:solidFill>
                  <a:schemeClr val="bg1"/>
                </a:solidFill>
              </a:rPr>
              <a:t>de cumplimiento con la norma mexicana </a:t>
            </a:r>
            <a:r>
              <a:rPr lang="es-MX" dirty="0" smtClean="0">
                <a:solidFill>
                  <a:schemeClr val="bg1"/>
                </a:solidFill>
              </a:rPr>
              <a:t>NMXR025SCFI2015</a:t>
            </a:r>
          </a:p>
          <a:p>
            <a:pPr lvl="1"/>
            <a:r>
              <a:rPr lang="es-MX" dirty="0" smtClean="0">
                <a:solidFill>
                  <a:schemeClr val="bg1"/>
                </a:solidFill>
              </a:rPr>
              <a:t>Validan numerales 5.1 (inciso </a:t>
            </a:r>
            <a:r>
              <a:rPr lang="es-MX" dirty="0">
                <a:solidFill>
                  <a:schemeClr val="bg1"/>
                </a:solidFill>
              </a:rPr>
              <a:t>b</a:t>
            </a:r>
            <a:r>
              <a:rPr lang="es-MX" dirty="0" smtClean="0">
                <a:solidFill>
                  <a:schemeClr val="bg1"/>
                </a:solidFill>
              </a:rPr>
              <a:t>), 8.1 (inciso b), 8.2 (incisos a, e y g) y 5.7 (inciso d)</a:t>
            </a:r>
            <a:endParaRPr lang="es-MX" dirty="0">
              <a:solidFill>
                <a:schemeClr val="bg1"/>
              </a:solidFill>
            </a:endParaRPr>
          </a:p>
          <a:p>
            <a:pPr lvl="1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s-MX" dirty="0" smtClean="0"/>
              <a:t>Campos de aplicación</a:t>
            </a:r>
            <a:endParaRPr lang="es-MX" dirty="0"/>
          </a:p>
        </p:txBody>
      </p:sp>
      <p:pic>
        <p:nvPicPr>
          <p:cNvPr id="1028" name="Picture 4" descr="Resultado de imagen para repÃºblica mexica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13" y="1581150"/>
            <a:ext cx="31699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76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76200" y="1123950"/>
            <a:ext cx="6172200" cy="375463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>
                <a:solidFill>
                  <a:srgbClr val="002060"/>
                </a:solidFill>
              </a:rPr>
              <a:t>La </a:t>
            </a:r>
            <a:r>
              <a:rPr lang="es-MX" dirty="0" smtClean="0">
                <a:solidFill>
                  <a:srgbClr val="002060"/>
                </a:solidFill>
              </a:rPr>
              <a:t>NOM-35-STPS rige </a:t>
            </a:r>
            <a:r>
              <a:rPr lang="es-MX" dirty="0">
                <a:solidFill>
                  <a:srgbClr val="002060"/>
                </a:solidFill>
              </a:rPr>
              <a:t>en todo el territorio nacional y </a:t>
            </a:r>
            <a:r>
              <a:rPr lang="es-MX" b="1" u="sng" dirty="0">
                <a:solidFill>
                  <a:srgbClr val="7030A0"/>
                </a:solidFill>
              </a:rPr>
              <a:t>aplica </a:t>
            </a:r>
            <a:r>
              <a:rPr lang="es-MX" b="1" u="sng" dirty="0" smtClean="0">
                <a:solidFill>
                  <a:srgbClr val="7030A0"/>
                </a:solidFill>
              </a:rPr>
              <a:t>diferencialmente </a:t>
            </a:r>
            <a:r>
              <a:rPr lang="es-MX" dirty="0" smtClean="0">
                <a:solidFill>
                  <a:srgbClr val="002060"/>
                </a:solidFill>
              </a:rPr>
              <a:t>para:</a:t>
            </a:r>
          </a:p>
          <a:p>
            <a:pPr marL="0" indent="0">
              <a:buNone/>
            </a:pPr>
            <a:endParaRPr lang="es-MX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s-MX" b="1" dirty="0" smtClean="0"/>
              <a:t>a) </a:t>
            </a:r>
            <a:r>
              <a:rPr lang="es-MX" dirty="0" smtClean="0"/>
              <a:t>Para </a:t>
            </a:r>
            <a:r>
              <a:rPr lang="es-MX" dirty="0"/>
              <a:t>centros de trabajo en los que laboren hasta quince </a:t>
            </a:r>
            <a:r>
              <a:rPr lang="es-MX" dirty="0" smtClean="0"/>
              <a:t>trabajadores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/>
              <a:t>5.1, 5.4, </a:t>
            </a:r>
            <a:r>
              <a:rPr lang="es-MX" dirty="0" smtClean="0"/>
              <a:t>5.5, 5.7</a:t>
            </a:r>
            <a:r>
              <a:rPr lang="es-MX" dirty="0"/>
              <a:t>, 8.1 y 8.2</a:t>
            </a:r>
            <a:endParaRPr lang="es-MX" dirty="0" smtClean="0"/>
          </a:p>
          <a:p>
            <a:pPr marL="514350" indent="-514350">
              <a:buAutoNum type="alphaLcParenR"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b) </a:t>
            </a:r>
            <a:r>
              <a:rPr lang="es-MX" dirty="0"/>
              <a:t>Para centros de trabajo en los que laboren entre dieciséis y cincuenta trabajadores 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 err="1" smtClean="0"/>
              <a:t>numerales</a:t>
            </a:r>
            <a:r>
              <a:rPr lang="es-MX" dirty="0" smtClean="0"/>
              <a:t> 5.1</a:t>
            </a:r>
            <a:r>
              <a:rPr lang="es-MX" dirty="0"/>
              <a:t>, 5.2, del 5.4 al 5.8, </a:t>
            </a:r>
            <a:r>
              <a:rPr lang="es-MX" dirty="0" smtClean="0"/>
              <a:t>7.1 (inciso </a:t>
            </a:r>
            <a:r>
              <a:rPr lang="es-MX" dirty="0"/>
              <a:t>a), 7.2, </a:t>
            </a:r>
            <a:r>
              <a:rPr lang="es-MX" dirty="0" smtClean="0"/>
              <a:t>7.4, 7.5, 7.6</a:t>
            </a:r>
            <a:br>
              <a:rPr lang="es-MX" dirty="0" smtClean="0"/>
            </a:br>
            <a:r>
              <a:rPr lang="es-MX" dirty="0" smtClean="0"/>
              <a:t>7.8 y 7.9 y Capítulo 8</a:t>
            </a: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 smtClean="0"/>
              <a:t>c</a:t>
            </a:r>
            <a:r>
              <a:rPr lang="es-MX" b="1" dirty="0"/>
              <a:t>) </a:t>
            </a:r>
            <a:r>
              <a:rPr lang="es-MX" dirty="0"/>
              <a:t>Para centros de trabajo en los que laboren más de 50 trabajadores </a:t>
            </a:r>
          </a:p>
          <a:p>
            <a:pPr lvl="1"/>
            <a:r>
              <a:rPr lang="es-MX" dirty="0" smtClean="0"/>
              <a:t>Numerales </a:t>
            </a:r>
            <a:r>
              <a:rPr lang="es-MX" dirty="0"/>
              <a:t>5.1</a:t>
            </a:r>
            <a:r>
              <a:rPr lang="es-MX" dirty="0" smtClean="0"/>
              <a:t>, 5.3 </a:t>
            </a:r>
            <a:r>
              <a:rPr lang="es-MX" dirty="0"/>
              <a:t>5.4, 5.5, </a:t>
            </a:r>
            <a:r>
              <a:rPr lang="es-MX" dirty="0" smtClean="0"/>
              <a:t>5.6, 5.7, 5.8, 7.1 (inciso b), 7.2, 7.3, 7.4, 7.5, 7.6, </a:t>
            </a:r>
          </a:p>
          <a:p>
            <a:pPr marL="457200" lvl="1" indent="0">
              <a:buNone/>
            </a:pPr>
            <a:r>
              <a:rPr lang="es-MX" dirty="0" smtClean="0"/>
              <a:t>        7.7, 7.8, 7.9 y Capítulo 8</a:t>
            </a:r>
            <a:endParaRPr lang="es-MX" dirty="0"/>
          </a:p>
          <a:p>
            <a:pPr marL="0" indent="0">
              <a:buNone/>
            </a:pP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* Centros de trabajo que cuenten con Certificado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de cumplimiento con la norma mexicana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NMXR025SCFI2015</a:t>
            </a:r>
          </a:p>
          <a:p>
            <a:pPr lvl="1"/>
            <a:r>
              <a:rPr lang="es-MX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Validan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numerales 5.1 (inciso </a:t>
            </a:r>
            <a:r>
              <a:rPr lang="es-MX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), 8.1 (inciso b), 8.2 (incisos a, e y g) y 5.7 (inciso d)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s-MX" dirty="0" smtClean="0"/>
              <a:t>Campos de aplicación</a:t>
            </a:r>
            <a:endParaRPr lang="es-MX" dirty="0"/>
          </a:p>
        </p:txBody>
      </p:sp>
      <p:pic>
        <p:nvPicPr>
          <p:cNvPr id="1028" name="Picture 4" descr="Resultado de imagen para repÃºblica mexica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613" y="1581150"/>
            <a:ext cx="31699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75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457200" y="2343150"/>
            <a:ext cx="8229600" cy="2632472"/>
          </a:xfrm>
        </p:spPr>
        <p:txBody>
          <a:bodyPr>
            <a:normAutofit/>
          </a:bodyPr>
          <a:lstStyle/>
          <a:p>
            <a:pPr marL="19050" lvl="0" indent="0" algn="just">
              <a:buNone/>
            </a:pPr>
            <a:endParaRPr lang="es-ES" dirty="0">
              <a:solidFill>
                <a:schemeClr val="accent2">
                  <a:lumMod val="50000"/>
                </a:schemeClr>
              </a:solidFill>
            </a:endParaRPr>
          </a:p>
          <a:p>
            <a:pPr marL="19050" lvl="0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En la </a:t>
            </a:r>
            <a:r>
              <a:rPr lang="en" b="1" i="1" dirty="0" smtClean="0">
                <a:solidFill>
                  <a:schemeClr val="bg1"/>
                </a:solidFill>
              </a:rPr>
              <a:t>NOM-035-STPS-2018</a:t>
            </a:r>
            <a:r>
              <a:rPr lang="es-ES" dirty="0" smtClean="0">
                <a:solidFill>
                  <a:schemeClr val="bg1"/>
                </a:solidFill>
              </a:rPr>
              <a:t> se vierten algunas sugerencias sobre la identificación y el tratamiento de los FRP en vías de promover un entorno laboral favorable.</a:t>
            </a:r>
            <a:endParaRPr lang="es-ES" sz="2400" dirty="0" smtClean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lc="http://schemas.openxmlformats.org/drawingml/2006/lockedCanvas" xmlns:ahyp="http://schemas.microsoft.com/office/drawing/2018/hyperlinkcolor" xmlns="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Definiciones importantes </a:t>
            </a:r>
            <a:br>
              <a:rPr lang="es-MX" dirty="0" smtClean="0"/>
            </a:br>
            <a:r>
              <a:rPr lang="es-MX" dirty="0" smtClean="0"/>
              <a:t>(Marco Legal)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3925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AppliedCognitive">
      <a:dk1>
        <a:srgbClr val="1B75B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00A79D"/>
      </a:accent2>
      <a:accent3>
        <a:srgbClr val="EF563D"/>
      </a:accent3>
      <a:accent4>
        <a:srgbClr val="EC2CA7"/>
      </a:accent4>
      <a:accent5>
        <a:srgbClr val="2EC03F"/>
      </a:accent5>
      <a:accent6>
        <a:srgbClr val="F79646"/>
      </a:accent6>
      <a:hlink>
        <a:srgbClr val="0000FF"/>
      </a:hlink>
      <a:folHlink>
        <a:srgbClr val="800080"/>
      </a:folHlink>
    </a:clrScheme>
    <a:fontScheme name="AppliedCognitive">
      <a:majorFont>
        <a:latin typeface="Archi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2448</Words>
  <Application>Microsoft Office PowerPoint</Application>
  <PresentationFormat>Presentación en pantalla (16:9)</PresentationFormat>
  <Paragraphs>225</Paragraphs>
  <Slides>43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Archivo</vt:lpstr>
      <vt:lpstr>Arial</vt:lpstr>
      <vt:lpstr>Calibri</vt:lpstr>
      <vt:lpstr>Tema de Office</vt:lpstr>
      <vt:lpstr>Factores de Riesgo Psicosocial en el trabajo: Identificación y prevención.    </vt:lpstr>
      <vt:lpstr>Módulo I: La Norma Oficial Mexicana NOM-035-STPS </vt:lpstr>
      <vt:lpstr> </vt:lpstr>
      <vt:lpstr>Acerca de la NOM-035-STPS</vt:lpstr>
      <vt:lpstr>Objetivo</vt:lpstr>
      <vt:lpstr>Campos de aplicación</vt:lpstr>
      <vt:lpstr>Campos de aplicación</vt:lpstr>
      <vt:lpstr>Campos de aplicación</vt:lpstr>
      <vt:lpstr>Definiciones importantes  (Marco Legal)</vt:lpstr>
      <vt:lpstr>1. Entorno organizacional favorable</vt:lpstr>
      <vt:lpstr>2. Apoyo social</vt:lpstr>
      <vt:lpstr>3. Diagnóstico de seguridad y salud en el trabajo</vt:lpstr>
      <vt:lpstr>3. Diagnóstico de seguridad y salud en el trabajo</vt:lpstr>
      <vt:lpstr>4. Factores de Riesgo Psicosocial</vt:lpstr>
      <vt:lpstr>4. Factores de Riesgo Psicosocial</vt:lpstr>
      <vt:lpstr>5. Acontecimiento Traumático Severo</vt:lpstr>
      <vt:lpstr>5. Acontecimiento Traumático Severo</vt:lpstr>
      <vt:lpstr>6. Violencia laboral</vt:lpstr>
      <vt:lpstr>7. Medidas de Prevención y Acciones de Control</vt:lpstr>
      <vt:lpstr>8. Política de Prevención de Riesgos Psicosociales</vt:lpstr>
      <vt:lpstr>Obligaciones de los Trabajadores y de los Patrones</vt:lpstr>
      <vt:lpstr>8 Obligaciones de los Patrones</vt:lpstr>
      <vt:lpstr>8 Obligaciones de los Patrones</vt:lpstr>
      <vt:lpstr>8 Obligaciones de los Patrones</vt:lpstr>
      <vt:lpstr>8 Obligaciones de los Patrones</vt:lpstr>
      <vt:lpstr>8 Obligaciones de los Patrones</vt:lpstr>
      <vt:lpstr>8 Obligaciones de los Patrones</vt:lpstr>
      <vt:lpstr>8 Obligaciones de los Patrones</vt:lpstr>
      <vt:lpstr>8 Obligaciones de los Patrones</vt:lpstr>
      <vt:lpstr>7 Obligaciones de los Trabajadores</vt:lpstr>
      <vt:lpstr>7 Obligaciones de los Trabajadores</vt:lpstr>
      <vt:lpstr>7 Obligaciones de los Trabajadores</vt:lpstr>
      <vt:lpstr>7 Obligaciones de los Trabajadores</vt:lpstr>
      <vt:lpstr>7 Obligaciones de los Trabajadores</vt:lpstr>
      <vt:lpstr>7 Obligaciones de los Trabajadores</vt:lpstr>
      <vt:lpstr>7 Obligaciones de los Trabajadores</vt:lpstr>
      <vt:lpstr>Evaluación del entorno organizacional: Identificación y análisis de los FRP</vt:lpstr>
      <vt:lpstr>Medidas de prevención y acciones de control</vt:lpstr>
      <vt:lpstr>Unidades de verificación y evaluación de conformidad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 los exámenes de relaciones laborales y recursos humanos</dc:title>
  <dc:creator>Administrador</dc:creator>
  <cp:lastModifiedBy>Alejandro</cp:lastModifiedBy>
  <cp:revision>62</cp:revision>
  <dcterms:created xsi:type="dcterms:W3CDTF">2019-08-09T16:54:36Z</dcterms:created>
  <dcterms:modified xsi:type="dcterms:W3CDTF">2019-09-06T00:04:59Z</dcterms:modified>
</cp:coreProperties>
</file>