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8" r:id="rId9"/>
    <p:sldId id="273" r:id="rId10"/>
    <p:sldId id="270" r:id="rId11"/>
    <p:sldId id="271" r:id="rId12"/>
    <p:sldId id="272" r:id="rId13"/>
    <p:sldId id="269" r:id="rId14"/>
    <p:sldId id="274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9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2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2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04/06/2019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Sexto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54583"/>
              </p:ext>
            </p:extLst>
          </p:nvPr>
        </p:nvGraphicFramePr>
        <p:xfrm>
          <a:off x="1733629" y="4849586"/>
          <a:ext cx="8877142" cy="1665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016"/>
                <a:gridCol w="2341299"/>
                <a:gridCol w="375426"/>
                <a:gridCol w="2402732"/>
                <a:gridCol w="354950"/>
                <a:gridCol w="3030719"/>
              </a:tblGrid>
              <a:tr h="431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s-MX" sz="9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9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s-MX" sz="9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91" y="48986"/>
            <a:ext cx="735584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94647"/>
              </p:ext>
            </p:extLst>
          </p:nvPr>
        </p:nvGraphicFramePr>
        <p:xfrm>
          <a:off x="1621970" y="4896554"/>
          <a:ext cx="9160331" cy="1482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79"/>
                <a:gridCol w="2424793"/>
                <a:gridCol w="387403"/>
                <a:gridCol w="2479382"/>
                <a:gridCol w="366272"/>
                <a:gridCol w="3127402"/>
              </a:tblGrid>
              <a:tr h="385016"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Comprensión de problemas matemáticos contextualizados</a:t>
                      </a:r>
                      <a:endParaRPr lang="es-MX" sz="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Aplicación de operaciones aritméticas básicas</a:t>
                      </a:r>
                      <a:endParaRPr lang="es-MX" sz="9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dirty="0" smtClean="0"/>
                        <a:t>Comparación de razones con cantidades discretas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MX" sz="9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MX" sz="900" b="1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Representación</a:t>
                      </a:r>
                      <a:r>
                        <a:rPr lang="es-MX" sz="900" baseline="0" dirty="0" smtClean="0"/>
                        <a:t> de datos numéricos en gráficas de barras</a:t>
                      </a:r>
                      <a:endParaRPr lang="es-MX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Representación de un número fraccionario </a:t>
                      </a:r>
                      <a:endParaRPr lang="es-MX" sz="9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9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Representación del modelo de regla de tres simple</a:t>
                      </a:r>
                      <a:endParaRPr lang="es-MX" sz="9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9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9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s-MX" sz="9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Comprensión</a:t>
                      </a:r>
                      <a:r>
                        <a:rPr lang="es-MX" sz="900" baseline="0" dirty="0" smtClean="0"/>
                        <a:t> de la relación entre porcentajes y fracciones </a:t>
                      </a:r>
                      <a:endParaRPr lang="es-MX" sz="9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6" y="0"/>
            <a:ext cx="7470368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76903"/>
              </p:ext>
            </p:extLst>
          </p:nvPr>
        </p:nvGraphicFramePr>
        <p:xfrm>
          <a:off x="2487144" y="4746172"/>
          <a:ext cx="7734542" cy="1985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133"/>
                <a:gridCol w="2039945"/>
                <a:gridCol w="327104"/>
                <a:gridCol w="2093470"/>
                <a:gridCol w="309263"/>
                <a:gridCol w="2640627"/>
              </a:tblGrid>
              <a:tr h="38501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="0" i="0" u="none" baseline="0" dirty="0" smtClean="0"/>
                        <a:t>Comprensión de problemas matemáticos contextualizados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Representación del modelo aritmético de la división</a:t>
                      </a:r>
                      <a:r>
                        <a:rPr lang="es-MX" sz="900" baseline="0" dirty="0" smtClean="0"/>
                        <a:t> 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900" b="1" i="0" u="none" kern="1200" dirty="0" smtClean="0">
                          <a:solidFill>
                            <a:srgbClr val="00A249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s-MX" sz="900" b="1" i="0" u="none" kern="1200" dirty="0">
                        <a:solidFill>
                          <a:srgbClr val="00A24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multiplicativo de números fraccionarios por naturales </a:t>
                      </a:r>
                      <a:endParaRPr lang="es-MX" sz="9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Comprensión del Sistema Internacional de Unidades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Representación de números fraccionarios</a:t>
                      </a:r>
                      <a:endParaRPr lang="es-MX" sz="9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A249"/>
                          </a:solidFill>
                        </a:rPr>
                        <a:t>12</a:t>
                      </a:r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Conversión de una regla verbal de progresión geométrica ascendente a sucesión numérica </a:t>
                      </a:r>
                      <a:endParaRPr lang="es-MX" sz="9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baseline="0" dirty="0" smtClean="0"/>
                        <a:t>Aplicación de operaciones aritméticas básicas 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Inferencia del patrón que</a:t>
                      </a:r>
                      <a:r>
                        <a:rPr lang="es-MX" sz="900" baseline="0" dirty="0" smtClean="0"/>
                        <a:t> rige una secuencia de números naturales </a:t>
                      </a:r>
                      <a:endParaRPr lang="es-MX" sz="9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A249"/>
                          </a:solidFill>
                        </a:rPr>
                        <a:t>13</a:t>
                      </a:r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Deducción del patrón de una sucesión con progresión especial 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Representación de modelos aritméticos</a:t>
                      </a:r>
                      <a:r>
                        <a:rPr lang="es-MX" sz="900" baseline="0" dirty="0" smtClean="0"/>
                        <a:t> de la mediana 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dirty="0" smtClean="0"/>
                        <a:t>Conversión</a:t>
                      </a:r>
                      <a:r>
                        <a:rPr lang="es-MX" sz="900" baseline="0" dirty="0" smtClean="0"/>
                        <a:t> de texto cardinal a números naturales y viceversa </a:t>
                      </a:r>
                      <a:endParaRPr lang="es-MX" sz="9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/>
                        <a:t>Amplificación de fracciones (Equivalencia de fracciones por amplificación)</a:t>
                      </a:r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 i="0" u="none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s-MX" sz="9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aseline="0" dirty="0" smtClean="0"/>
                        <a:t>Operación de valores posicionales con números naturales o decimales </a:t>
                      </a:r>
                      <a:endParaRPr lang="es-MX" sz="9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9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9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44" y="0"/>
            <a:ext cx="7217712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br>
              <a:rPr lang="es-MX" dirty="0" smtClean="0"/>
            </a:br>
            <a:r>
              <a:rPr lang="es-MX" dirty="0" smtClean="0"/>
              <a:t>(comparando contra los puntajes de Sexto)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15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72" y="0"/>
            <a:ext cx="7382256" cy="47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52" y="0"/>
            <a:ext cx="7626095" cy="49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/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94" y="0"/>
            <a:ext cx="7337611" cy="47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81014"/>
              </p:ext>
            </p:extLst>
          </p:nvPr>
        </p:nvGraphicFramePr>
        <p:xfrm>
          <a:off x="129985" y="5047595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Comprensión de problemas matemáticos contextualizados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Comprensión del Sistema Internacional de Unidades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Operación de valores posicionales con números naturales y decimales 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87" y="0"/>
            <a:ext cx="7540225" cy="4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97913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29" y="0"/>
            <a:ext cx="7978741" cy="50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6798"/>
              </p:ext>
            </p:extLst>
          </p:nvPr>
        </p:nvGraphicFramePr>
        <p:xfrm>
          <a:off x="174809" y="4876800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7" y="0"/>
            <a:ext cx="7273206" cy="47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12256"/>
              </p:ext>
            </p:extLst>
          </p:nvPr>
        </p:nvGraphicFramePr>
        <p:xfrm>
          <a:off x="228597" y="47980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75129"/>
                <a:gridCol w="3971366"/>
              </a:tblGrid>
              <a:tr h="0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u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H108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none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6" y="0"/>
            <a:ext cx="7151916" cy="46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61495"/>
              </p:ext>
            </p:extLst>
          </p:nvPr>
        </p:nvGraphicFramePr>
        <p:xfrm>
          <a:off x="266697" y="512021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Comparación de razones con cantidades discretas </a:t>
                      </a:r>
                      <a:endParaRPr lang="es-MX" sz="1000" b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09" y="0"/>
            <a:ext cx="7869691" cy="50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44516"/>
              </p:ext>
            </p:extLst>
          </p:nvPr>
        </p:nvGraphicFramePr>
        <p:xfrm>
          <a:off x="266697" y="4766615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u="none" dirty="0" smtClean="0"/>
                        <a:t>Representación del modelo aritmético de la división</a:t>
                      </a:r>
                      <a:r>
                        <a:rPr lang="es-MX" sz="1000" b="0" u="none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dirty="0" smtClean="0">
                          <a:solidFill>
                            <a:schemeClr val="tx1"/>
                          </a:solidFill>
                        </a:rPr>
                        <a:t>Representación de modelos aritméticos</a:t>
                      </a:r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 de la mediana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97" y="0"/>
            <a:ext cx="7325406" cy="46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1333</Words>
  <Application>Microsoft Office PowerPoint</Application>
  <PresentationFormat>Panorámica</PresentationFormat>
  <Paragraphs>303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  <vt:lpstr>Sólo estudiantes de Quinto año</vt:lpstr>
      <vt:lpstr> </vt:lpstr>
      <vt:lpstr> </vt:lpstr>
      <vt:lpstr> </vt:lpstr>
      <vt:lpstr>Sólo estudiantes de Sexto año</vt:lpstr>
      <vt:lpstr> </vt:lpstr>
      <vt:lpstr> </vt:lpstr>
      <vt:lpstr> </vt:lpstr>
      <vt:lpstr>Sólo estudiantes de Quinto año (comparando contra los puntajes de Sexto)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46</cp:revision>
  <dcterms:created xsi:type="dcterms:W3CDTF">2019-02-06T19:33:10Z</dcterms:created>
  <dcterms:modified xsi:type="dcterms:W3CDTF">2019-06-04T22:20:18Z</dcterms:modified>
</cp:coreProperties>
</file>