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62" r:id="rId3"/>
    <p:sldId id="277" r:id="rId4"/>
    <p:sldId id="274" r:id="rId5"/>
    <p:sldId id="275" r:id="rId6"/>
    <p:sldId id="261" r:id="rId7"/>
    <p:sldId id="276" r:id="rId8"/>
    <p:sldId id="278" r:id="rId9"/>
    <p:sldId id="265" r:id="rId10"/>
    <p:sldId id="266" r:id="rId11"/>
    <p:sldId id="271" r:id="rId12"/>
    <p:sldId id="280" r:id="rId13"/>
    <p:sldId id="279" r:id="rId14"/>
    <p:sldId id="268" r:id="rId15"/>
    <p:sldId id="269" r:id="rId16"/>
    <p:sldId id="272" r:id="rId17"/>
    <p:sldId id="273" r:id="rId18"/>
    <p:sldId id="281" r:id="rId19"/>
    <p:sldId id="283"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05/04/2019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05/04/2019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05/04/2019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05/04/2019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05/04/2019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05/04/2019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05/04/2019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05/04/2019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05/04/2019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05/04/2019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05/04/2019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20%			</a:t>
            </a:r>
            <a:r>
              <a:rPr lang="es-MX" dirty="0" smtClean="0">
                <a:solidFill>
                  <a:schemeClr val="bg1"/>
                </a:solidFill>
              </a:rPr>
              <a:t>Ensayo  del documental </a:t>
            </a:r>
            <a:r>
              <a:rPr lang="es-MX" b="1" dirty="0" smtClean="0">
                <a:solidFill>
                  <a:schemeClr val="bg1"/>
                </a:solidFill>
              </a:rPr>
              <a:t>“</a:t>
            </a:r>
            <a:r>
              <a:rPr lang="es-MX" b="1" dirty="0" err="1" smtClean="0">
                <a:solidFill>
                  <a:schemeClr val="bg1"/>
                </a:solidFill>
              </a:rPr>
              <a:t>Behind</a:t>
            </a:r>
            <a:r>
              <a:rPr lang="es-MX" b="1" dirty="0" smtClean="0">
                <a:solidFill>
                  <a:schemeClr val="bg1"/>
                </a:solidFill>
              </a:rPr>
              <a:t> </a:t>
            </a:r>
            <a:r>
              <a:rPr lang="es-MX" b="1" dirty="0" err="1" smtClean="0">
                <a:solidFill>
                  <a:schemeClr val="bg1"/>
                </a:solidFill>
              </a:rPr>
              <a:t>the</a:t>
            </a:r>
            <a:r>
              <a:rPr lang="es-MX" b="1" dirty="0" smtClean="0">
                <a:solidFill>
                  <a:schemeClr val="bg1"/>
                </a:solidFill>
              </a:rPr>
              <a:t> curve”</a:t>
            </a:r>
            <a:endParaRPr lang="es-MX" dirty="0" smtClean="0">
              <a:solidFill>
                <a:schemeClr val="bg1"/>
              </a:solidFill>
            </a:endParaRPr>
          </a:p>
          <a:p>
            <a:r>
              <a:rPr lang="es-MX" b="1" dirty="0" smtClean="0">
                <a:solidFill>
                  <a:schemeClr val="bg1"/>
                </a:solidFill>
              </a:rPr>
              <a:t>20%</a:t>
            </a:r>
            <a:r>
              <a:rPr lang="es-MX" dirty="0" smtClean="0">
                <a:solidFill>
                  <a:schemeClr val="bg1"/>
                </a:solidFill>
              </a:rPr>
              <a:t> 			Debate en clase / Exposición</a:t>
            </a:r>
          </a:p>
          <a:p>
            <a:r>
              <a:rPr lang="es-MX" b="1" dirty="0" smtClean="0">
                <a:solidFill>
                  <a:schemeClr val="bg1"/>
                </a:solidFill>
              </a:rPr>
              <a:t>60%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t>4° año</a:t>
            </a:r>
            <a:endParaRPr lang="es-MX" sz="4000" b="1" dirty="0"/>
          </a:p>
        </p:txBody>
      </p:sp>
    </p:spTree>
    <p:extLst>
      <p:ext uri="{BB962C8B-B14F-4D97-AF65-F5344CB8AC3E}">
        <p14:creationId xmlns:p14="http://schemas.microsoft.com/office/powerpoint/2010/main" val="1589407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Portada</a:t>
            </a:r>
            <a:endParaRPr lang="es-MX" sz="4400" dirty="0">
              <a:solidFill>
                <a:schemeClr val="bg1"/>
              </a:solidFill>
              <a:latin typeface="Aharoni" panose="02010803020104030203" pitchFamily="2" charset="-79"/>
              <a:cs typeface="Aharoni" panose="02010803020104030203" pitchFamily="2" charset="-79"/>
            </a:endParaRPr>
          </a:p>
        </p:txBody>
      </p:sp>
      <p:sp>
        <p:nvSpPr>
          <p:cNvPr id="2" name="Marcador de texto 1"/>
          <p:cNvSpPr>
            <a:spLocks noGrp="1"/>
          </p:cNvSpPr>
          <p:nvPr>
            <p:ph type="body" idx="1"/>
          </p:nvPr>
        </p:nvSpPr>
        <p:spPr/>
        <p:txBody>
          <a:bodyPr/>
          <a:lstStyle/>
          <a:p>
            <a:endParaRPr lang="es-MX" dirty="0" smtClean="0"/>
          </a:p>
          <a:p>
            <a:endParaRPr lang="es-MX" dirty="0"/>
          </a:p>
        </p:txBody>
      </p:sp>
      <p:sp>
        <p:nvSpPr>
          <p:cNvPr id="10" name="Marcador de contenido 9"/>
          <p:cNvSpPr>
            <a:spLocks noGrp="1"/>
          </p:cNvSpPr>
          <p:nvPr>
            <p:ph sz="half" idx="2"/>
          </p:nvPr>
        </p:nvSpPr>
        <p:spPr/>
        <p:txBody>
          <a:bodyPr/>
          <a:lstStyle/>
          <a:p>
            <a:endParaRPr lang="es-MX" dirty="0" smtClean="0">
              <a:solidFill>
                <a:schemeClr val="bg1"/>
              </a:solidFill>
            </a:endParaRPr>
          </a:p>
          <a:p>
            <a:endParaRPr lang="es-MX" dirty="0" smtClean="0">
              <a:solidFill>
                <a:schemeClr val="bg1"/>
              </a:solidFill>
            </a:endParaRPr>
          </a:p>
        </p:txBody>
      </p:sp>
      <p:sp>
        <p:nvSpPr>
          <p:cNvPr id="3" name="Marcador de texto 2"/>
          <p:cNvSpPr>
            <a:spLocks noGrp="1"/>
          </p:cNvSpPr>
          <p:nvPr>
            <p:ph type="body" sz="quarter" idx="3"/>
          </p:nvPr>
        </p:nvSpPr>
        <p:spPr/>
        <p:txBody>
          <a:bodyPr/>
          <a:lstStyle/>
          <a:p>
            <a:endParaRPr lang="es-MX" dirty="0" smtClean="0"/>
          </a:p>
          <a:p>
            <a:endParaRPr lang="es-MX" dirty="0"/>
          </a:p>
        </p:txBody>
      </p:sp>
      <p:sp>
        <p:nvSpPr>
          <p:cNvPr id="6" name="Marcador de contenido 5"/>
          <p:cNvSpPr>
            <a:spLocks noGrp="1"/>
          </p:cNvSpPr>
          <p:nvPr>
            <p:ph sz="quarter" idx="4"/>
          </p:nvPr>
        </p:nvSpPr>
        <p:spPr>
          <a:xfrm>
            <a:off x="5048518" y="1326524"/>
            <a:ext cx="6457113" cy="4573274"/>
          </a:xfrm>
        </p:spPr>
        <p:txBody>
          <a:bodyPr/>
          <a:lstStyle/>
          <a:p>
            <a:r>
              <a:rPr lang="es-MX" dirty="0" smtClean="0">
                <a:solidFill>
                  <a:schemeClr val="bg1"/>
                </a:solidFill>
              </a:rPr>
              <a:t>En una página independiente</a:t>
            </a:r>
          </a:p>
          <a:p>
            <a:endParaRPr lang="es-MX" dirty="0">
              <a:solidFill>
                <a:schemeClr val="bg1"/>
              </a:solidFill>
            </a:endParaRPr>
          </a:p>
          <a:p>
            <a:r>
              <a:rPr lang="es-MX" dirty="0" smtClean="0">
                <a:solidFill>
                  <a:schemeClr val="bg1"/>
                </a:solidFill>
              </a:rPr>
              <a:t>Datos </a:t>
            </a:r>
            <a:r>
              <a:rPr lang="es-MX" b="1" dirty="0" smtClean="0">
                <a:solidFill>
                  <a:schemeClr val="bg1"/>
                </a:solidFill>
              </a:rPr>
              <a:t>obligatorios</a:t>
            </a:r>
          </a:p>
          <a:p>
            <a:pPr lvl="1"/>
            <a:r>
              <a:rPr lang="es-MX" dirty="0" smtClean="0">
                <a:solidFill>
                  <a:schemeClr val="bg1"/>
                </a:solidFill>
              </a:rPr>
              <a:t>Título del trabajo</a:t>
            </a:r>
          </a:p>
          <a:p>
            <a:pPr lvl="1"/>
            <a:r>
              <a:rPr lang="es-MX" dirty="0" smtClean="0">
                <a:solidFill>
                  <a:schemeClr val="bg1"/>
                </a:solidFill>
              </a:rPr>
              <a:t>Nombre completo</a:t>
            </a:r>
          </a:p>
          <a:p>
            <a:pPr lvl="1"/>
            <a:r>
              <a:rPr lang="es-MX" b="1" u="sng" dirty="0" smtClean="0">
                <a:solidFill>
                  <a:schemeClr val="bg1"/>
                </a:solidFill>
              </a:rPr>
              <a:t>GRUPO</a:t>
            </a:r>
          </a:p>
          <a:p>
            <a:pPr lvl="1"/>
            <a:endParaRPr lang="es-MX" b="1" u="sng" dirty="0">
              <a:solidFill>
                <a:schemeClr val="bg1"/>
              </a:solidFill>
            </a:endParaRPr>
          </a:p>
          <a:p>
            <a:r>
              <a:rPr lang="es-MX" dirty="0" smtClean="0">
                <a:solidFill>
                  <a:schemeClr val="bg1"/>
                </a:solidFill>
              </a:rPr>
              <a:t>Formato </a:t>
            </a:r>
            <a:r>
              <a:rPr lang="es-MX" b="1" dirty="0" smtClean="0">
                <a:solidFill>
                  <a:schemeClr val="bg1"/>
                </a:solidFill>
              </a:rPr>
              <a:t>libre</a:t>
            </a:r>
          </a:p>
          <a:p>
            <a:pPr lvl="1"/>
            <a:r>
              <a:rPr lang="es-MX" dirty="0" smtClean="0">
                <a:solidFill>
                  <a:schemeClr val="bg1"/>
                </a:solidFill>
              </a:rPr>
              <a:t>Puede, o no, incluir el logo del CEJP</a:t>
            </a:r>
          </a:p>
          <a:p>
            <a:pPr lvl="1"/>
            <a:r>
              <a:rPr lang="es-MX" dirty="0" smtClean="0">
                <a:solidFill>
                  <a:schemeClr val="bg1"/>
                </a:solidFill>
              </a:rPr>
              <a:t>Puede, o no, venir a color</a:t>
            </a:r>
          </a:p>
          <a:p>
            <a:pPr lvl="1"/>
            <a:r>
              <a:rPr lang="es-MX" dirty="0" smtClean="0">
                <a:solidFill>
                  <a:schemeClr val="bg1"/>
                </a:solidFill>
              </a:rPr>
              <a:t>Puede, o no, incluir datos como: Materia, nombre de la profesora, fecha de entrega, etc.</a:t>
            </a:r>
          </a:p>
          <a:p>
            <a:pPr lvl="1"/>
            <a:endParaRPr lang="es-MX" dirty="0">
              <a:solidFill>
                <a:schemeClr val="bg1"/>
              </a:solidFill>
            </a:endParaRPr>
          </a:p>
        </p:txBody>
      </p:sp>
      <p:pic>
        <p:nvPicPr>
          <p:cNvPr id="7" name="Imagen 6"/>
          <p:cNvPicPr>
            <a:picLocks noChangeAspect="1"/>
          </p:cNvPicPr>
          <p:nvPr/>
        </p:nvPicPr>
        <p:blipFill>
          <a:blip r:embed="rId2"/>
          <a:stretch>
            <a:fillRect/>
          </a:stretch>
        </p:blipFill>
        <p:spPr>
          <a:xfrm>
            <a:off x="766161" y="1228415"/>
            <a:ext cx="3771900" cy="4933950"/>
          </a:xfrm>
          <a:prstGeom prst="rect">
            <a:avLst/>
          </a:prstGeom>
          <a:ln>
            <a:solidFill>
              <a:schemeClr val="accent1"/>
            </a:solidFill>
          </a:ln>
        </p:spPr>
      </p:pic>
    </p:spTree>
    <p:extLst>
      <p:ext uri="{BB962C8B-B14F-4D97-AF65-F5344CB8AC3E}">
        <p14:creationId xmlns:p14="http://schemas.microsoft.com/office/powerpoint/2010/main" val="2750775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Tree>
    <p:extLst>
      <p:ext uri="{BB962C8B-B14F-4D97-AF65-F5344CB8AC3E}">
        <p14:creationId xmlns:p14="http://schemas.microsoft.com/office/powerpoint/2010/main" val="280767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Índice</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Formato libre</a:t>
            </a:r>
          </a:p>
          <a:p>
            <a:r>
              <a:rPr lang="es-MX" dirty="0" smtClean="0">
                <a:solidFill>
                  <a:schemeClr val="bg1"/>
                </a:solidFill>
              </a:rPr>
              <a:t>Si se usan viñetas, es importante usar SANGRÍAS</a:t>
            </a:r>
          </a:p>
          <a:p>
            <a:pPr lvl="1"/>
            <a:r>
              <a:rPr lang="es-MX" dirty="0" smtClean="0">
                <a:solidFill>
                  <a:schemeClr val="bg1"/>
                </a:solidFill>
              </a:rPr>
              <a:t>Tema principal</a:t>
            </a:r>
          </a:p>
          <a:p>
            <a:pPr lvl="2"/>
            <a:r>
              <a:rPr lang="es-MX" dirty="0" smtClean="0">
                <a:solidFill>
                  <a:schemeClr val="bg1"/>
                </a:solidFill>
              </a:rPr>
              <a:t>Subtema</a:t>
            </a:r>
          </a:p>
          <a:p>
            <a:pPr lvl="3"/>
            <a:r>
              <a:rPr lang="es-MX" dirty="0" smtClean="0">
                <a:solidFill>
                  <a:schemeClr val="bg1"/>
                </a:solidFill>
              </a:rPr>
              <a:t>Sub-subtema</a:t>
            </a:r>
          </a:p>
          <a:p>
            <a:pPr lvl="4"/>
            <a:r>
              <a:rPr lang="es-MX" dirty="0" err="1" smtClean="0">
                <a:solidFill>
                  <a:schemeClr val="bg1"/>
                </a:solidFill>
              </a:rPr>
              <a:t>Sub.sub.tema</a:t>
            </a:r>
            <a:endParaRPr lang="es-MX" dirty="0" smtClean="0">
              <a:solidFill>
                <a:schemeClr val="bg1"/>
              </a:solidFill>
            </a:endParaRPr>
          </a:p>
          <a:p>
            <a:endParaRPr lang="es-MX" dirty="0" smtClean="0">
              <a:solidFill>
                <a:schemeClr val="bg1"/>
              </a:solidFill>
            </a:endParaRPr>
          </a:p>
          <a:p>
            <a:r>
              <a:rPr lang="es-MX" dirty="0" smtClean="0">
                <a:solidFill>
                  <a:schemeClr val="bg1"/>
                </a:solidFill>
              </a:rPr>
              <a:t>Si se usan números, pueden omitirse las sangrías.</a:t>
            </a:r>
          </a:p>
          <a:p>
            <a:endParaRPr lang="es-MX" dirty="0">
              <a:solidFill>
                <a:schemeClr val="bg1"/>
              </a:solidFill>
            </a:endParaRPr>
          </a:p>
          <a:p>
            <a:pPr>
              <a:buAutoNum type="arabicPeriod"/>
            </a:pPr>
            <a:r>
              <a:rPr lang="es-MX" dirty="0" smtClean="0">
                <a:solidFill>
                  <a:schemeClr val="bg1"/>
                </a:solidFill>
              </a:rPr>
              <a:t>Tema principal</a:t>
            </a:r>
          </a:p>
          <a:p>
            <a:pPr>
              <a:buAutoNum type="arabicPeriod"/>
            </a:pPr>
            <a:r>
              <a:rPr lang="es-MX" dirty="0" smtClean="0">
                <a:solidFill>
                  <a:schemeClr val="bg1"/>
                </a:solidFill>
              </a:rPr>
              <a:t>Segundo tema principal</a:t>
            </a:r>
          </a:p>
          <a:p>
            <a:pPr marL="0" indent="0">
              <a:buNone/>
            </a:pPr>
            <a:r>
              <a:rPr lang="es-MX" dirty="0" smtClean="0">
                <a:solidFill>
                  <a:schemeClr val="bg1"/>
                </a:solidFill>
              </a:rPr>
              <a:t>2.1  Subtema del segundo tema</a:t>
            </a:r>
          </a:p>
          <a:p>
            <a:pPr marL="0" indent="0">
              <a:buNone/>
            </a:pPr>
            <a:r>
              <a:rPr lang="es-MX" dirty="0" smtClean="0">
                <a:solidFill>
                  <a:schemeClr val="bg1"/>
                </a:solidFill>
              </a:rPr>
              <a:t>2.1.1 Sub- subtema del segundo tema</a:t>
            </a:r>
          </a:p>
          <a:p>
            <a:pPr lvl="1"/>
            <a:endParaRPr lang="es-MX" dirty="0" smtClean="0">
              <a:solidFill>
                <a:schemeClr val="bg1"/>
              </a:solidFill>
            </a:endParaRPr>
          </a:p>
        </p:txBody>
      </p:sp>
    </p:spTree>
    <p:extLst>
      <p:ext uri="{BB962C8B-B14F-4D97-AF65-F5344CB8AC3E}">
        <p14:creationId xmlns:p14="http://schemas.microsoft.com/office/powerpoint/2010/main" val="1307367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Introducción</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Pregunta de investigación</a:t>
            </a:r>
          </a:p>
          <a:p>
            <a:endParaRPr lang="es-MX" dirty="0" smtClean="0">
              <a:solidFill>
                <a:schemeClr val="bg1"/>
              </a:solidFill>
            </a:endParaRPr>
          </a:p>
          <a:p>
            <a:r>
              <a:rPr lang="es-MX" dirty="0" smtClean="0">
                <a:solidFill>
                  <a:schemeClr val="bg1"/>
                </a:solidFill>
              </a:rPr>
              <a:t>Objetivo general</a:t>
            </a:r>
          </a:p>
          <a:p>
            <a:endParaRPr lang="es-MX" dirty="0" smtClean="0">
              <a:solidFill>
                <a:schemeClr val="bg1"/>
              </a:solidFill>
            </a:endParaRPr>
          </a:p>
          <a:p>
            <a:r>
              <a:rPr lang="es-MX" dirty="0" smtClean="0">
                <a:solidFill>
                  <a:schemeClr val="bg1"/>
                </a:solidFill>
              </a:rPr>
              <a:t>Objetivos específicos</a:t>
            </a:r>
          </a:p>
          <a:p>
            <a:endParaRPr lang="es-MX" dirty="0" smtClean="0">
              <a:solidFill>
                <a:schemeClr val="bg1"/>
              </a:solidFill>
            </a:endParaRPr>
          </a:p>
          <a:p>
            <a:r>
              <a:rPr lang="es-MX" dirty="0" smtClean="0">
                <a:solidFill>
                  <a:schemeClr val="bg1"/>
                </a:solidFill>
              </a:rPr>
              <a:t>Justificación</a:t>
            </a: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145840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a:t>
            </a:r>
            <a:r>
              <a:rPr lang="es-MX" sz="4400" dirty="0" smtClean="0">
                <a:solidFill>
                  <a:schemeClr val="bg1"/>
                </a:solidFill>
                <a:latin typeface="Aharoni" panose="02010803020104030203" pitchFamily="2" charset="-79"/>
                <a:cs typeface="Aharoni" panose="02010803020104030203" pitchFamily="2" charset="-79"/>
              </a:rPr>
              <a:t>) Marco Teórico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25004" y="2940340"/>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smtClean="0">
                <a:solidFill>
                  <a:srgbClr val="FF0000"/>
                </a:solidFill>
              </a:rPr>
              <a:t>CITAAAAAAAAAAAS</a:t>
            </a:r>
          </a:p>
          <a:p>
            <a:pPr lvl="1"/>
            <a:r>
              <a:rPr lang="es-MX" dirty="0" smtClean="0">
                <a:solidFill>
                  <a:schemeClr val="bg1"/>
                </a:solidFill>
              </a:rPr>
              <a:t>Toda idea, información o dato tiene que estar CITADO </a:t>
            </a:r>
          </a:p>
          <a:p>
            <a:pPr lvl="1"/>
            <a:r>
              <a:rPr lang="es-MX" dirty="0" smtClean="0">
                <a:solidFill>
                  <a:schemeClr val="bg1"/>
                </a:solidFill>
              </a:rPr>
              <a:t>(Autor, año)</a:t>
            </a:r>
          </a:p>
          <a:p>
            <a:pPr lvl="1"/>
            <a:endParaRPr lang="es-MX" dirty="0">
              <a:solidFill>
                <a:schemeClr val="bg1"/>
              </a:solidFill>
            </a:endParaRPr>
          </a:p>
          <a:p>
            <a:r>
              <a:rPr lang="es-MX" dirty="0" smtClean="0">
                <a:solidFill>
                  <a:schemeClr val="bg1"/>
                </a:solidFill>
              </a:rPr>
              <a:t>Tiene que haber un </a:t>
            </a:r>
            <a:r>
              <a:rPr lang="es-MX" b="1" dirty="0" smtClean="0">
                <a:solidFill>
                  <a:schemeClr val="bg1"/>
                </a:solidFill>
              </a:rPr>
              <a:t>hilo conector</a:t>
            </a:r>
            <a:r>
              <a:rPr lang="es-MX" dirty="0" smtClean="0">
                <a:solidFill>
                  <a:schemeClr val="bg1"/>
                </a:solidFill>
              </a:rPr>
              <a:t> a lo largo de toda la información que se expone.</a:t>
            </a:r>
          </a:p>
          <a:p>
            <a:endParaRPr lang="es-MX" dirty="0">
              <a:solidFill>
                <a:schemeClr val="bg1"/>
              </a:solidFill>
            </a:endParaRPr>
          </a:p>
          <a:p>
            <a:r>
              <a:rPr lang="es-MX" dirty="0" smtClean="0">
                <a:solidFill>
                  <a:schemeClr val="bg1"/>
                </a:solidFill>
              </a:rPr>
              <a:t>Los títulos y subtítulos tienen que estar adecuadamente marcados.</a:t>
            </a:r>
          </a:p>
          <a:p>
            <a:endParaRPr lang="es-MX" dirty="0">
              <a:solidFill>
                <a:schemeClr val="bg1"/>
              </a:solidFill>
            </a:endParaRPr>
          </a:p>
          <a:p>
            <a:r>
              <a:rPr lang="es-MX" dirty="0" smtClean="0">
                <a:solidFill>
                  <a:schemeClr val="bg1"/>
                </a:solidFill>
              </a:rPr>
              <a:t>Si se usan imágenes o tablas, deben llevar una pequeña descripción al pie.</a:t>
            </a:r>
            <a:endParaRPr lang="es-MX" dirty="0" smtClean="0">
              <a:solidFill>
                <a:schemeClr val="bg1"/>
              </a:solidFill>
            </a:endParaRPr>
          </a:p>
        </p:txBody>
      </p:sp>
    </p:spTree>
    <p:extLst>
      <p:ext uri="{BB962C8B-B14F-4D97-AF65-F5344CB8AC3E}">
        <p14:creationId xmlns:p14="http://schemas.microsoft.com/office/powerpoint/2010/main" val="2287371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Método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smtClean="0">
                <a:solidFill>
                  <a:srgbClr val="FF0000"/>
                </a:solidFill>
              </a:rPr>
              <a:t>Qué se va a hacer y de qué manera esto aporta algo a la resolución de la pregunta de investigación.</a:t>
            </a:r>
          </a:p>
          <a:p>
            <a:endParaRPr lang="es-MX" dirty="0" smtClean="0">
              <a:solidFill>
                <a:schemeClr val="bg1"/>
              </a:solidFill>
            </a:endParaRPr>
          </a:p>
          <a:p>
            <a:r>
              <a:rPr lang="es-MX" dirty="0" smtClean="0">
                <a:solidFill>
                  <a:schemeClr val="bg1"/>
                </a:solidFill>
              </a:rPr>
              <a:t>Participantes</a:t>
            </a:r>
          </a:p>
          <a:p>
            <a:pPr lvl="1"/>
            <a:r>
              <a:rPr lang="es-MX" dirty="0" smtClean="0">
                <a:solidFill>
                  <a:schemeClr val="bg1"/>
                </a:solidFill>
              </a:rPr>
              <a:t>Edad / Sexo / Ocupación / Desempeño académico</a:t>
            </a:r>
          </a:p>
          <a:p>
            <a:endParaRPr lang="es-MX" dirty="0" smtClean="0">
              <a:solidFill>
                <a:schemeClr val="bg1"/>
              </a:solidFill>
            </a:endParaRPr>
          </a:p>
          <a:p>
            <a:r>
              <a:rPr lang="es-MX" dirty="0" smtClean="0">
                <a:solidFill>
                  <a:schemeClr val="bg1"/>
                </a:solidFill>
              </a:rPr>
              <a:t>Materiales</a:t>
            </a:r>
          </a:p>
          <a:p>
            <a:pPr lvl="1"/>
            <a:r>
              <a:rPr lang="es-MX" dirty="0" smtClean="0">
                <a:solidFill>
                  <a:schemeClr val="bg1"/>
                </a:solidFill>
              </a:rPr>
              <a:t>Presentar la encuesta/experimento que se va a aplicar</a:t>
            </a:r>
          </a:p>
          <a:p>
            <a:endParaRPr lang="es-MX" dirty="0" smtClean="0">
              <a:solidFill>
                <a:schemeClr val="bg1"/>
              </a:solidFill>
            </a:endParaRPr>
          </a:p>
          <a:p>
            <a:r>
              <a:rPr lang="es-MX" dirty="0" smtClean="0">
                <a:solidFill>
                  <a:schemeClr val="bg1"/>
                </a:solidFill>
              </a:rPr>
              <a:t>Procedimiento general</a:t>
            </a:r>
          </a:p>
          <a:p>
            <a:pPr lvl="1"/>
            <a:r>
              <a:rPr lang="es-MX" dirty="0" smtClean="0">
                <a:solidFill>
                  <a:schemeClr val="bg1"/>
                </a:solidFill>
              </a:rPr>
              <a:t>Cómo, dónde y cuándo se recabaron los datos.</a:t>
            </a:r>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834945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Resultados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Descripción detallada de todo lo que encontraron</a:t>
            </a:r>
          </a:p>
          <a:p>
            <a:endParaRPr lang="es-MX" dirty="0" smtClean="0">
              <a:solidFill>
                <a:schemeClr val="bg1"/>
              </a:solidFill>
            </a:endParaRPr>
          </a:p>
          <a:p>
            <a:r>
              <a:rPr lang="es-MX" dirty="0" smtClean="0">
                <a:solidFill>
                  <a:schemeClr val="bg1"/>
                </a:solidFill>
              </a:rPr>
              <a:t>Se vale el uso de </a:t>
            </a:r>
            <a:r>
              <a:rPr lang="es-MX" b="1" dirty="0" smtClean="0">
                <a:solidFill>
                  <a:schemeClr val="bg1"/>
                </a:solidFill>
              </a:rPr>
              <a:t>Gráficas / Tablas </a:t>
            </a:r>
            <a:r>
              <a:rPr lang="es-MX" dirty="0" smtClean="0">
                <a:solidFill>
                  <a:schemeClr val="bg1"/>
                </a:solidFill>
              </a:rPr>
              <a:t>para resumir resultados.</a:t>
            </a:r>
            <a:endParaRPr lang="es-MX" b="1"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053435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Discusión y Conclusiones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Discusión</a:t>
            </a:r>
          </a:p>
          <a:p>
            <a:endParaRPr lang="es-MX" dirty="0" smtClean="0">
              <a:solidFill>
                <a:schemeClr val="bg1"/>
              </a:solidFill>
            </a:endParaRPr>
          </a:p>
          <a:p>
            <a:endParaRPr lang="es-MX" dirty="0">
              <a:solidFill>
                <a:schemeClr val="bg1"/>
              </a:solidFill>
            </a:endParaRPr>
          </a:p>
          <a:p>
            <a:endParaRPr lang="es-MX" smtClean="0">
              <a:solidFill>
                <a:schemeClr val="bg1"/>
              </a:solidFill>
            </a:endParaRPr>
          </a:p>
          <a:p>
            <a:endParaRPr lang="es-MX" dirty="0" smtClean="0">
              <a:solidFill>
                <a:schemeClr val="bg1"/>
              </a:solidFill>
            </a:endParaRPr>
          </a:p>
          <a:p>
            <a:endParaRPr lang="es-MX" dirty="0" smtClean="0">
              <a:solidFill>
                <a:schemeClr val="bg1"/>
              </a:solidFill>
            </a:endParaRPr>
          </a:p>
          <a:p>
            <a:r>
              <a:rPr lang="es-MX" dirty="0" smtClean="0">
                <a:solidFill>
                  <a:schemeClr val="bg1"/>
                </a:solidFill>
              </a:rPr>
              <a:t>Conclusión</a:t>
            </a: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92281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Bibliografía</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En una hoja APARTE (</a:t>
            </a:r>
            <a:r>
              <a:rPr lang="es-MX" b="1" u="sng" dirty="0" smtClean="0">
                <a:solidFill>
                  <a:schemeClr val="bg1"/>
                </a:solidFill>
              </a:rPr>
              <a:t>la última hoja de su trabajo</a:t>
            </a:r>
            <a:r>
              <a:rPr lang="es-MX" dirty="0" smtClean="0">
                <a:solidFill>
                  <a:schemeClr val="bg1"/>
                </a:solidFill>
              </a:rPr>
              <a:t>)</a:t>
            </a:r>
          </a:p>
          <a:p>
            <a:endParaRPr lang="es-MX" dirty="0">
              <a:solidFill>
                <a:schemeClr val="bg1"/>
              </a:solidFill>
            </a:endParaRPr>
          </a:p>
          <a:p>
            <a:r>
              <a:rPr lang="es-MX" dirty="0" smtClean="0">
                <a:solidFill>
                  <a:schemeClr val="bg1"/>
                </a:solidFill>
              </a:rPr>
              <a:t>En orden </a:t>
            </a:r>
            <a:r>
              <a:rPr lang="es-MX" dirty="0" smtClean="0">
                <a:solidFill>
                  <a:schemeClr val="bg1"/>
                </a:solidFill>
              </a:rPr>
              <a:t>alfabético</a:t>
            </a:r>
          </a:p>
          <a:p>
            <a:endParaRPr lang="es-MX" dirty="0">
              <a:solidFill>
                <a:schemeClr val="bg1"/>
              </a:solidFill>
            </a:endParaRPr>
          </a:p>
          <a:p>
            <a:pPr lvl="1"/>
            <a:r>
              <a:rPr lang="es-MX" dirty="0" smtClean="0">
                <a:solidFill>
                  <a:schemeClr val="bg1"/>
                </a:solidFill>
              </a:rPr>
              <a:t>Autor</a:t>
            </a:r>
          </a:p>
          <a:p>
            <a:pPr lvl="1"/>
            <a:r>
              <a:rPr lang="es-MX" dirty="0" smtClean="0">
                <a:solidFill>
                  <a:schemeClr val="bg1"/>
                </a:solidFill>
              </a:rPr>
              <a:t>(año)</a:t>
            </a:r>
          </a:p>
          <a:p>
            <a:pPr lvl="1"/>
            <a:r>
              <a:rPr lang="es-MX" dirty="0" smtClean="0">
                <a:solidFill>
                  <a:schemeClr val="bg1"/>
                </a:solidFill>
              </a:rPr>
              <a:t>Revista / Libro de donde se sacó</a:t>
            </a:r>
          </a:p>
          <a:p>
            <a:pPr lvl="1"/>
            <a:r>
              <a:rPr lang="es-MX" dirty="0" smtClean="0">
                <a:solidFill>
                  <a:schemeClr val="bg1"/>
                </a:solidFill>
              </a:rPr>
              <a:t>Capítulo / Página</a:t>
            </a:r>
          </a:p>
          <a:p>
            <a:pPr lvl="1"/>
            <a:r>
              <a:rPr lang="es-MX" dirty="0" smtClean="0">
                <a:solidFill>
                  <a:schemeClr val="bg1"/>
                </a:solidFill>
              </a:rPr>
              <a:t>“Recuperado </a:t>
            </a:r>
            <a:r>
              <a:rPr lang="es-MX" smtClean="0">
                <a:solidFill>
                  <a:schemeClr val="bg1"/>
                </a:solidFill>
              </a:rPr>
              <a:t>en www.blablablá.com”</a:t>
            </a:r>
            <a:endParaRPr lang="es-MX" dirty="0" smtClean="0">
              <a:solidFill>
                <a:schemeClr val="bg1"/>
              </a:solidFill>
            </a:endParaRPr>
          </a:p>
        </p:txBody>
      </p:sp>
    </p:spTree>
    <p:extLst>
      <p:ext uri="{BB962C8B-B14F-4D97-AF65-F5344CB8AC3E}">
        <p14:creationId xmlns:p14="http://schemas.microsoft.com/office/powerpoint/2010/main" val="27469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5 de abril:       		</a:t>
            </a:r>
            <a:r>
              <a:rPr lang="es-MX" dirty="0" smtClean="0">
                <a:solidFill>
                  <a:schemeClr val="bg1"/>
                </a:solidFill>
              </a:rPr>
              <a:t>Clase normal</a:t>
            </a:r>
          </a:p>
          <a:p>
            <a:r>
              <a:rPr lang="es-MX" b="1" dirty="0" smtClean="0">
                <a:solidFill>
                  <a:schemeClr val="accent1"/>
                </a:solidFill>
              </a:rPr>
              <a:t>12 de abril			</a:t>
            </a:r>
            <a:r>
              <a:rPr lang="es-MX" dirty="0" smtClean="0">
                <a:solidFill>
                  <a:schemeClr val="accent1"/>
                </a:solidFill>
              </a:rPr>
              <a:t>Feria de las ciencias</a:t>
            </a:r>
          </a:p>
          <a:p>
            <a:r>
              <a:rPr lang="es-MX" b="1" dirty="0" smtClean="0">
                <a:solidFill>
                  <a:schemeClr val="accent1"/>
                </a:solidFill>
              </a:rPr>
              <a:t>19 y 26 de abril:		</a:t>
            </a:r>
            <a:r>
              <a:rPr lang="es-MX" dirty="0" smtClean="0">
                <a:solidFill>
                  <a:schemeClr val="accent1"/>
                </a:solidFill>
              </a:rPr>
              <a:t>¡Semana santa!</a:t>
            </a:r>
          </a:p>
          <a:p>
            <a:endParaRPr lang="es-MX" b="1" dirty="0" smtClean="0">
              <a:solidFill>
                <a:schemeClr val="accent1"/>
              </a:solidFill>
            </a:endParaRPr>
          </a:p>
          <a:p>
            <a:r>
              <a:rPr lang="es-MX" b="1" dirty="0" smtClean="0">
                <a:solidFill>
                  <a:schemeClr val="bg1"/>
                </a:solidFill>
              </a:rPr>
              <a:t>3 de mayo			Entrega del Ensayo sobre el documental “</a:t>
            </a:r>
            <a:r>
              <a:rPr lang="es-MX" b="1" dirty="0" err="1" smtClean="0">
                <a:solidFill>
                  <a:schemeClr val="bg1"/>
                </a:solidFill>
              </a:rPr>
              <a:t>Behind</a:t>
            </a:r>
            <a:r>
              <a:rPr lang="es-MX" b="1" dirty="0" smtClean="0">
                <a:solidFill>
                  <a:schemeClr val="bg1"/>
                </a:solidFill>
              </a:rPr>
              <a:t> </a:t>
            </a:r>
            <a:r>
              <a:rPr lang="es-MX" b="1" dirty="0" err="1" smtClean="0">
                <a:solidFill>
                  <a:schemeClr val="bg1"/>
                </a:solidFill>
              </a:rPr>
              <a:t>the</a:t>
            </a:r>
            <a:r>
              <a:rPr lang="es-MX" b="1" dirty="0" smtClean="0">
                <a:solidFill>
                  <a:schemeClr val="bg1"/>
                </a:solidFill>
              </a:rPr>
              <a:t> Curve”</a:t>
            </a:r>
          </a:p>
          <a:p>
            <a:pPr marL="0" indent="0">
              <a:buNone/>
            </a:pPr>
            <a:r>
              <a:rPr lang="es-MX" b="1" dirty="0">
                <a:solidFill>
                  <a:schemeClr val="bg1"/>
                </a:solidFill>
              </a:rPr>
              <a:t>	</a:t>
            </a:r>
            <a:r>
              <a:rPr lang="es-MX" b="1" dirty="0" smtClean="0">
                <a:solidFill>
                  <a:schemeClr val="bg1"/>
                </a:solidFill>
              </a:rPr>
              <a:t>					Actividad en clase: </a:t>
            </a:r>
            <a:r>
              <a:rPr lang="es-MX" b="1" u="sng" dirty="0" smtClean="0">
                <a:solidFill>
                  <a:schemeClr val="bg1"/>
                </a:solidFill>
              </a:rPr>
              <a:t>Debate</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927523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Acerca del DEBATE   (3-mayo-2019)</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¿Sobre qué debatiremos?</a:t>
            </a:r>
          </a:p>
          <a:p>
            <a:pPr lvl="1"/>
            <a:r>
              <a:rPr lang="es-MX" dirty="0" smtClean="0">
                <a:solidFill>
                  <a:schemeClr val="bg1"/>
                </a:solidFill>
              </a:rPr>
              <a:t>Contenido del Documental “</a:t>
            </a:r>
            <a:r>
              <a:rPr lang="es-MX" dirty="0" err="1" smtClean="0">
                <a:solidFill>
                  <a:schemeClr val="bg1"/>
                </a:solidFill>
              </a:rPr>
              <a:t>Behind</a:t>
            </a:r>
            <a:r>
              <a:rPr lang="es-MX" dirty="0" smtClean="0">
                <a:solidFill>
                  <a:schemeClr val="bg1"/>
                </a:solidFill>
              </a:rPr>
              <a:t> </a:t>
            </a:r>
            <a:r>
              <a:rPr lang="es-MX" dirty="0" err="1" smtClean="0">
                <a:solidFill>
                  <a:schemeClr val="bg1"/>
                </a:solidFill>
              </a:rPr>
              <a:t>the</a:t>
            </a:r>
            <a:r>
              <a:rPr lang="es-MX" dirty="0" smtClean="0">
                <a:solidFill>
                  <a:schemeClr val="bg1"/>
                </a:solidFill>
              </a:rPr>
              <a:t> Curve”</a:t>
            </a:r>
            <a:endParaRPr lang="es-MX" dirty="0">
              <a:solidFill>
                <a:schemeClr val="bg1"/>
              </a:solidFill>
            </a:endParaRPr>
          </a:p>
          <a:p>
            <a:endParaRPr lang="es-MX" b="1" dirty="0">
              <a:solidFill>
                <a:schemeClr val="bg1"/>
              </a:solidFill>
            </a:endParaRPr>
          </a:p>
          <a:p>
            <a:r>
              <a:rPr lang="es-MX" b="1" dirty="0" smtClean="0">
                <a:solidFill>
                  <a:schemeClr val="bg1"/>
                </a:solidFill>
              </a:rPr>
              <a:t>Reglas:</a:t>
            </a:r>
          </a:p>
          <a:p>
            <a:pPr lvl="1"/>
            <a:r>
              <a:rPr lang="es-MX" dirty="0" smtClean="0">
                <a:solidFill>
                  <a:schemeClr val="bg1"/>
                </a:solidFill>
              </a:rPr>
              <a:t>Cada estudiante será asignado aleatoriamente al grupo “</a:t>
            </a:r>
            <a:r>
              <a:rPr lang="es-MX" b="1" dirty="0" smtClean="0">
                <a:solidFill>
                  <a:schemeClr val="bg1"/>
                </a:solidFill>
              </a:rPr>
              <a:t>A favor de los </a:t>
            </a:r>
            <a:r>
              <a:rPr lang="es-MX" b="1" dirty="0" err="1" smtClean="0">
                <a:solidFill>
                  <a:schemeClr val="bg1"/>
                </a:solidFill>
              </a:rPr>
              <a:t>terraplanistas</a:t>
            </a:r>
            <a:r>
              <a:rPr lang="es-MX" dirty="0" smtClean="0">
                <a:solidFill>
                  <a:schemeClr val="bg1"/>
                </a:solidFill>
              </a:rPr>
              <a:t>” o “</a:t>
            </a:r>
            <a:r>
              <a:rPr lang="es-MX" b="1" dirty="0" smtClean="0">
                <a:solidFill>
                  <a:schemeClr val="bg1"/>
                </a:solidFill>
              </a:rPr>
              <a:t>En contra de los </a:t>
            </a:r>
            <a:r>
              <a:rPr lang="es-MX" b="1" dirty="0" err="1" smtClean="0">
                <a:solidFill>
                  <a:schemeClr val="bg1"/>
                </a:solidFill>
              </a:rPr>
              <a:t>terraplanistas</a:t>
            </a:r>
            <a:r>
              <a:rPr lang="es-MX" dirty="0" smtClean="0">
                <a:solidFill>
                  <a:schemeClr val="bg1"/>
                </a:solidFill>
              </a:rPr>
              <a:t>” y tendrán que defender la postura correspondiente.</a:t>
            </a:r>
          </a:p>
          <a:p>
            <a:pPr lvl="1"/>
            <a:r>
              <a:rPr lang="es-MX" dirty="0" smtClean="0">
                <a:solidFill>
                  <a:schemeClr val="bg1"/>
                </a:solidFill>
              </a:rPr>
              <a:t>Se realizarán varias rondas de debate, cada una guiada por una pregunta inicial, y cada grupo irá acumulando puntos conforme se gane o pierda cada debate.</a:t>
            </a:r>
          </a:p>
        </p:txBody>
      </p:sp>
    </p:spTree>
    <p:extLst>
      <p:ext uri="{BB962C8B-B14F-4D97-AF65-F5344CB8AC3E}">
        <p14:creationId xmlns:p14="http://schemas.microsoft.com/office/powerpoint/2010/main" val="3343695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20%			</a:t>
            </a:r>
            <a:r>
              <a:rPr lang="es-MX" dirty="0" smtClean="0">
                <a:solidFill>
                  <a:schemeClr val="bg1"/>
                </a:solidFill>
              </a:rPr>
              <a:t>Ensayo del documental </a:t>
            </a:r>
            <a:r>
              <a:rPr lang="es-MX" b="1" dirty="0" smtClean="0">
                <a:solidFill>
                  <a:schemeClr val="bg1"/>
                </a:solidFill>
              </a:rPr>
              <a:t>“Bowling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endParaRPr lang="es-MX" dirty="0" smtClean="0">
              <a:solidFill>
                <a:schemeClr val="bg1"/>
              </a:solidFill>
            </a:endParaRPr>
          </a:p>
          <a:p>
            <a:r>
              <a:rPr lang="es-MX" b="1" dirty="0" smtClean="0">
                <a:solidFill>
                  <a:schemeClr val="bg1"/>
                </a:solidFill>
              </a:rPr>
              <a:t>20%</a:t>
            </a:r>
            <a:r>
              <a:rPr lang="es-MX" dirty="0" smtClean="0">
                <a:solidFill>
                  <a:schemeClr val="bg1"/>
                </a:solidFill>
              </a:rPr>
              <a:t> 			Exposición de Proyectos Ciencias de las Ciencias</a:t>
            </a:r>
          </a:p>
          <a:p>
            <a:r>
              <a:rPr lang="es-MX" b="1" dirty="0" smtClean="0">
                <a:solidFill>
                  <a:schemeClr val="bg1"/>
                </a:solidFill>
              </a:rPr>
              <a:t>60%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5</a:t>
            </a:r>
            <a:r>
              <a:rPr lang="es-MX" sz="4000" b="1" dirty="0" smtClean="0"/>
              <a:t>° año</a:t>
            </a:r>
            <a:endParaRPr lang="es-MX" sz="4000" b="1" dirty="0"/>
          </a:p>
        </p:txBody>
      </p:sp>
    </p:spTree>
    <p:extLst>
      <p:ext uri="{BB962C8B-B14F-4D97-AF65-F5344CB8AC3E}">
        <p14:creationId xmlns:p14="http://schemas.microsoft.com/office/powerpoint/2010/main" val="59250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5 de abril:       		</a:t>
            </a:r>
            <a:r>
              <a:rPr lang="es-MX" dirty="0" smtClean="0">
                <a:solidFill>
                  <a:schemeClr val="bg1"/>
                </a:solidFill>
              </a:rPr>
              <a:t>Clase normal</a:t>
            </a:r>
          </a:p>
          <a:p>
            <a:r>
              <a:rPr lang="es-MX" b="1" dirty="0" smtClean="0">
                <a:solidFill>
                  <a:schemeClr val="accent1"/>
                </a:solidFill>
              </a:rPr>
              <a:t>12 de abril			</a:t>
            </a:r>
            <a:r>
              <a:rPr lang="es-MX" dirty="0" smtClean="0">
                <a:solidFill>
                  <a:schemeClr val="accent1"/>
                </a:solidFill>
              </a:rPr>
              <a:t>Feria de las ciencias</a:t>
            </a:r>
          </a:p>
          <a:p>
            <a:r>
              <a:rPr lang="es-MX" b="1" dirty="0" smtClean="0">
                <a:solidFill>
                  <a:schemeClr val="accent1"/>
                </a:solidFill>
              </a:rPr>
              <a:t>19 y 26 de abril:		</a:t>
            </a:r>
            <a:r>
              <a:rPr lang="es-MX" dirty="0" smtClean="0">
                <a:solidFill>
                  <a:schemeClr val="accent1"/>
                </a:solidFill>
              </a:rPr>
              <a:t>¡Semana santa!</a:t>
            </a:r>
          </a:p>
          <a:p>
            <a:endParaRPr lang="es-MX" b="1" dirty="0" smtClean="0">
              <a:solidFill>
                <a:schemeClr val="accent1"/>
              </a:solidFill>
            </a:endParaRPr>
          </a:p>
          <a:p>
            <a:r>
              <a:rPr lang="es-MX" b="1" dirty="0" smtClean="0">
                <a:solidFill>
                  <a:schemeClr val="bg1"/>
                </a:solidFill>
              </a:rPr>
              <a:t>3 de mayo			Entrega del Ensayo sobre el documental “Bowling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p>
          <a:p>
            <a:pPr marL="0" indent="0">
              <a:buNone/>
            </a:pPr>
            <a:r>
              <a:rPr lang="es-MX" b="1" dirty="0" smtClean="0">
                <a:solidFill>
                  <a:schemeClr val="bg1"/>
                </a:solidFill>
              </a:rPr>
              <a:t>						Actividad en clase: </a:t>
            </a:r>
            <a:r>
              <a:rPr lang="es-MX" b="1" u="sng" dirty="0" smtClean="0">
                <a:solidFill>
                  <a:schemeClr val="bg1"/>
                </a:solidFill>
              </a:rPr>
              <a:t>Exposición de proyectos de Feria de las Ciencias</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246351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25%			</a:t>
            </a:r>
            <a:r>
              <a:rPr lang="es-MX" dirty="0" smtClean="0">
                <a:solidFill>
                  <a:schemeClr val="bg1"/>
                </a:solidFill>
              </a:rPr>
              <a:t>Ensayo sobre “</a:t>
            </a:r>
            <a:r>
              <a:rPr lang="es-MX" b="1" dirty="0" smtClean="0">
                <a:solidFill>
                  <a:schemeClr val="bg1"/>
                </a:solidFill>
              </a:rPr>
              <a:t>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endParaRPr lang="es-MX" dirty="0" smtClean="0">
              <a:solidFill>
                <a:schemeClr val="bg1"/>
              </a:solidFill>
            </a:endParaRPr>
          </a:p>
          <a:p>
            <a:r>
              <a:rPr lang="es-MX" b="1" dirty="0" smtClean="0">
                <a:solidFill>
                  <a:schemeClr val="bg1"/>
                </a:solidFill>
              </a:rPr>
              <a:t>15%</a:t>
            </a:r>
            <a:r>
              <a:rPr lang="es-MX" dirty="0" smtClean="0">
                <a:solidFill>
                  <a:schemeClr val="bg1"/>
                </a:solidFill>
              </a:rPr>
              <a:t> 			Exposición de Proyecto de la Feria de las Ciencias</a:t>
            </a:r>
          </a:p>
          <a:p>
            <a:r>
              <a:rPr lang="es-MX" b="1" dirty="0" smtClean="0">
                <a:solidFill>
                  <a:schemeClr val="bg1"/>
                </a:solidFill>
              </a:rPr>
              <a:t>10%</a:t>
            </a:r>
            <a:r>
              <a:rPr lang="es-MX" dirty="0" smtClean="0">
                <a:solidFill>
                  <a:schemeClr val="bg1"/>
                </a:solidFill>
              </a:rPr>
              <a:t> 			Proyecto CONEXIONES</a:t>
            </a:r>
          </a:p>
          <a:p>
            <a:r>
              <a:rPr lang="es-MX" b="1" dirty="0" smtClean="0">
                <a:solidFill>
                  <a:schemeClr val="bg1"/>
                </a:solidFill>
              </a:rPr>
              <a:t>50%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6</a:t>
            </a:r>
            <a:r>
              <a:rPr lang="es-MX" sz="4000" b="1" dirty="0" smtClean="0"/>
              <a:t>° año</a:t>
            </a:r>
            <a:endParaRPr lang="es-MX" sz="4000" b="1" dirty="0"/>
          </a:p>
        </p:txBody>
      </p:sp>
    </p:spTree>
    <p:extLst>
      <p:ext uri="{BB962C8B-B14F-4D97-AF65-F5344CB8AC3E}">
        <p14:creationId xmlns:p14="http://schemas.microsoft.com/office/powerpoint/2010/main" val="1610005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65160"/>
            <a:ext cx="11028093" cy="5293217"/>
          </a:xfrm>
        </p:spPr>
        <p:txBody>
          <a:bodyPr>
            <a:normAutofit/>
          </a:bodyPr>
          <a:lstStyle/>
          <a:p>
            <a:r>
              <a:rPr lang="es-MX" b="1" dirty="0" smtClean="0">
                <a:solidFill>
                  <a:schemeClr val="bg1"/>
                </a:solidFill>
              </a:rPr>
              <a:t>5 de abril:       		</a:t>
            </a:r>
            <a:r>
              <a:rPr lang="es-MX" dirty="0" smtClean="0">
                <a:solidFill>
                  <a:schemeClr val="bg1"/>
                </a:solidFill>
              </a:rPr>
              <a:t>Clase normal</a:t>
            </a:r>
          </a:p>
          <a:p>
            <a:r>
              <a:rPr lang="es-MX" b="1" dirty="0" smtClean="0">
                <a:solidFill>
                  <a:schemeClr val="accent1"/>
                </a:solidFill>
              </a:rPr>
              <a:t>12 de abril			</a:t>
            </a:r>
            <a:r>
              <a:rPr lang="es-MX" dirty="0" smtClean="0">
                <a:solidFill>
                  <a:schemeClr val="accent1"/>
                </a:solidFill>
              </a:rPr>
              <a:t>Feria de las ciencias</a:t>
            </a:r>
          </a:p>
          <a:p>
            <a:r>
              <a:rPr lang="es-MX" b="1" dirty="0" smtClean="0">
                <a:solidFill>
                  <a:schemeClr val="accent1"/>
                </a:solidFill>
              </a:rPr>
              <a:t>19 y 26 de abril:		</a:t>
            </a:r>
            <a:r>
              <a:rPr lang="es-MX" dirty="0" smtClean="0">
                <a:solidFill>
                  <a:schemeClr val="accent1"/>
                </a:solidFill>
              </a:rPr>
              <a:t>¡Semana santa!</a:t>
            </a:r>
          </a:p>
          <a:p>
            <a:pPr marL="0" indent="0">
              <a:buNone/>
            </a:pPr>
            <a:r>
              <a:rPr lang="es-MX" dirty="0" smtClean="0">
                <a:solidFill>
                  <a:schemeClr val="accent1"/>
                </a:solidFill>
              </a:rPr>
              <a:t>	</a:t>
            </a:r>
            <a:r>
              <a:rPr lang="es-MX" dirty="0">
                <a:solidFill>
                  <a:schemeClr val="accent1"/>
                </a:solidFill>
              </a:rPr>
              <a:t>	</a:t>
            </a:r>
            <a:r>
              <a:rPr lang="es-MX" dirty="0" smtClean="0">
                <a:solidFill>
                  <a:schemeClr val="accent1"/>
                </a:solidFill>
              </a:rPr>
              <a:t>		Entrega del </a:t>
            </a:r>
            <a:r>
              <a:rPr lang="es-MX" b="1" dirty="0" smtClean="0">
                <a:solidFill>
                  <a:schemeClr val="accent1"/>
                </a:solidFill>
              </a:rPr>
              <a:t>Trabajo de CONEXIONES</a:t>
            </a:r>
          </a:p>
          <a:p>
            <a:pPr marL="0" indent="0">
              <a:buNone/>
            </a:pPr>
            <a:r>
              <a:rPr lang="es-MX" b="1" dirty="0">
                <a:solidFill>
                  <a:schemeClr val="accent1"/>
                </a:solidFill>
              </a:rPr>
              <a:t>	</a:t>
            </a:r>
            <a:r>
              <a:rPr lang="es-MX" b="1" dirty="0" smtClean="0">
                <a:solidFill>
                  <a:schemeClr val="accent1"/>
                </a:solidFill>
              </a:rPr>
              <a:t>				Fecha límite: Lunes 29 de abril</a:t>
            </a:r>
            <a:endParaRPr lang="es-MX" dirty="0" smtClean="0">
              <a:solidFill>
                <a:schemeClr val="accent1"/>
              </a:solidFill>
            </a:endParaRPr>
          </a:p>
          <a:p>
            <a:endParaRPr lang="es-MX" b="1" dirty="0" smtClean="0">
              <a:solidFill>
                <a:schemeClr val="accent1"/>
              </a:solidFill>
            </a:endParaRPr>
          </a:p>
          <a:p>
            <a:r>
              <a:rPr lang="es-MX" b="1" dirty="0" smtClean="0">
                <a:solidFill>
                  <a:schemeClr val="bg1"/>
                </a:solidFill>
              </a:rPr>
              <a:t>3 de mayo			Entrega del Ensayo sobre el documental “Bowling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p>
          <a:p>
            <a:pPr marL="0" indent="0">
              <a:buNone/>
            </a:pPr>
            <a:r>
              <a:rPr lang="es-MX" b="1" dirty="0" smtClean="0">
                <a:solidFill>
                  <a:schemeClr val="bg1"/>
                </a:solidFill>
              </a:rPr>
              <a:t>						Actividad en clase: </a:t>
            </a:r>
            <a:r>
              <a:rPr lang="es-MX" b="1" u="sng" dirty="0" smtClean="0">
                <a:solidFill>
                  <a:schemeClr val="bg1"/>
                </a:solidFill>
              </a:rPr>
              <a:t>Exposición</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345141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0" y="0"/>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Acerca de las Exposiciones   (3-mayo-2019)</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218941" y="833169"/>
            <a:ext cx="11771290" cy="5626102"/>
          </a:xfrm>
        </p:spPr>
        <p:txBody>
          <a:bodyPr>
            <a:normAutofit lnSpcReduction="10000"/>
          </a:bodyPr>
          <a:lstStyle/>
          <a:p>
            <a:r>
              <a:rPr lang="es-MX" b="1" dirty="0" smtClean="0">
                <a:solidFill>
                  <a:schemeClr val="bg1"/>
                </a:solidFill>
              </a:rPr>
              <a:t>¿Qué se presentará?</a:t>
            </a:r>
          </a:p>
          <a:p>
            <a:pPr lvl="1"/>
            <a:r>
              <a:rPr lang="es-MX" dirty="0" smtClean="0">
                <a:solidFill>
                  <a:schemeClr val="bg1"/>
                </a:solidFill>
              </a:rPr>
              <a:t>Proyecto presentado en la Feria de las Ciencias</a:t>
            </a:r>
          </a:p>
          <a:p>
            <a:pPr lvl="1"/>
            <a:endParaRPr lang="es-MX" dirty="0">
              <a:solidFill>
                <a:schemeClr val="bg1"/>
              </a:solidFill>
            </a:endParaRPr>
          </a:p>
          <a:p>
            <a:r>
              <a:rPr lang="es-MX" b="1" dirty="0" smtClean="0">
                <a:solidFill>
                  <a:schemeClr val="bg1"/>
                </a:solidFill>
              </a:rPr>
              <a:t>Reglas:</a:t>
            </a:r>
          </a:p>
          <a:p>
            <a:pPr lvl="1"/>
            <a:r>
              <a:rPr lang="es-MX" dirty="0" smtClean="0">
                <a:solidFill>
                  <a:schemeClr val="bg1"/>
                </a:solidFill>
              </a:rPr>
              <a:t>Las presentaciones </a:t>
            </a:r>
            <a:r>
              <a:rPr lang="es-MX" b="1" dirty="0" smtClean="0">
                <a:solidFill>
                  <a:schemeClr val="bg1"/>
                </a:solidFill>
              </a:rPr>
              <a:t>pueden </a:t>
            </a:r>
            <a:r>
              <a:rPr lang="es-MX" dirty="0" smtClean="0">
                <a:solidFill>
                  <a:schemeClr val="bg1"/>
                </a:solidFill>
              </a:rPr>
              <a:t>ser en equipo. </a:t>
            </a:r>
          </a:p>
          <a:p>
            <a:pPr lvl="2"/>
            <a:r>
              <a:rPr lang="es-MX" dirty="0" smtClean="0">
                <a:solidFill>
                  <a:schemeClr val="bg1"/>
                </a:solidFill>
              </a:rPr>
              <a:t>Cada quien debe estar en al menos un equipo y sólo en ese equipo.</a:t>
            </a:r>
          </a:p>
          <a:p>
            <a:pPr lvl="2"/>
            <a:r>
              <a:rPr lang="es-MX" dirty="0" smtClean="0">
                <a:solidFill>
                  <a:schemeClr val="bg1"/>
                </a:solidFill>
              </a:rPr>
              <a:t>Cada equipo deberá traer </a:t>
            </a:r>
            <a:r>
              <a:rPr lang="es-MX" b="1" dirty="0" smtClean="0">
                <a:solidFill>
                  <a:schemeClr val="bg1"/>
                </a:solidFill>
              </a:rPr>
              <a:t>cinco preguntas</a:t>
            </a:r>
            <a:r>
              <a:rPr lang="es-MX" dirty="0">
                <a:solidFill>
                  <a:schemeClr val="bg1"/>
                </a:solidFill>
              </a:rPr>
              <a:t> </a:t>
            </a:r>
            <a:r>
              <a:rPr lang="es-MX" dirty="0" smtClean="0">
                <a:solidFill>
                  <a:schemeClr val="bg1"/>
                </a:solidFill>
              </a:rPr>
              <a:t>relacionadas con el contenido de su presentación, que serán utilizadas para evaluar a sus compañeros</a:t>
            </a:r>
          </a:p>
          <a:p>
            <a:r>
              <a:rPr lang="es-MX" b="1" dirty="0" smtClean="0">
                <a:solidFill>
                  <a:schemeClr val="bg1"/>
                </a:solidFill>
              </a:rPr>
              <a:t>Evaluación</a:t>
            </a:r>
          </a:p>
          <a:p>
            <a:pPr lvl="1"/>
            <a:r>
              <a:rPr lang="es-MX" b="1" dirty="0" smtClean="0">
                <a:solidFill>
                  <a:schemeClr val="bg1"/>
                </a:solidFill>
              </a:rPr>
              <a:t>¡Los otros deciden!</a:t>
            </a:r>
          </a:p>
          <a:p>
            <a:pPr lvl="2"/>
            <a:r>
              <a:rPr lang="es-MX" dirty="0" smtClean="0">
                <a:solidFill>
                  <a:schemeClr val="bg1"/>
                </a:solidFill>
              </a:rPr>
              <a:t>Cada equipo podrá asignar </a:t>
            </a:r>
            <a:r>
              <a:rPr lang="es-MX" b="1" dirty="0" smtClean="0">
                <a:solidFill>
                  <a:schemeClr val="bg1"/>
                </a:solidFill>
              </a:rPr>
              <a:t>sólo un 10, sólo un 9, sólo un 8…. </a:t>
            </a:r>
            <a:r>
              <a:rPr lang="es-MX" dirty="0" smtClean="0">
                <a:solidFill>
                  <a:schemeClr val="bg1"/>
                </a:solidFill>
              </a:rPr>
              <a:t>a uno de los equipos que presentaron (sin contarse a sí mismos)</a:t>
            </a:r>
          </a:p>
          <a:p>
            <a:pPr lvl="1"/>
            <a:r>
              <a:rPr lang="es-MX" b="1" dirty="0" smtClean="0">
                <a:solidFill>
                  <a:schemeClr val="bg1"/>
                </a:solidFill>
              </a:rPr>
              <a:t>Robo de puntos</a:t>
            </a:r>
          </a:p>
          <a:p>
            <a:pPr lvl="2"/>
            <a:r>
              <a:rPr lang="es-MX" dirty="0" smtClean="0">
                <a:solidFill>
                  <a:schemeClr val="bg1"/>
                </a:solidFill>
              </a:rPr>
              <a:t>Si un miembro de otro equipo hace una pregunta que </a:t>
            </a:r>
            <a:r>
              <a:rPr lang="es-MX" b="1" dirty="0" smtClean="0">
                <a:solidFill>
                  <a:schemeClr val="bg1"/>
                </a:solidFill>
              </a:rPr>
              <a:t>nadie del equipo que está exponiendo </a:t>
            </a:r>
            <a:r>
              <a:rPr lang="es-MX" dirty="0" smtClean="0">
                <a:solidFill>
                  <a:schemeClr val="bg1"/>
                </a:solidFill>
              </a:rPr>
              <a:t>puede responder, ¡se roba un punto!</a:t>
            </a:r>
          </a:p>
          <a:p>
            <a:pPr lvl="1"/>
            <a:r>
              <a:rPr lang="es-MX" b="1" dirty="0" smtClean="0">
                <a:solidFill>
                  <a:schemeClr val="bg1"/>
                </a:solidFill>
              </a:rPr>
              <a:t>Puntos por atención</a:t>
            </a:r>
          </a:p>
          <a:p>
            <a:pPr lvl="2"/>
            <a:r>
              <a:rPr lang="es-MX" dirty="0" smtClean="0">
                <a:solidFill>
                  <a:schemeClr val="bg1"/>
                </a:solidFill>
              </a:rPr>
              <a:t>Al finalizar cada exposición, se preguntarán al azar tres de las cinco preguntas preparadas por el equipo y se le regalará un punto al equipo de quien sepa contestar correctamente.</a:t>
            </a:r>
          </a:p>
          <a:p>
            <a:pPr lvl="2"/>
            <a:endParaRPr lang="es-MX" dirty="0" smtClean="0">
              <a:solidFill>
                <a:schemeClr val="bg1"/>
              </a:solidFill>
            </a:endParaRPr>
          </a:p>
        </p:txBody>
      </p:sp>
    </p:spTree>
    <p:extLst>
      <p:ext uri="{BB962C8B-B14F-4D97-AF65-F5344CB8AC3E}">
        <p14:creationId xmlns:p14="http://schemas.microsoft.com/office/powerpoint/2010/main" val="339971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Repaso global:</a:t>
            </a:r>
            <a:br>
              <a:rPr lang="es-MX" b="1" dirty="0" smtClean="0"/>
            </a:br>
            <a:r>
              <a:rPr lang="es-MX" b="1" dirty="0" smtClean="0"/>
              <a:t>¿Qué debe llevar mi TMI?</a:t>
            </a:r>
            <a:endParaRPr lang="es-MX" b="1"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186</TotalTime>
  <Words>765</Words>
  <Application>Microsoft Office PowerPoint</Application>
  <PresentationFormat>Panorámica</PresentationFormat>
  <Paragraphs>165</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Aharoni</vt:lpstr>
      <vt:lpstr>Arial</vt:lpstr>
      <vt:lpstr>Century Gothic</vt:lpstr>
      <vt:lpstr>Wingdings 3</vt:lpstr>
      <vt:lpstr>Espiral</vt:lpstr>
      <vt:lpstr>Evaluación  4to periodo</vt:lpstr>
      <vt:lpstr>Calendario de actividades</vt:lpstr>
      <vt:lpstr>Acerca del DEBATE   (3-mayo-2019)</vt:lpstr>
      <vt:lpstr>Evaluación  4to periodo</vt:lpstr>
      <vt:lpstr>Calendario de actividades</vt:lpstr>
      <vt:lpstr>Evaluación  4to periodo</vt:lpstr>
      <vt:lpstr>Calendario de actividades</vt:lpstr>
      <vt:lpstr>Acerca de las Exposiciones   (3-mayo-2019)</vt:lpstr>
      <vt:lpstr>Repaso global: ¿Qué debe llevar mi TMI?</vt:lpstr>
      <vt:lpstr>1) Portada</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Adriana</cp:lastModifiedBy>
  <cp:revision>40</cp:revision>
  <dcterms:created xsi:type="dcterms:W3CDTF">2019-04-04T22:51:26Z</dcterms:created>
  <dcterms:modified xsi:type="dcterms:W3CDTF">2019-04-05T06:20:58Z</dcterms:modified>
</cp:coreProperties>
</file>