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09D4AC-9BCB-48A1-B4B1-E1297C7DA6A7}">
  <a:tblStyle styleId="{FC09D4AC-9BCB-48A1-B4B1-E1297C7DA6A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18"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Google Shape;90;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4" name="Shape 24"/>
        <p:cNvGrpSpPr/>
        <p:nvPr/>
      </p:nvGrpSpPr>
      <p:grpSpPr>
        <a:xfrm>
          <a:off x="0" y="0"/>
          <a:ext cx="0" cy="0"/>
          <a:chOff x="0" y="0"/>
          <a:chExt cx="0" cy="0"/>
        </a:xfrm>
      </p:grpSpPr>
      <p:sp>
        <p:nvSpPr>
          <p:cNvPr id="25" name="Google Shape;25;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7" name="Google Shape;27;p3"/>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8" name="Google Shape;28;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31" name="Shape 31"/>
        <p:cNvGrpSpPr/>
        <p:nvPr/>
      </p:nvGrpSpPr>
      <p:grpSpPr>
        <a:xfrm>
          <a:off x="0" y="0"/>
          <a:ext cx="0" cy="0"/>
          <a:chOff x="0" y="0"/>
          <a:chExt cx="0" cy="0"/>
        </a:xfrm>
      </p:grpSpPr>
      <p:sp>
        <p:nvSpPr>
          <p:cNvPr id="32" name="Google Shape;32;p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36" name="Google Shape;36;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39" name="Google Shape;39;p4"/>
          <p:cNvCxnSpPr/>
          <p:nvPr/>
        </p:nvCxnSpPr>
        <p:spPr>
          <a:xfrm>
            <a:off x="905744" y="4343400"/>
            <a:ext cx="740664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40" name="Shape 40"/>
        <p:cNvGrpSpPr/>
        <p:nvPr/>
      </p:nvGrpSpPr>
      <p:grpSpPr>
        <a:xfrm>
          <a:off x="0" y="0"/>
          <a:ext cx="0" cy="0"/>
          <a:chOff x="0" y="0"/>
          <a:chExt cx="0" cy="0"/>
        </a:xfrm>
      </p:grpSpPr>
      <p:sp>
        <p:nvSpPr>
          <p:cNvPr id="41" name="Google Shape;41;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3" name="Google Shape;43;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bg>
      <p:bgPr>
        <a:solidFill>
          <a:schemeClr val="lt1"/>
        </a:solidFill>
      </p:bgPr>
    </p:bg>
    <p:spTree>
      <p:nvGrpSpPr>
        <p:cNvPr id="46" name="Shape 46"/>
        <p:cNvGrpSpPr/>
        <p:nvPr/>
      </p:nvGrpSpPr>
      <p:grpSpPr>
        <a:xfrm>
          <a:off x="0" y="0"/>
          <a:ext cx="0" cy="0"/>
          <a:chOff x="0" y="0"/>
          <a:chExt cx="0" cy="0"/>
        </a:xfrm>
      </p:grpSpPr>
      <p:sp>
        <p:nvSpPr>
          <p:cNvPr id="47" name="Google Shape;47;p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51" name="Google Shape;51;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54" name="Google Shape;54;p6"/>
          <p:cNvCxnSpPr/>
          <p:nvPr/>
        </p:nvCxnSpPr>
        <p:spPr>
          <a:xfrm>
            <a:off x="905744" y="4343400"/>
            <a:ext cx="740664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8" name="Google Shape;58;p7"/>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9" name="Google Shape;59;p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60" name="Google Shape;60;p7"/>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1" name="Google Shape;61;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Google Shape;74;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Google Shape;75;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2"/>
                </a:solidFill>
                <a:latin typeface="Calibri"/>
                <a:ea typeface="Calibri"/>
                <a:cs typeface="Calibri"/>
                <a:sym typeface="Calibri"/>
              </a:defRPr>
            </a:lvl1pPr>
            <a:lvl2pPr indent="0" lvl="1" marL="0" marR="0" rtl="0" algn="r">
              <a:spcBef>
                <a:spcPts val="0"/>
              </a:spcBef>
              <a:buNone/>
              <a:defRPr b="0" i="0" sz="1050" u="none" cap="none" strike="noStrike">
                <a:solidFill>
                  <a:schemeClr val="dk2"/>
                </a:solidFill>
                <a:latin typeface="Calibri"/>
                <a:ea typeface="Calibri"/>
                <a:cs typeface="Calibri"/>
                <a:sym typeface="Calibri"/>
              </a:defRPr>
            </a:lvl2pPr>
            <a:lvl3pPr indent="0" lvl="2" marL="0" marR="0" rtl="0" algn="r">
              <a:spcBef>
                <a:spcPts val="0"/>
              </a:spcBef>
              <a:buNone/>
              <a:defRPr b="0" i="0" sz="1050" u="none" cap="none" strike="noStrike">
                <a:solidFill>
                  <a:schemeClr val="dk2"/>
                </a:solidFill>
                <a:latin typeface="Calibri"/>
                <a:ea typeface="Calibri"/>
                <a:cs typeface="Calibri"/>
                <a:sym typeface="Calibri"/>
              </a:defRPr>
            </a:lvl3pPr>
            <a:lvl4pPr indent="0" lvl="3" marL="0" marR="0" rtl="0" algn="r">
              <a:spcBef>
                <a:spcPts val="0"/>
              </a:spcBef>
              <a:buNone/>
              <a:defRPr b="0" i="0" sz="1050" u="none" cap="none" strike="noStrike">
                <a:solidFill>
                  <a:schemeClr val="dk2"/>
                </a:solidFill>
                <a:latin typeface="Calibri"/>
                <a:ea typeface="Calibri"/>
                <a:cs typeface="Calibri"/>
                <a:sym typeface="Calibri"/>
              </a:defRPr>
            </a:lvl4pPr>
            <a:lvl5pPr indent="0" lvl="4" marL="0" marR="0" rtl="0" algn="r">
              <a:spcBef>
                <a:spcPts val="0"/>
              </a:spcBef>
              <a:buNone/>
              <a:defRPr b="0" i="0" sz="1050" u="none" cap="none" strike="noStrike">
                <a:solidFill>
                  <a:schemeClr val="dk2"/>
                </a:solidFill>
                <a:latin typeface="Calibri"/>
                <a:ea typeface="Calibri"/>
                <a:cs typeface="Calibri"/>
                <a:sym typeface="Calibri"/>
              </a:defRPr>
            </a:lvl5pPr>
            <a:lvl6pPr indent="0" lvl="5" marL="0" marR="0" rtl="0" algn="r">
              <a:spcBef>
                <a:spcPts val="0"/>
              </a:spcBef>
              <a:buNone/>
              <a:defRPr b="0" i="0" sz="1050" u="none" cap="none" strike="noStrike">
                <a:solidFill>
                  <a:schemeClr val="dk2"/>
                </a:solidFill>
                <a:latin typeface="Calibri"/>
                <a:ea typeface="Calibri"/>
                <a:cs typeface="Calibri"/>
                <a:sym typeface="Calibri"/>
              </a:defRPr>
            </a:lvl6pPr>
            <a:lvl7pPr indent="0" lvl="6" marL="0" marR="0" rtl="0" algn="r">
              <a:spcBef>
                <a:spcPts val="0"/>
              </a:spcBef>
              <a:buNone/>
              <a:defRPr b="0" i="0" sz="1050" u="none" cap="none" strike="noStrike">
                <a:solidFill>
                  <a:schemeClr val="dk2"/>
                </a:solidFill>
                <a:latin typeface="Calibri"/>
                <a:ea typeface="Calibri"/>
                <a:cs typeface="Calibri"/>
                <a:sym typeface="Calibri"/>
              </a:defRPr>
            </a:lvl7pPr>
            <a:lvl8pPr indent="0" lvl="7" marL="0" marR="0" rtl="0" algn="r">
              <a:spcBef>
                <a:spcPts val="0"/>
              </a:spcBef>
              <a:buNone/>
              <a:defRPr b="0" i="0" sz="1050" u="none" cap="none" strike="noStrike">
                <a:solidFill>
                  <a:schemeClr val="dk2"/>
                </a:solidFill>
                <a:latin typeface="Calibri"/>
                <a:ea typeface="Calibri"/>
                <a:cs typeface="Calibri"/>
                <a:sym typeface="Calibri"/>
              </a:defRPr>
            </a:lvl8pPr>
            <a:lvl9pPr indent="0" lvl="8" marL="0" marR="0" rt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0"/>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Google Shape;84;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descr="Resultado de imagen para imagen de conexiones" id="105" name="Google Shape;105;p13"/>
          <p:cNvPicPr preferRelativeResize="0"/>
          <p:nvPr/>
        </p:nvPicPr>
        <p:blipFill rotWithShape="1">
          <a:blip r:embed="rId3">
            <a:alphaModFix/>
          </a:blip>
          <a:srcRect b="0" l="0" r="0" t="0"/>
          <a:stretch/>
        </p:blipFill>
        <p:spPr>
          <a:xfrm>
            <a:off x="0" y="473546"/>
            <a:ext cx="5752462" cy="946432"/>
          </a:xfrm>
          <a:prstGeom prst="rect">
            <a:avLst/>
          </a:prstGeom>
          <a:noFill/>
          <a:ln>
            <a:noFill/>
          </a:ln>
        </p:spPr>
      </p:pic>
      <p:sp>
        <p:nvSpPr>
          <p:cNvPr id="106" name="Google Shape;106;p13"/>
          <p:cNvSpPr txBox="1"/>
          <p:nvPr/>
        </p:nvSpPr>
        <p:spPr>
          <a:xfrm>
            <a:off x="1036416" y="393624"/>
            <a:ext cx="2657895" cy="440622"/>
          </a:xfrm>
          <a:prstGeom prst="rect">
            <a:avLst/>
          </a:prstGeom>
          <a:noFill/>
          <a:ln>
            <a:noFill/>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Clr>
                <a:srgbClr val="00B0F0"/>
              </a:buClr>
              <a:buSzPts val="2000"/>
              <a:buFont typeface="Calibri"/>
              <a:buNone/>
            </a:pPr>
            <a:r>
              <a:rPr b="1" i="0" lang="es-MX" sz="2000" u="none" cap="none" strike="noStrike">
                <a:solidFill>
                  <a:srgbClr val="00B0F0"/>
                </a:solidFill>
                <a:latin typeface="Calibri"/>
                <a:ea typeface="Calibri"/>
                <a:cs typeface="Calibri"/>
                <a:sym typeface="Calibri"/>
              </a:rPr>
              <a:t>CONEXIONES PARTE III</a:t>
            </a:r>
            <a:endParaRPr/>
          </a:p>
        </p:txBody>
      </p:sp>
      <p:sp>
        <p:nvSpPr>
          <p:cNvPr id="107" name="Google Shape;107;p13"/>
          <p:cNvSpPr txBox="1"/>
          <p:nvPr/>
        </p:nvSpPr>
        <p:spPr>
          <a:xfrm>
            <a:off x="1208903" y="6354055"/>
            <a:ext cx="591812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Centro Educativo Jean Piaget</a:t>
            </a:r>
            <a:endParaRPr/>
          </a:p>
        </p:txBody>
      </p:sp>
      <p:sp>
        <p:nvSpPr>
          <p:cNvPr id="108" name="Google Shape;108;p13"/>
          <p:cNvSpPr txBox="1"/>
          <p:nvPr/>
        </p:nvSpPr>
        <p:spPr>
          <a:xfrm>
            <a:off x="4487918" y="1548691"/>
            <a:ext cx="4302550" cy="271293"/>
          </a:xfrm>
          <a:prstGeom prst="rect">
            <a:avLst/>
          </a:prstGeom>
          <a:noFill/>
          <a:ln>
            <a:noFill/>
          </a:ln>
        </p:spPr>
        <p:txBody>
          <a:bodyPr anchorCtr="0" anchor="t" bIns="45700" lIns="91425" spcFirstLastPara="1" rIns="91425" wrap="square" tIns="45700">
            <a:noAutofit/>
          </a:bodyPr>
          <a:lstStyle/>
          <a:p>
            <a:pPr indent="0" lvl="0" marL="0" marR="0" rtl="0" algn="ctr">
              <a:lnSpc>
                <a:spcPct val="65000"/>
              </a:lnSpc>
              <a:spcBef>
                <a:spcPts val="0"/>
              </a:spcBef>
              <a:spcAft>
                <a:spcPts val="0"/>
              </a:spcAft>
              <a:buClr>
                <a:srgbClr val="3F3F3F"/>
              </a:buClr>
              <a:buSzPts val="1550"/>
              <a:buFont typeface="Calibri"/>
              <a:buNone/>
            </a:pPr>
            <a:r>
              <a:rPr b="1" i="0" lang="es-MX" sz="1550" u="none" cap="none" strike="noStrike">
                <a:solidFill>
                  <a:srgbClr val="3F3F3F"/>
                </a:solidFill>
                <a:latin typeface="Calibri"/>
                <a:ea typeface="Calibri"/>
                <a:cs typeface="Calibri"/>
                <a:sym typeface="Calibri"/>
              </a:rPr>
              <a:t>MATEMÁTICAS-ARTES-CIENCIAS. </a:t>
            </a:r>
            <a:endParaRPr/>
          </a:p>
        </p:txBody>
      </p:sp>
      <p:sp>
        <p:nvSpPr>
          <p:cNvPr id="109" name="Google Shape;109;p13"/>
          <p:cNvSpPr txBox="1"/>
          <p:nvPr/>
        </p:nvSpPr>
        <p:spPr>
          <a:xfrm>
            <a:off x="4678326" y="1785698"/>
            <a:ext cx="4465674"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Coordinador</a:t>
            </a:r>
            <a:r>
              <a:rPr b="1" i="1" lang="es-MX" sz="1500" u="none" cap="none" strike="noStrike">
                <a:solidFill>
                  <a:srgbClr val="262626"/>
                </a:solidFill>
                <a:latin typeface="Calibri"/>
                <a:ea typeface="Calibri"/>
                <a:cs typeface="Calibri"/>
                <a:sym typeface="Calibri"/>
              </a:rPr>
              <a:t>:  </a:t>
            </a:r>
            <a:r>
              <a:rPr b="0" i="1" lang="es-MX" sz="1500" u="none" cap="none" strike="noStrike">
                <a:solidFill>
                  <a:srgbClr val="262626"/>
                </a:solidFill>
                <a:latin typeface="Calibri"/>
                <a:ea typeface="Calibri"/>
                <a:cs typeface="Calibri"/>
                <a:sym typeface="Calibri"/>
              </a:rPr>
              <a:t>Mónica Castañares</a:t>
            </a:r>
            <a:endParaRPr/>
          </a:p>
        </p:txBody>
      </p:sp>
      <p:sp>
        <p:nvSpPr>
          <p:cNvPr id="110" name="Google Shape;110;p13"/>
          <p:cNvSpPr txBox="1"/>
          <p:nvPr/>
        </p:nvSpPr>
        <p:spPr>
          <a:xfrm>
            <a:off x="3912785" y="2994507"/>
            <a:ext cx="5022600" cy="178500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Disciplinas</a:t>
            </a:r>
            <a:endParaRPr/>
          </a:p>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Materia</a:t>
            </a:r>
            <a:r>
              <a:rPr b="0" i="1" lang="es-MX" sz="1500" u="none" cap="none" strike="noStrike">
                <a:solidFill>
                  <a:srgbClr val="262626"/>
                </a:solidFill>
                <a:latin typeface="Calibri"/>
                <a:ea typeface="Calibri"/>
                <a:cs typeface="Calibri"/>
                <a:sym typeface="Calibri"/>
              </a:rPr>
              <a:t> : Comunicación Visual </a:t>
            </a:r>
            <a:r>
              <a:rPr b="1" i="0" lang="es-MX" sz="1500" u="none" cap="none" strike="noStrike">
                <a:solidFill>
                  <a:srgbClr val="262626"/>
                </a:solidFill>
                <a:latin typeface="Calibri"/>
                <a:ea typeface="Calibri"/>
                <a:cs typeface="Calibri"/>
                <a:sym typeface="Calibri"/>
              </a:rPr>
              <a:t>Profesor</a:t>
            </a:r>
            <a:r>
              <a:rPr b="0" i="0" lang="es-MX" sz="1500" u="none" cap="none" strike="noStrike">
                <a:solidFill>
                  <a:srgbClr val="262626"/>
                </a:solidFill>
                <a:latin typeface="Calibri"/>
                <a:ea typeface="Calibri"/>
                <a:cs typeface="Calibri"/>
                <a:sym typeface="Calibri"/>
              </a:rPr>
              <a:t>: </a:t>
            </a:r>
            <a:r>
              <a:rPr b="0" i="1" lang="es-MX" sz="1500" u="none" cap="none" strike="noStrike">
                <a:solidFill>
                  <a:srgbClr val="262626"/>
                </a:solidFill>
                <a:latin typeface="Calibri"/>
                <a:ea typeface="Calibri"/>
                <a:cs typeface="Calibri"/>
                <a:sym typeface="Calibri"/>
              </a:rPr>
              <a:t>Arq</a:t>
            </a:r>
            <a:r>
              <a:rPr b="1" i="1" lang="es-MX" sz="1500" u="none" cap="none" strike="noStrike">
                <a:solidFill>
                  <a:srgbClr val="262626"/>
                </a:solidFill>
                <a:latin typeface="Calibri"/>
                <a:ea typeface="Calibri"/>
                <a:cs typeface="Calibri"/>
                <a:sym typeface="Calibri"/>
              </a:rPr>
              <a:t>. </a:t>
            </a:r>
            <a:r>
              <a:rPr b="0" i="1" lang="es-MX" sz="1500" u="none" cap="none" strike="noStrike">
                <a:solidFill>
                  <a:srgbClr val="262626"/>
                </a:solidFill>
                <a:latin typeface="Calibri"/>
                <a:ea typeface="Calibri"/>
                <a:cs typeface="Calibri"/>
                <a:sym typeface="Calibri"/>
              </a:rPr>
              <a:t>Gerardo Sánchez Juárez</a:t>
            </a:r>
            <a:endParaRPr/>
          </a:p>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Materia: </a:t>
            </a:r>
            <a:r>
              <a:rPr b="0" i="1" lang="es-MX" sz="1500" u="none" cap="none" strike="noStrike">
                <a:solidFill>
                  <a:srgbClr val="262626"/>
                </a:solidFill>
                <a:latin typeface="Calibri"/>
                <a:ea typeface="Calibri"/>
                <a:cs typeface="Calibri"/>
                <a:sym typeface="Calibri"/>
              </a:rPr>
              <a:t>Física  </a:t>
            </a:r>
            <a:r>
              <a:rPr b="1" i="0" lang="es-MX" sz="1500" u="none" cap="none" strike="noStrike">
                <a:solidFill>
                  <a:srgbClr val="262626"/>
                </a:solidFill>
                <a:latin typeface="Calibri"/>
                <a:ea typeface="Calibri"/>
                <a:cs typeface="Calibri"/>
                <a:sym typeface="Calibri"/>
              </a:rPr>
              <a:t>Profesor</a:t>
            </a:r>
            <a:r>
              <a:rPr b="0" i="1" lang="es-MX" sz="1500" u="none" cap="none" strike="noStrike">
                <a:solidFill>
                  <a:srgbClr val="262626"/>
                </a:solidFill>
                <a:latin typeface="Calibri"/>
                <a:ea typeface="Calibri"/>
                <a:cs typeface="Calibri"/>
                <a:sym typeface="Calibri"/>
              </a:rPr>
              <a:t>: Ing. Guillermo Robles Maldonado</a:t>
            </a:r>
            <a:endParaRPr/>
          </a:p>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Materia</a:t>
            </a:r>
            <a:r>
              <a:rPr b="0" i="1" lang="es-MX" sz="1500" u="none" cap="none" strike="noStrike">
                <a:solidFill>
                  <a:srgbClr val="262626"/>
                </a:solidFill>
                <a:latin typeface="Calibri"/>
                <a:ea typeface="Calibri"/>
                <a:cs typeface="Calibri"/>
                <a:sym typeface="Calibri"/>
              </a:rPr>
              <a:t>:  Educación para la salud </a:t>
            </a:r>
            <a:r>
              <a:rPr b="1" i="0" lang="es-MX" sz="1500" u="none" cap="none" strike="noStrike">
                <a:solidFill>
                  <a:srgbClr val="262626"/>
                </a:solidFill>
                <a:latin typeface="Calibri"/>
                <a:ea typeface="Calibri"/>
                <a:cs typeface="Calibri"/>
                <a:sym typeface="Calibri"/>
              </a:rPr>
              <a:t>Profesora:</a:t>
            </a:r>
            <a:r>
              <a:rPr b="0" i="1" lang="es-MX" sz="1500" u="none" cap="none" strike="noStrike">
                <a:solidFill>
                  <a:srgbClr val="262626"/>
                </a:solidFill>
                <a:latin typeface="Calibri"/>
                <a:ea typeface="Calibri"/>
                <a:cs typeface="Calibri"/>
                <a:sym typeface="Calibri"/>
              </a:rPr>
              <a:t>  Dra. Mónica Parks</a:t>
            </a:r>
            <a:endParaRPr b="0" i="1" sz="1500" u="none" cap="none" strike="noStrike">
              <a:solidFill>
                <a:srgbClr val="262626"/>
              </a:solidFill>
              <a:latin typeface="Calibri"/>
              <a:ea typeface="Calibri"/>
              <a:cs typeface="Calibri"/>
              <a:sym typeface="Calibri"/>
            </a:endParaRPr>
          </a:p>
          <a:p>
            <a:pPr indent="0" lvl="0" marL="0" rtl="0" algn="l">
              <a:lnSpc>
                <a:spcPct val="85000"/>
              </a:lnSpc>
              <a:spcBef>
                <a:spcPts val="0"/>
              </a:spcBef>
              <a:spcAft>
                <a:spcPts val="0"/>
              </a:spcAft>
              <a:buClr>
                <a:srgbClr val="262626"/>
              </a:buClr>
              <a:buSzPts val="1500"/>
              <a:buFont typeface="Calibri"/>
              <a:buNone/>
            </a:pPr>
            <a:r>
              <a:rPr b="1" lang="es-MX" sz="1500">
                <a:solidFill>
                  <a:srgbClr val="262626"/>
                </a:solidFill>
                <a:latin typeface="Calibri"/>
                <a:ea typeface="Calibri"/>
                <a:cs typeface="Calibri"/>
                <a:sym typeface="Calibri"/>
              </a:rPr>
              <a:t>Materia: </a:t>
            </a:r>
            <a:r>
              <a:rPr i="1" lang="es-MX" sz="1500">
                <a:solidFill>
                  <a:srgbClr val="262626"/>
                </a:solidFill>
                <a:latin typeface="Calibri"/>
                <a:ea typeface="Calibri"/>
                <a:cs typeface="Calibri"/>
                <a:sym typeface="Calibri"/>
              </a:rPr>
              <a:t>Psicología </a:t>
            </a:r>
            <a:r>
              <a:rPr b="1" lang="es-MX" sz="1500">
                <a:solidFill>
                  <a:srgbClr val="262626"/>
                </a:solidFill>
                <a:latin typeface="Calibri"/>
                <a:ea typeface="Calibri"/>
                <a:cs typeface="Calibri"/>
                <a:sym typeface="Calibri"/>
              </a:rPr>
              <a:t>Profesor: </a:t>
            </a:r>
            <a:r>
              <a:rPr i="1" lang="es-MX" sz="1500">
                <a:solidFill>
                  <a:srgbClr val="262626"/>
                </a:solidFill>
                <a:latin typeface="Calibri"/>
                <a:ea typeface="Calibri"/>
                <a:cs typeface="Calibri"/>
                <a:sym typeface="Calibri"/>
              </a:rPr>
              <a:t>Mtra. Gabriela Velasco</a:t>
            </a:r>
            <a:endParaRPr i="1" sz="1500">
              <a:solidFill>
                <a:srgbClr val="262626"/>
              </a:solidFill>
              <a:latin typeface="Calibri"/>
              <a:ea typeface="Calibri"/>
              <a:cs typeface="Calibri"/>
              <a:sym typeface="Calibri"/>
            </a:endParaRPr>
          </a:p>
          <a:p>
            <a:pPr indent="0" lvl="0" marL="0" rtl="0" algn="l">
              <a:lnSpc>
                <a:spcPct val="85000"/>
              </a:lnSpc>
              <a:spcBef>
                <a:spcPts val="0"/>
              </a:spcBef>
              <a:spcAft>
                <a:spcPts val="0"/>
              </a:spcAft>
              <a:buClr>
                <a:srgbClr val="262626"/>
              </a:buClr>
              <a:buSzPts val="1500"/>
              <a:buFont typeface="Calibri"/>
              <a:buNone/>
            </a:pPr>
            <a:r>
              <a:rPr b="1" lang="es-MX" sz="1500">
                <a:solidFill>
                  <a:srgbClr val="262626"/>
                </a:solidFill>
                <a:latin typeface="Calibri"/>
                <a:ea typeface="Calibri"/>
                <a:cs typeface="Calibri"/>
                <a:sym typeface="Calibri"/>
              </a:rPr>
              <a:t>Materia: </a:t>
            </a:r>
            <a:r>
              <a:rPr i="1" lang="es-MX" sz="1500">
                <a:solidFill>
                  <a:srgbClr val="262626"/>
                </a:solidFill>
                <a:latin typeface="Calibri"/>
                <a:ea typeface="Calibri"/>
                <a:cs typeface="Calibri"/>
                <a:sym typeface="Calibri"/>
              </a:rPr>
              <a:t>Taller de Metodología de la Investigación </a:t>
            </a:r>
            <a:r>
              <a:rPr b="1" lang="es-MX" sz="1500">
                <a:solidFill>
                  <a:srgbClr val="262626"/>
                </a:solidFill>
                <a:latin typeface="Calibri"/>
                <a:ea typeface="Calibri"/>
                <a:cs typeface="Calibri"/>
                <a:sym typeface="Calibri"/>
              </a:rPr>
              <a:t>Profesor: </a:t>
            </a:r>
            <a:r>
              <a:rPr i="1" lang="es-MX" sz="1500">
                <a:solidFill>
                  <a:srgbClr val="262626"/>
                </a:solidFill>
                <a:latin typeface="Calibri"/>
                <a:ea typeface="Calibri"/>
                <a:cs typeface="Calibri"/>
                <a:sym typeface="Calibri"/>
              </a:rPr>
              <a:t>Mtra. María José Barrera</a:t>
            </a:r>
            <a:endParaRPr i="1" sz="1500">
              <a:solidFill>
                <a:srgbClr val="262626"/>
              </a:solidFill>
              <a:latin typeface="Calibri"/>
              <a:ea typeface="Calibri"/>
              <a:cs typeface="Calibri"/>
              <a:sym typeface="Calibri"/>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111" name="Google Shape;111;p13"/>
          <p:cNvSpPr txBox="1"/>
          <p:nvPr/>
        </p:nvSpPr>
        <p:spPr>
          <a:xfrm>
            <a:off x="2111274" y="4927539"/>
            <a:ext cx="6824100" cy="1426500"/>
          </a:xfrm>
          <a:prstGeom prst="rect">
            <a:avLst/>
          </a:prstGeom>
          <a:noFill/>
          <a:ln>
            <a:noFill/>
          </a:ln>
        </p:spPr>
        <p:txBody>
          <a:bodyPr anchorCtr="0" anchor="t" bIns="45700" lIns="91425" spcFirstLastPara="1" rIns="91425" wrap="square" tIns="45700">
            <a:noAutofit/>
          </a:bodyPr>
          <a:lstStyle/>
          <a:p>
            <a:pPr indent="0" lvl="0" marL="0" marR="0" rtl="0" algn="r">
              <a:lnSpc>
                <a:spcPct val="85000"/>
              </a:lnSpc>
              <a:spcBef>
                <a:spcPts val="0"/>
              </a:spcBef>
              <a:spcAft>
                <a:spcPts val="0"/>
              </a:spcAft>
              <a:buClr>
                <a:srgbClr val="3F3F3F"/>
              </a:buClr>
              <a:buSzPts val="2000"/>
              <a:buFont typeface="Calibri"/>
              <a:buNone/>
            </a:pPr>
            <a:r>
              <a:rPr b="1" i="0" lang="es-MX" sz="2000" u="none" cap="none" strike="noStrike">
                <a:solidFill>
                  <a:srgbClr val="3F3F3F"/>
                </a:solidFill>
                <a:latin typeface="Calibri"/>
                <a:ea typeface="Calibri"/>
                <a:cs typeface="Calibri"/>
                <a:sym typeface="Calibri"/>
              </a:rPr>
              <a:t>Proyecto Interdisciplinario</a:t>
            </a:r>
            <a:endParaRPr/>
          </a:p>
          <a:p>
            <a:pPr indent="0" lvl="0" marL="0" marR="0" rtl="0" algn="r">
              <a:lnSpc>
                <a:spcPct val="85000"/>
              </a:lnSpc>
              <a:spcBef>
                <a:spcPts val="0"/>
              </a:spcBef>
              <a:spcAft>
                <a:spcPts val="0"/>
              </a:spcAft>
              <a:buClr>
                <a:srgbClr val="3F3F3F"/>
              </a:buClr>
              <a:buSzPts val="2000"/>
              <a:buFont typeface="Calibri"/>
              <a:buNone/>
            </a:pPr>
            <a:r>
              <a:rPr b="1" i="0" lang="es-MX" sz="2000" u="none" cap="none" strike="noStrike">
                <a:solidFill>
                  <a:srgbClr val="3F3F3F"/>
                </a:solidFill>
                <a:latin typeface="Calibri"/>
                <a:ea typeface="Calibri"/>
                <a:cs typeface="Calibri"/>
                <a:sym typeface="Calibri"/>
              </a:rPr>
              <a:t>Título del Trabajo:</a:t>
            </a:r>
            <a:endParaRPr/>
          </a:p>
          <a:p>
            <a:pPr indent="0" lvl="0" marL="0" marR="0" rtl="0" algn="r">
              <a:lnSpc>
                <a:spcPct val="85000"/>
              </a:lnSpc>
              <a:spcBef>
                <a:spcPts val="0"/>
              </a:spcBef>
              <a:spcAft>
                <a:spcPts val="0"/>
              </a:spcAft>
              <a:buClr>
                <a:srgbClr val="3F3F3F"/>
              </a:buClr>
              <a:buSzPts val="2000"/>
              <a:buFont typeface="Calibri"/>
              <a:buNone/>
            </a:pPr>
            <a:r>
              <a:rPr b="1" i="0" lang="es-MX" sz="2000" u="none" cap="none" strike="noStrike">
                <a:solidFill>
                  <a:srgbClr val="3F3F3F"/>
                </a:solidFill>
                <a:latin typeface="Calibri"/>
                <a:ea typeface="Calibri"/>
                <a:cs typeface="Calibri"/>
                <a:sym typeface="Calibri"/>
              </a:rPr>
              <a:t>¿Qué tan preparado te sientes para no lesionarte? </a:t>
            </a:r>
            <a:endParaRPr/>
          </a:p>
          <a:p>
            <a:pPr indent="0" lvl="0" marL="0" marR="0" rtl="0" algn="r">
              <a:lnSpc>
                <a:spcPct val="85000"/>
              </a:lnSpc>
              <a:spcBef>
                <a:spcPts val="0"/>
              </a:spcBef>
              <a:spcAft>
                <a:spcPts val="0"/>
              </a:spcAft>
              <a:buClr>
                <a:srgbClr val="3F3F3F"/>
              </a:buClr>
              <a:buSzPts val="2000"/>
              <a:buFont typeface="Calibri"/>
              <a:buNone/>
            </a:pPr>
            <a:r>
              <a:rPr b="1" i="0" lang="es-MX" sz="2000" u="none" cap="none" strike="noStrike">
                <a:solidFill>
                  <a:srgbClr val="3F3F3F"/>
                </a:solidFill>
                <a:latin typeface="Calibri"/>
                <a:ea typeface="Calibri"/>
                <a:cs typeface="Calibri"/>
                <a:sym typeface="Calibri"/>
              </a:rPr>
              <a:t>Fracturas en el Deporte.</a:t>
            </a:r>
            <a:endParaRPr/>
          </a:p>
        </p:txBody>
      </p:sp>
      <p:pic>
        <p:nvPicPr>
          <p:cNvPr descr="Resultado de imagen para iMAGEN DE FRACTURAS EN EL CUERPO CON RADIOGRAFIAS" id="112" name="Google Shape;112;p13"/>
          <p:cNvPicPr preferRelativeResize="0"/>
          <p:nvPr/>
        </p:nvPicPr>
        <p:blipFill rotWithShape="1">
          <a:blip r:embed="rId4">
            <a:alphaModFix/>
          </a:blip>
          <a:srcRect b="0" l="0" r="0" t="0"/>
          <a:stretch/>
        </p:blipFill>
        <p:spPr>
          <a:xfrm>
            <a:off x="277848" y="2006009"/>
            <a:ext cx="3634933" cy="3455820"/>
          </a:xfrm>
          <a:prstGeom prst="rect">
            <a:avLst/>
          </a:prstGeom>
          <a:noFill/>
          <a:ln>
            <a:noFill/>
          </a:ln>
        </p:spPr>
      </p:pic>
      <p:pic>
        <p:nvPicPr>
          <p:cNvPr descr="Resultado de imagen para logotipo del centro educativo jean piaget" id="113" name="Google Shape;113;p13"/>
          <p:cNvPicPr preferRelativeResize="0"/>
          <p:nvPr/>
        </p:nvPicPr>
        <p:blipFill rotWithShape="1">
          <a:blip r:embed="rId5">
            <a:alphaModFix/>
          </a:blip>
          <a:srcRect b="0" l="0" r="0" t="0"/>
          <a:stretch/>
        </p:blipFill>
        <p:spPr>
          <a:xfrm>
            <a:off x="5388534" y="667966"/>
            <a:ext cx="928669" cy="541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2"/>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236" name="Google Shape;236;p22"/>
          <p:cNvGrpSpPr/>
          <p:nvPr/>
        </p:nvGrpSpPr>
        <p:grpSpPr>
          <a:xfrm>
            <a:off x="776670" y="1103078"/>
            <a:ext cx="3470602" cy="1388241"/>
            <a:chOff x="156560" y="0"/>
            <a:chExt cx="3470602" cy="1388241"/>
          </a:xfrm>
        </p:grpSpPr>
        <p:sp>
          <p:nvSpPr>
            <p:cNvPr id="237" name="Google Shape;237;p22"/>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nvSpPr>
          <p:spPr>
            <a:xfrm>
              <a:off x="573033" y="242942"/>
              <a:ext cx="1145298" cy="680238"/>
            </a:xfrm>
            <a:prstGeom prst="rect">
              <a:avLst/>
            </a:prstGeom>
            <a:noFill/>
            <a:ln>
              <a:noFill/>
            </a:ln>
          </p:spPr>
          <p:txBody>
            <a:bodyPr anchorCtr="0" anchor="ctr" bIns="99050" lIns="0" spcFirstLastPara="1" rIns="0" wrap="square" tIns="92450">
              <a:noAutofit/>
            </a:bodyPr>
            <a:lstStyle/>
            <a:p>
              <a:pPr indent="0" lvl="0" marL="0" marR="0" rtl="0" algn="ctr">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Sesión 1</a:t>
              </a:r>
              <a:endParaRPr/>
            </a:p>
          </p:txBody>
        </p:sp>
        <p:sp>
          <p:nvSpPr>
            <p:cNvPr id="240" name="Google Shape;240;p22"/>
            <p:cNvSpPr/>
            <p:nvPr/>
          </p:nvSpPr>
          <p:spPr>
            <a:xfrm>
              <a:off x="1891862" y="550573"/>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txBox="1"/>
            <p:nvPr/>
          </p:nvSpPr>
          <p:spPr>
            <a:xfrm>
              <a:off x="1891862" y="550573"/>
              <a:ext cx="1353534" cy="680238"/>
            </a:xfrm>
            <a:prstGeom prst="rect">
              <a:avLst/>
            </a:prstGeom>
            <a:noFill/>
            <a:ln>
              <a:noFill/>
            </a:ln>
          </p:spPr>
          <p:txBody>
            <a:bodyPr anchorCtr="0" anchor="ctr" bIns="60950" lIns="0" spcFirstLastPara="1" rIns="0" wrap="square" tIns="56875">
              <a:noAutofit/>
            </a:bodyPr>
            <a:lstStyle/>
            <a:p>
              <a:pPr indent="0" lvl="0" marL="0" marR="0" rtl="0" algn="ctr">
                <a:lnSpc>
                  <a:spcPct val="90000"/>
                </a:lnSpc>
                <a:spcBef>
                  <a:spcPts val="0"/>
                </a:spcBef>
                <a:spcAft>
                  <a:spcPts val="0"/>
                </a:spcAft>
                <a:buClr>
                  <a:schemeClr val="lt1"/>
                </a:buClr>
                <a:buSzPts val="1600"/>
                <a:buFont typeface="Calibri"/>
                <a:buNone/>
              </a:pPr>
              <a:r>
                <a:rPr b="0" i="0" lang="es-MX" sz="1600" u="none" cap="none" strike="noStrike">
                  <a:solidFill>
                    <a:schemeClr val="lt1"/>
                  </a:solidFill>
                  <a:latin typeface="Calibri"/>
                  <a:ea typeface="Calibri"/>
                  <a:cs typeface="Calibri"/>
                  <a:sym typeface="Calibri"/>
                </a:rPr>
                <a:t>Inicio</a:t>
              </a:r>
              <a:endParaRPr/>
            </a:p>
            <a:p>
              <a:pPr indent="0" lvl="0" marL="0" marR="0" rtl="0" algn="ctr">
                <a:lnSpc>
                  <a:spcPct val="90000"/>
                </a:lnSpc>
                <a:spcBef>
                  <a:spcPts val="560"/>
                </a:spcBef>
                <a:spcAft>
                  <a:spcPts val="0"/>
                </a:spcAft>
                <a:buClr>
                  <a:schemeClr val="lt1"/>
                </a:buClr>
                <a:buSzPts val="800"/>
                <a:buFont typeface="Calibri"/>
                <a:buNone/>
              </a:pPr>
              <a:r>
                <a:rPr b="0" i="0" lang="es-MX" sz="800" u="none" cap="none" strike="noStrike">
                  <a:solidFill>
                    <a:schemeClr val="lt1"/>
                  </a:solidFill>
                  <a:latin typeface="Calibri"/>
                  <a:ea typeface="Calibri"/>
                  <a:cs typeface="Calibri"/>
                  <a:sym typeface="Calibri"/>
                </a:rPr>
                <a:t>Sesión de carácter Interdisciplinario</a:t>
              </a:r>
              <a:endParaRPr/>
            </a:p>
            <a:p>
              <a:pPr indent="0" lvl="0" marL="0" marR="0" rtl="0" algn="ctr">
                <a:lnSpc>
                  <a:spcPct val="90000"/>
                </a:lnSpc>
                <a:spcBef>
                  <a:spcPts val="280"/>
                </a:spcBef>
                <a:spcAft>
                  <a:spcPts val="0"/>
                </a:spcAft>
                <a:buClr>
                  <a:schemeClr val="dk1"/>
                </a:buClr>
                <a:buSzPts val="1200"/>
                <a:buFont typeface="Calibri"/>
                <a:buNone/>
              </a:pPr>
              <a:r>
                <a:t/>
              </a:r>
              <a:endParaRPr b="0" i="0" sz="1200" u="none" cap="none" strike="noStrike">
                <a:solidFill>
                  <a:schemeClr val="lt1"/>
                </a:solidFill>
                <a:latin typeface="Calibri"/>
                <a:ea typeface="Calibri"/>
                <a:cs typeface="Calibri"/>
                <a:sym typeface="Calibri"/>
              </a:endParaRPr>
            </a:p>
          </p:txBody>
        </p:sp>
      </p:grpSp>
      <p:sp>
        <p:nvSpPr>
          <p:cNvPr id="242" name="Google Shape;242;p22"/>
          <p:cNvSpPr txBox="1"/>
          <p:nvPr/>
        </p:nvSpPr>
        <p:spPr>
          <a:xfrm>
            <a:off x="426129" y="3814268"/>
            <a:ext cx="2001900" cy="2720400"/>
          </a:xfrm>
          <a:prstGeom prst="rect">
            <a:avLst/>
          </a:prstGeom>
          <a:noFill/>
          <a:ln>
            <a:noFill/>
          </a:ln>
        </p:spPr>
        <p:txBody>
          <a:bodyPr anchorCtr="0" anchor="b" bIns="45700" lIns="91425" spcFirstLastPara="1" rIns="91425" wrap="square" tIns="45700">
            <a:noAutofit/>
          </a:bodyPr>
          <a:lstStyle/>
          <a:p>
            <a:pPr indent="0" lvl="0" marL="0" marR="0" rtl="0" algn="ctr">
              <a:lnSpc>
                <a:spcPct val="6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Materia: Comunicación Visual</a:t>
            </a:r>
            <a:endParaRPr/>
          </a:p>
          <a:p>
            <a:pPr indent="0" lvl="0" marL="0" marR="0" rtl="0" algn="l">
              <a:lnSpc>
                <a:spcPct val="6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Trabajo a realizar: </a:t>
            </a:r>
            <a:endParaRPr/>
          </a:p>
          <a:p>
            <a:pPr indent="0" lvl="0" marL="0" marR="0" rtl="0" algn="l">
              <a:lnSpc>
                <a:spcPct val="6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Búsqueda de información.</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Comprensión de la información.</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Reparto de Tareas e Investigación.</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Tiempos de entrega.</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Materiales a utilizar.</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Formato de trabajo a utilizar.</a:t>
            </a:r>
            <a:endParaRPr/>
          </a:p>
          <a:p>
            <a:pPr indent="0" lvl="0" marL="0" marR="0" rtl="0" algn="l">
              <a:lnSpc>
                <a:spcPct val="6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Forma de evaluación.</a:t>
            </a:r>
            <a:endParaRPr/>
          </a:p>
          <a:p>
            <a:pPr indent="0" lvl="0" marL="0" marR="0" rtl="0" algn="l">
              <a:lnSpc>
                <a:spcPct val="65000"/>
              </a:lnSpc>
              <a:spcBef>
                <a:spcPts val="0"/>
              </a:spcBef>
              <a:spcAft>
                <a:spcPts val="0"/>
              </a:spcAft>
              <a:buClr>
                <a:srgbClr val="262626"/>
              </a:buClr>
              <a:buSzPts val="1295"/>
              <a:buFont typeface="Calibri"/>
              <a:buNone/>
            </a:pPr>
            <a:r>
              <a:t/>
            </a:r>
            <a:endParaRPr b="0" i="0" sz="1295"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1295"/>
              <a:buFont typeface="Calibri"/>
              <a:buNone/>
            </a:pPr>
            <a:r>
              <a:t/>
            </a:r>
            <a:endParaRPr b="0" i="0" sz="1295"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1387"/>
              <a:buFont typeface="Calibri"/>
              <a:buNone/>
            </a:pPr>
            <a:r>
              <a:t/>
            </a:r>
            <a:endParaRPr b="0" i="0" sz="1387" u="none" cap="none" strike="noStrike">
              <a:solidFill>
                <a:srgbClr val="262626"/>
              </a:solidFill>
              <a:latin typeface="Calibri"/>
              <a:ea typeface="Calibri"/>
              <a:cs typeface="Calibri"/>
              <a:sym typeface="Calibri"/>
            </a:endParaRPr>
          </a:p>
          <a:p>
            <a:pPr indent="0" lvl="0" marL="0" marR="0" rtl="0" algn="ctr">
              <a:lnSpc>
                <a:spcPct val="65000"/>
              </a:lnSpc>
              <a:spcBef>
                <a:spcPts val="0"/>
              </a:spcBef>
              <a:spcAft>
                <a:spcPts val="0"/>
              </a:spcAft>
              <a:buClr>
                <a:srgbClr val="262626"/>
              </a:buClr>
              <a:buSzPts val="1387"/>
              <a:buFont typeface="Calibri"/>
              <a:buNone/>
            </a:pPr>
            <a:r>
              <a:rPr b="0" i="1" lang="es-MX" sz="1387" u="none" cap="none" strike="noStrike">
                <a:solidFill>
                  <a:srgbClr val="262626"/>
                </a:solidFill>
                <a:latin typeface="Calibri"/>
                <a:ea typeface="Calibri"/>
                <a:cs typeface="Calibri"/>
                <a:sym typeface="Calibri"/>
              </a:rPr>
              <a:t> </a:t>
            </a:r>
            <a:endParaRPr/>
          </a:p>
          <a:p>
            <a:pPr indent="0" lvl="0" marL="0" marR="0" rtl="0" algn="ctr">
              <a:lnSpc>
                <a:spcPct val="65000"/>
              </a:lnSpc>
              <a:spcBef>
                <a:spcPts val="0"/>
              </a:spcBef>
              <a:spcAft>
                <a:spcPts val="0"/>
              </a:spcAft>
              <a:buClr>
                <a:srgbClr val="262626"/>
              </a:buClr>
              <a:buSzPts val="1387"/>
              <a:buFont typeface="Calibri"/>
              <a:buNone/>
            </a:pPr>
            <a:r>
              <a:t/>
            </a:r>
            <a:endParaRPr b="0" i="1" sz="1387" u="none" cap="none" strike="noStrike">
              <a:solidFill>
                <a:srgbClr val="262626"/>
              </a:solidFill>
              <a:latin typeface="Calibri"/>
              <a:ea typeface="Calibri"/>
              <a:cs typeface="Calibri"/>
              <a:sym typeface="Calibri"/>
            </a:endParaRPr>
          </a:p>
        </p:txBody>
      </p:sp>
      <p:sp>
        <p:nvSpPr>
          <p:cNvPr id="243" name="Google Shape;243;p22"/>
          <p:cNvSpPr txBox="1"/>
          <p:nvPr/>
        </p:nvSpPr>
        <p:spPr>
          <a:xfrm>
            <a:off x="5218997" y="464838"/>
            <a:ext cx="4976037" cy="967460"/>
          </a:xfrm>
          <a:prstGeom prst="rect">
            <a:avLst/>
          </a:prstGeom>
          <a:noFill/>
          <a:ln>
            <a:noFill/>
          </a:ln>
        </p:spPr>
        <p:txBody>
          <a:bodyPr anchorCtr="0" anchor="b" bIns="45700" lIns="91425" spcFirstLastPara="1" rIns="91425" wrap="square" tIns="45700">
            <a:noAutofit/>
          </a:bodyPr>
          <a:lstStyle/>
          <a:p>
            <a:pPr indent="0" lvl="0" marL="0" marR="0" rtl="0" algn="ctr">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Fecha:</a:t>
            </a:r>
            <a:endParaRPr/>
          </a:p>
          <a:p>
            <a:pPr indent="0" lvl="0" marL="0" marR="0" rtl="0" algn="l">
              <a:lnSpc>
                <a:spcPct val="7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Titulo: Etapa de Análisis </a:t>
            </a:r>
            <a:endParaRPr b="0" i="1" sz="1387" u="none" cap="none" strike="noStrike">
              <a:solidFill>
                <a:srgbClr val="262626"/>
              </a:solidFill>
              <a:latin typeface="Calibri"/>
              <a:ea typeface="Calibri"/>
              <a:cs typeface="Calibri"/>
              <a:sym typeface="Calibri"/>
            </a:endParaRPr>
          </a:p>
        </p:txBody>
      </p:sp>
      <p:sp>
        <p:nvSpPr>
          <p:cNvPr id="244" name="Google Shape;244;p22"/>
          <p:cNvSpPr txBox="1"/>
          <p:nvPr/>
        </p:nvSpPr>
        <p:spPr>
          <a:xfrm>
            <a:off x="2511972" y="631461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245" name="Google Shape;245;p22"/>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246" name="Google Shape;246;p22"/>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247" name="Google Shape;247;p22"/>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pic>
        <p:nvPicPr>
          <p:cNvPr id="248" name="Google Shape;248;p22"/>
          <p:cNvPicPr preferRelativeResize="0"/>
          <p:nvPr/>
        </p:nvPicPr>
        <p:blipFill rotWithShape="1">
          <a:blip r:embed="rId4">
            <a:alphaModFix/>
          </a:blip>
          <a:srcRect b="0" l="0" r="0" t="0"/>
          <a:stretch/>
        </p:blipFill>
        <p:spPr>
          <a:xfrm>
            <a:off x="5177188" y="1485101"/>
            <a:ext cx="1254362" cy="1672482"/>
          </a:xfrm>
          <a:prstGeom prst="rect">
            <a:avLst/>
          </a:prstGeom>
          <a:noFill/>
          <a:ln>
            <a:noFill/>
          </a:ln>
        </p:spPr>
      </p:pic>
      <p:pic>
        <p:nvPicPr>
          <p:cNvPr id="249" name="Google Shape;249;p22"/>
          <p:cNvPicPr preferRelativeResize="0"/>
          <p:nvPr/>
        </p:nvPicPr>
        <p:blipFill rotWithShape="1">
          <a:blip r:embed="rId5">
            <a:alphaModFix/>
          </a:blip>
          <a:srcRect b="0" l="0" r="0" t="0"/>
          <a:stretch/>
        </p:blipFill>
        <p:spPr>
          <a:xfrm>
            <a:off x="6431550" y="1477633"/>
            <a:ext cx="1659430" cy="1245819"/>
          </a:xfrm>
          <a:prstGeom prst="rect">
            <a:avLst/>
          </a:prstGeom>
          <a:noFill/>
          <a:ln>
            <a:noFill/>
          </a:ln>
        </p:spPr>
      </p:pic>
      <p:sp>
        <p:nvSpPr>
          <p:cNvPr id="250" name="Google Shape;250;p22"/>
          <p:cNvSpPr txBox="1"/>
          <p:nvPr/>
        </p:nvSpPr>
        <p:spPr>
          <a:xfrm>
            <a:off x="5144208" y="3192415"/>
            <a:ext cx="1490400" cy="284400"/>
          </a:xfrm>
          <a:prstGeom prst="rect">
            <a:avLst/>
          </a:prstGeom>
          <a:noFill/>
          <a:ln>
            <a:noFill/>
          </a:ln>
        </p:spPr>
        <p:txBody>
          <a:bodyPr anchorCtr="0" anchor="b" bIns="45700" lIns="91425" spcFirstLastPara="1" rIns="91425" wrap="square" tIns="45700">
            <a:noAutofit/>
          </a:bodyPr>
          <a:lstStyle/>
          <a:p>
            <a:pPr indent="0" lvl="0" marL="0" marR="0" rtl="0" algn="ctr">
              <a:lnSpc>
                <a:spcPct val="65000"/>
              </a:lnSpc>
              <a:spcBef>
                <a:spcPts val="0"/>
              </a:spcBef>
              <a:spcAft>
                <a:spcPts val="0"/>
              </a:spcAft>
              <a:buClr>
                <a:srgbClr val="262626"/>
              </a:buClr>
              <a:buSzPts val="400"/>
              <a:buFont typeface="Calibri"/>
              <a:buNone/>
            </a:pPr>
            <a:r>
              <a:t/>
            </a:r>
            <a:endParaRPr b="1" i="0" sz="40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400"/>
              <a:buFont typeface="Calibri"/>
              <a:buNone/>
            </a:pPr>
            <a:r>
              <a:t/>
            </a:r>
            <a:endParaRPr b="1" i="0" sz="40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400"/>
              <a:buFont typeface="Calibri"/>
              <a:buNone/>
            </a:pPr>
            <a:r>
              <a:t/>
            </a:r>
            <a:endParaRPr b="1" i="0" sz="40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900"/>
              <a:buFont typeface="Calibri"/>
              <a:buNone/>
            </a:pPr>
            <a:r>
              <a:rPr b="0" i="0" lang="es-MX" sz="900" u="none" cap="none" strike="noStrike">
                <a:solidFill>
                  <a:srgbClr val="262626"/>
                </a:solidFill>
                <a:latin typeface="Calibri"/>
                <a:ea typeface="Calibri"/>
                <a:cs typeface="Calibri"/>
                <a:sym typeface="Calibri"/>
              </a:rPr>
              <a:t>Análisis de la información</a:t>
            </a:r>
            <a:endParaRPr/>
          </a:p>
        </p:txBody>
      </p:sp>
      <p:sp>
        <p:nvSpPr>
          <p:cNvPr id="251" name="Google Shape;251;p22"/>
          <p:cNvSpPr txBox="1"/>
          <p:nvPr/>
        </p:nvSpPr>
        <p:spPr>
          <a:xfrm>
            <a:off x="6570172" y="2673547"/>
            <a:ext cx="1490481" cy="284386"/>
          </a:xfrm>
          <a:prstGeom prst="rect">
            <a:avLst/>
          </a:prstGeom>
          <a:noFill/>
          <a:ln>
            <a:noFill/>
          </a:ln>
        </p:spPr>
        <p:txBody>
          <a:bodyPr anchorCtr="0" anchor="b" bIns="45700" lIns="91425" spcFirstLastPara="1" rIns="91425" wrap="square" tIns="45700">
            <a:noAutofit/>
          </a:bodyPr>
          <a:lstStyle/>
          <a:p>
            <a:pPr indent="0" lvl="0" marL="0" marR="0" rtl="0" algn="ctr">
              <a:lnSpc>
                <a:spcPct val="65000"/>
              </a:lnSpc>
              <a:spcBef>
                <a:spcPts val="0"/>
              </a:spcBef>
              <a:spcAft>
                <a:spcPts val="0"/>
              </a:spcAft>
              <a:buClr>
                <a:srgbClr val="262626"/>
              </a:buClr>
              <a:buSzPts val="1000"/>
              <a:buFont typeface="Calibri"/>
              <a:buNone/>
            </a:pPr>
            <a:r>
              <a:t/>
            </a:r>
            <a:endParaRPr b="1" i="0" sz="1000" u="none" cap="none" strike="noStrike">
              <a:solidFill>
                <a:srgbClr val="262626"/>
              </a:solidFill>
              <a:latin typeface="Calibri"/>
              <a:ea typeface="Calibri"/>
              <a:cs typeface="Calibri"/>
              <a:sym typeface="Calibri"/>
            </a:endParaRPr>
          </a:p>
          <a:p>
            <a:pPr indent="0" lvl="0" marL="0" marR="0" rtl="0" algn="l">
              <a:lnSpc>
                <a:spcPct val="65000"/>
              </a:lnSpc>
              <a:spcBef>
                <a:spcPts val="0"/>
              </a:spcBef>
              <a:spcAft>
                <a:spcPts val="0"/>
              </a:spcAft>
              <a:buClr>
                <a:srgbClr val="262626"/>
              </a:buClr>
              <a:buSzPts val="750"/>
              <a:buFont typeface="Calibri"/>
              <a:buNone/>
            </a:pPr>
            <a:r>
              <a:rPr b="0" i="0" lang="es-MX" sz="750" u="none" cap="none" strike="noStrike">
                <a:solidFill>
                  <a:srgbClr val="262626"/>
                </a:solidFill>
                <a:latin typeface="Calibri"/>
                <a:ea typeface="Calibri"/>
                <a:cs typeface="Calibri"/>
                <a:sym typeface="Calibri"/>
              </a:rPr>
              <a:t>Sesión de carácter interdisciplinario</a:t>
            </a:r>
            <a:endParaRPr/>
          </a:p>
        </p:txBody>
      </p:sp>
      <p:sp>
        <p:nvSpPr>
          <p:cNvPr id="252" name="Google Shape;252;p22"/>
          <p:cNvSpPr txBox="1"/>
          <p:nvPr/>
        </p:nvSpPr>
        <p:spPr>
          <a:xfrm>
            <a:off x="2965642" y="3594207"/>
            <a:ext cx="2055900" cy="2720400"/>
          </a:xfrm>
          <a:prstGeom prst="rect">
            <a:avLst/>
          </a:prstGeom>
          <a:noFill/>
          <a:ln>
            <a:noFill/>
          </a:ln>
        </p:spPr>
        <p:txBody>
          <a:bodyPr anchorCtr="0" anchor="b" bIns="45700" lIns="91425" spcFirstLastPara="1" rIns="91425" wrap="square" tIns="45700">
            <a:noAutofit/>
          </a:bodyPr>
          <a:lstStyle/>
          <a:p>
            <a:pPr indent="0" lvl="0" marL="0" marR="0" rtl="0" algn="ctr">
              <a:lnSpc>
                <a:spcPct val="75000"/>
              </a:lnSpc>
              <a:spcBef>
                <a:spcPts val="0"/>
              </a:spcBef>
              <a:spcAft>
                <a:spcPts val="0"/>
              </a:spcAft>
              <a:buClr>
                <a:srgbClr val="262626"/>
              </a:buClr>
              <a:buSzPts val="1360"/>
              <a:buFont typeface="Calibri"/>
              <a:buNone/>
            </a:pPr>
            <a:r>
              <a:t/>
            </a:r>
            <a:endParaRPr b="1" i="0" sz="136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360"/>
              <a:buFont typeface="Calibri"/>
              <a:buNone/>
            </a:pPr>
            <a:r>
              <a:rPr b="1" i="0" lang="es-MX" sz="1360" u="none" cap="none" strike="noStrike">
                <a:solidFill>
                  <a:srgbClr val="262626"/>
                </a:solidFill>
                <a:latin typeface="Calibri"/>
                <a:ea typeface="Calibri"/>
                <a:cs typeface="Calibri"/>
                <a:sym typeface="Calibri"/>
              </a:rPr>
              <a:t>Materia: Física</a:t>
            </a:r>
            <a:endParaRPr/>
          </a:p>
          <a:p>
            <a:pPr indent="0" lvl="0" marL="0" marR="0" rtl="0" algn="l">
              <a:lnSpc>
                <a:spcPct val="75000"/>
              </a:lnSpc>
              <a:spcBef>
                <a:spcPts val="0"/>
              </a:spcBef>
              <a:spcAft>
                <a:spcPts val="0"/>
              </a:spcAft>
              <a:buClr>
                <a:srgbClr val="262626"/>
              </a:buClr>
              <a:buSzPts val="1360"/>
              <a:buFont typeface="Calibri"/>
              <a:buNone/>
            </a:pPr>
            <a:r>
              <a:rPr b="1" i="0" lang="es-MX" sz="1360" u="none" cap="none" strike="noStrike">
                <a:solidFill>
                  <a:srgbClr val="262626"/>
                </a:solidFill>
                <a:latin typeface="Calibri"/>
                <a:ea typeface="Calibri"/>
                <a:cs typeface="Calibri"/>
                <a:sym typeface="Calibri"/>
              </a:rPr>
              <a:t>Trabajo a realizar: </a:t>
            </a:r>
            <a:endParaRPr/>
          </a:p>
          <a:p>
            <a:pPr indent="0" lvl="0" marL="0" marR="0" rtl="0" algn="l">
              <a:lnSpc>
                <a:spcPct val="75000"/>
              </a:lnSpc>
              <a:spcBef>
                <a:spcPts val="0"/>
              </a:spcBef>
              <a:spcAft>
                <a:spcPts val="0"/>
              </a:spcAft>
              <a:buClr>
                <a:srgbClr val="262626"/>
              </a:buClr>
              <a:buSzPts val="1360"/>
              <a:buFont typeface="Calibri"/>
              <a:buNone/>
            </a:pPr>
            <a:r>
              <a:t/>
            </a:r>
            <a:endParaRPr b="1" i="0" sz="136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Búsqueda de información.</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Comprensión de la información.</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Reparto de Tareas e Investigación:</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Comprar husos de borrego, Tubo de PVC y tubular metálico.</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Tiempos de entrega.</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Materiales a utilizar.</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Formato de trabajo a utilizar.</a:t>
            </a:r>
            <a:endParaRPr/>
          </a:p>
          <a:p>
            <a:pPr indent="0" lvl="0" marL="0" marR="0" rtl="0" algn="l">
              <a:lnSpc>
                <a:spcPct val="75000"/>
              </a:lnSpc>
              <a:spcBef>
                <a:spcPts val="0"/>
              </a:spcBef>
              <a:spcAft>
                <a:spcPts val="0"/>
              </a:spcAft>
              <a:buClr>
                <a:srgbClr val="262626"/>
              </a:buClr>
              <a:buSzPts val="1190"/>
              <a:buFont typeface="Calibri"/>
              <a:buNone/>
            </a:pPr>
            <a:r>
              <a:rPr b="0" i="0" lang="es-MX" sz="1190" u="none" cap="none" strike="noStrike">
                <a:solidFill>
                  <a:srgbClr val="262626"/>
                </a:solidFill>
                <a:latin typeface="Calibri"/>
                <a:ea typeface="Calibri"/>
                <a:cs typeface="Calibri"/>
                <a:sym typeface="Calibri"/>
              </a:rPr>
              <a:t>Forma de evaluación.</a:t>
            </a:r>
            <a:endParaRPr/>
          </a:p>
          <a:p>
            <a:pPr indent="0" lvl="0" marL="0" marR="0" rtl="0" algn="l">
              <a:lnSpc>
                <a:spcPct val="75000"/>
              </a:lnSpc>
              <a:spcBef>
                <a:spcPts val="0"/>
              </a:spcBef>
              <a:spcAft>
                <a:spcPts val="0"/>
              </a:spcAft>
              <a:buClr>
                <a:srgbClr val="262626"/>
              </a:buClr>
              <a:buSzPts val="1190"/>
              <a:buFont typeface="Calibri"/>
              <a:buNone/>
            </a:pPr>
            <a:r>
              <a:t/>
            </a:r>
            <a:endParaRPr b="0" i="0" sz="119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190"/>
              <a:buFont typeface="Calibri"/>
              <a:buNone/>
            </a:pPr>
            <a:r>
              <a:t/>
            </a:r>
            <a:endParaRPr b="0" i="0" sz="119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275"/>
              <a:buFont typeface="Calibri"/>
              <a:buNone/>
            </a:pPr>
            <a:r>
              <a:t/>
            </a:r>
            <a:endParaRPr b="0" i="0" sz="1275" u="none" cap="none" strike="noStrike">
              <a:solidFill>
                <a:srgbClr val="262626"/>
              </a:solidFill>
              <a:latin typeface="Calibri"/>
              <a:ea typeface="Calibri"/>
              <a:cs typeface="Calibri"/>
              <a:sym typeface="Calibri"/>
            </a:endParaRPr>
          </a:p>
          <a:p>
            <a:pPr indent="0" lvl="0" marL="0" marR="0" rtl="0" algn="ctr">
              <a:lnSpc>
                <a:spcPct val="75000"/>
              </a:lnSpc>
              <a:spcBef>
                <a:spcPts val="0"/>
              </a:spcBef>
              <a:spcAft>
                <a:spcPts val="0"/>
              </a:spcAft>
              <a:buClr>
                <a:srgbClr val="262626"/>
              </a:buClr>
              <a:buSzPts val="1275"/>
              <a:buFont typeface="Calibri"/>
              <a:buNone/>
            </a:pPr>
            <a:r>
              <a:rPr b="0" i="1" lang="es-MX" sz="1275" u="none" cap="none" strike="noStrike">
                <a:solidFill>
                  <a:srgbClr val="262626"/>
                </a:solidFill>
                <a:latin typeface="Calibri"/>
                <a:ea typeface="Calibri"/>
                <a:cs typeface="Calibri"/>
                <a:sym typeface="Calibri"/>
              </a:rPr>
              <a:t> </a:t>
            </a:r>
            <a:endParaRPr/>
          </a:p>
          <a:p>
            <a:pPr indent="0" lvl="0" marL="0" marR="0" rtl="0" algn="ctr">
              <a:lnSpc>
                <a:spcPct val="75000"/>
              </a:lnSpc>
              <a:spcBef>
                <a:spcPts val="0"/>
              </a:spcBef>
              <a:spcAft>
                <a:spcPts val="0"/>
              </a:spcAft>
              <a:buClr>
                <a:srgbClr val="262626"/>
              </a:buClr>
              <a:buSzPts val="1275"/>
              <a:buFont typeface="Calibri"/>
              <a:buNone/>
            </a:pPr>
            <a:r>
              <a:t/>
            </a:r>
            <a:endParaRPr b="0" i="1" sz="1275" u="none" cap="none" strike="noStrike">
              <a:solidFill>
                <a:srgbClr val="262626"/>
              </a:solidFill>
              <a:latin typeface="Calibri"/>
              <a:ea typeface="Calibri"/>
              <a:cs typeface="Calibri"/>
              <a:sym typeface="Calibri"/>
            </a:endParaRPr>
          </a:p>
        </p:txBody>
      </p:sp>
      <p:sp>
        <p:nvSpPr>
          <p:cNvPr id="253" name="Google Shape;253;p22"/>
          <p:cNvSpPr txBox="1"/>
          <p:nvPr/>
        </p:nvSpPr>
        <p:spPr>
          <a:xfrm>
            <a:off x="6035900" y="5236954"/>
            <a:ext cx="2450700" cy="1672500"/>
          </a:xfrm>
          <a:prstGeom prst="rect">
            <a:avLst/>
          </a:prstGeom>
          <a:noFill/>
          <a:ln>
            <a:noFill/>
          </a:ln>
        </p:spPr>
        <p:txBody>
          <a:bodyPr anchorCtr="0" anchor="b" bIns="45700" lIns="91425" spcFirstLastPara="1" rIns="91425" wrap="square" tIns="45700">
            <a:noAutofit/>
          </a:bodyPr>
          <a:lstStyle/>
          <a:p>
            <a:pPr indent="0" lvl="0" marL="0" marR="0" rtl="0" algn="ctr">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ctr">
              <a:lnSpc>
                <a:spcPct val="7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Materia: Educación para la salud</a:t>
            </a:r>
            <a:endParaRPr/>
          </a:p>
          <a:p>
            <a:pPr indent="0" lvl="0" marL="0" marR="0" rtl="0" algn="l">
              <a:lnSpc>
                <a:spcPct val="75000"/>
              </a:lnSpc>
              <a:spcBef>
                <a:spcPts val="0"/>
              </a:spcBef>
              <a:spcAft>
                <a:spcPts val="0"/>
              </a:spcAft>
              <a:buClr>
                <a:srgbClr val="262626"/>
              </a:buClr>
              <a:buSzPts val="1480"/>
              <a:buFont typeface="Calibri"/>
              <a:buNone/>
            </a:pPr>
            <a:r>
              <a:rPr b="1" i="0" lang="es-MX" sz="1480" u="none" cap="none" strike="noStrike">
                <a:solidFill>
                  <a:srgbClr val="262626"/>
                </a:solidFill>
                <a:latin typeface="Calibri"/>
                <a:ea typeface="Calibri"/>
                <a:cs typeface="Calibri"/>
                <a:sym typeface="Calibri"/>
              </a:rPr>
              <a:t>Trabajo a realizar: </a:t>
            </a:r>
            <a:endParaRPr/>
          </a:p>
          <a:p>
            <a:pPr indent="0" lvl="0" marL="0" marR="0" rtl="0" algn="l">
              <a:lnSpc>
                <a:spcPct val="75000"/>
              </a:lnSpc>
              <a:spcBef>
                <a:spcPts val="0"/>
              </a:spcBef>
              <a:spcAft>
                <a:spcPts val="0"/>
              </a:spcAft>
              <a:buClr>
                <a:srgbClr val="262626"/>
              </a:buClr>
              <a:buSzPts val="1480"/>
              <a:buFont typeface="Calibri"/>
              <a:buNone/>
            </a:pPr>
            <a:r>
              <a:t/>
            </a:r>
            <a:endParaRPr b="1" i="0" sz="1480"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Búsqueda de información.</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Comprensión de la información.</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Reparto de Tareas e Investigación.</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Tiempos de entrega.</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Materiales a utilizar.</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Formato de trabajo a utilizar.</a:t>
            </a:r>
            <a:endParaRPr/>
          </a:p>
          <a:p>
            <a:pPr indent="0" lvl="0" marL="0" marR="0" rtl="0" algn="l">
              <a:lnSpc>
                <a:spcPct val="75000"/>
              </a:lnSpc>
              <a:spcBef>
                <a:spcPts val="0"/>
              </a:spcBef>
              <a:spcAft>
                <a:spcPts val="0"/>
              </a:spcAft>
              <a:buClr>
                <a:srgbClr val="262626"/>
              </a:buClr>
              <a:buSzPts val="1295"/>
              <a:buFont typeface="Calibri"/>
              <a:buNone/>
            </a:pPr>
            <a:r>
              <a:rPr b="0" i="0" lang="es-MX" sz="1295" u="none" cap="none" strike="noStrike">
                <a:solidFill>
                  <a:srgbClr val="262626"/>
                </a:solidFill>
                <a:latin typeface="Calibri"/>
                <a:ea typeface="Calibri"/>
                <a:cs typeface="Calibri"/>
                <a:sym typeface="Calibri"/>
              </a:rPr>
              <a:t>Forma de evaluación.</a:t>
            </a:r>
            <a:endParaRPr/>
          </a:p>
          <a:p>
            <a:pPr indent="0" lvl="0" marL="0" marR="0" rtl="0" algn="l">
              <a:lnSpc>
                <a:spcPct val="75000"/>
              </a:lnSpc>
              <a:spcBef>
                <a:spcPts val="0"/>
              </a:spcBef>
              <a:spcAft>
                <a:spcPts val="0"/>
              </a:spcAft>
              <a:buClr>
                <a:srgbClr val="262626"/>
              </a:buClr>
              <a:buSzPts val="1295"/>
              <a:buFont typeface="Calibri"/>
              <a:buNone/>
            </a:pPr>
            <a:r>
              <a:t/>
            </a:r>
            <a:endParaRPr b="0" i="0" sz="1295"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295"/>
              <a:buFont typeface="Calibri"/>
              <a:buNone/>
            </a:pPr>
            <a:r>
              <a:t/>
            </a:r>
            <a:endParaRPr b="0" i="0" sz="1295" u="none" cap="none" strike="noStrike">
              <a:solidFill>
                <a:srgbClr val="262626"/>
              </a:solidFill>
              <a:latin typeface="Calibri"/>
              <a:ea typeface="Calibri"/>
              <a:cs typeface="Calibri"/>
              <a:sym typeface="Calibri"/>
            </a:endParaRPr>
          </a:p>
          <a:p>
            <a:pPr indent="0" lvl="0" marL="0" marR="0" rtl="0" algn="l">
              <a:lnSpc>
                <a:spcPct val="75000"/>
              </a:lnSpc>
              <a:spcBef>
                <a:spcPts val="0"/>
              </a:spcBef>
              <a:spcAft>
                <a:spcPts val="0"/>
              </a:spcAft>
              <a:buClr>
                <a:srgbClr val="262626"/>
              </a:buClr>
              <a:buSzPts val="1387"/>
              <a:buFont typeface="Calibri"/>
              <a:buNone/>
            </a:pPr>
            <a:r>
              <a:t/>
            </a:r>
            <a:endParaRPr b="0" i="0" sz="1387" u="none" cap="none" strike="noStrike">
              <a:solidFill>
                <a:srgbClr val="262626"/>
              </a:solidFill>
              <a:latin typeface="Calibri"/>
              <a:ea typeface="Calibri"/>
              <a:cs typeface="Calibri"/>
              <a:sym typeface="Calibri"/>
            </a:endParaRPr>
          </a:p>
          <a:p>
            <a:pPr indent="0" lvl="0" marL="0" marR="0" rtl="0" algn="ctr">
              <a:lnSpc>
                <a:spcPct val="75000"/>
              </a:lnSpc>
              <a:spcBef>
                <a:spcPts val="0"/>
              </a:spcBef>
              <a:spcAft>
                <a:spcPts val="0"/>
              </a:spcAft>
              <a:buClr>
                <a:srgbClr val="262626"/>
              </a:buClr>
              <a:buSzPts val="1387"/>
              <a:buFont typeface="Calibri"/>
              <a:buNone/>
            </a:pPr>
            <a:r>
              <a:rPr b="0" i="1" lang="es-MX" sz="1387" u="none" cap="none" strike="noStrike">
                <a:solidFill>
                  <a:srgbClr val="262626"/>
                </a:solidFill>
                <a:latin typeface="Calibri"/>
                <a:ea typeface="Calibri"/>
                <a:cs typeface="Calibri"/>
                <a:sym typeface="Calibri"/>
              </a:rPr>
              <a:t> </a:t>
            </a:r>
            <a:endParaRPr/>
          </a:p>
          <a:p>
            <a:pPr indent="0" lvl="0" marL="0" marR="0" rtl="0" algn="ctr">
              <a:lnSpc>
                <a:spcPct val="75000"/>
              </a:lnSpc>
              <a:spcBef>
                <a:spcPts val="0"/>
              </a:spcBef>
              <a:spcAft>
                <a:spcPts val="0"/>
              </a:spcAft>
              <a:buClr>
                <a:srgbClr val="262626"/>
              </a:buClr>
              <a:buSzPts val="1387"/>
              <a:buFont typeface="Calibri"/>
              <a:buNone/>
            </a:pPr>
            <a:r>
              <a:t/>
            </a:r>
            <a:endParaRPr b="0" i="1" sz="1387" u="none" cap="none" strike="noStrike">
              <a:solidFill>
                <a:srgbClr val="26262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3"/>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259" name="Google Shape;259;p23"/>
          <p:cNvGrpSpPr/>
          <p:nvPr/>
        </p:nvGrpSpPr>
        <p:grpSpPr>
          <a:xfrm>
            <a:off x="776670" y="1103078"/>
            <a:ext cx="3470602" cy="1388241"/>
            <a:chOff x="156560" y="0"/>
            <a:chExt cx="3470602" cy="1388241"/>
          </a:xfrm>
        </p:grpSpPr>
        <p:sp>
          <p:nvSpPr>
            <p:cNvPr id="260" name="Google Shape;260;p23"/>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txBox="1"/>
            <p:nvPr/>
          </p:nvSpPr>
          <p:spPr>
            <a:xfrm>
              <a:off x="573033" y="242942"/>
              <a:ext cx="1145298" cy="680238"/>
            </a:xfrm>
            <a:prstGeom prst="rect">
              <a:avLst/>
            </a:prstGeom>
            <a:noFill/>
            <a:ln>
              <a:noFill/>
            </a:ln>
          </p:spPr>
          <p:txBody>
            <a:bodyPr anchorCtr="0" anchor="ctr" bIns="45700" lIns="0" spcFirstLastPara="1" rIns="0" wrap="square" tIns="42650">
              <a:noAutofit/>
            </a:bodyPr>
            <a:lstStyle/>
            <a:p>
              <a:pPr indent="0" lvl="0" marL="0" marR="0" rtl="0" algn="ctr">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Sesión 2</a:t>
              </a:r>
              <a:endParaRPr/>
            </a:p>
          </p:txBody>
        </p:sp>
        <p:sp>
          <p:nvSpPr>
            <p:cNvPr id="263" name="Google Shape;263;p23"/>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txBox="1"/>
            <p:nvPr/>
          </p:nvSpPr>
          <p:spPr>
            <a:xfrm>
              <a:off x="1891862" y="465060"/>
              <a:ext cx="1353534" cy="680238"/>
            </a:xfrm>
            <a:prstGeom prst="rect">
              <a:avLst/>
            </a:prstGeom>
            <a:noFill/>
            <a:ln>
              <a:noFill/>
            </a:ln>
          </p:spPr>
          <p:txBody>
            <a:bodyPr anchorCtr="0" anchor="ctr" bIns="45700" lIns="0" spcFirstLastPara="1" rIns="0" wrap="square" tIns="42650">
              <a:noAutofit/>
            </a:bodyPr>
            <a:lstStyle/>
            <a:p>
              <a:pPr indent="0" lvl="0" marL="0" marR="0" rtl="0" algn="ctr">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Análisis de la Información</a:t>
              </a:r>
              <a:endParaRPr/>
            </a:p>
            <a:p>
              <a:pPr indent="0" lvl="0" marL="0" marR="0" rtl="0" algn="ctr">
                <a:lnSpc>
                  <a:spcPct val="90000"/>
                </a:lnSpc>
                <a:spcBef>
                  <a:spcPts val="42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Alumnos-Maestros</a:t>
              </a:r>
              <a:endParaRPr/>
            </a:p>
          </p:txBody>
        </p:sp>
      </p:grpSp>
      <p:sp>
        <p:nvSpPr>
          <p:cNvPr id="265" name="Google Shape;265;p23"/>
          <p:cNvSpPr txBox="1"/>
          <p:nvPr/>
        </p:nvSpPr>
        <p:spPr>
          <a:xfrm>
            <a:off x="878225" y="2373410"/>
            <a:ext cx="2527127" cy="1817373"/>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Trabajo a realizar: </a:t>
            </a:r>
            <a:endParaRPr/>
          </a:p>
          <a:p>
            <a:pPr indent="0" lvl="0" marL="0" marR="0" rtl="0" algn="l">
              <a:lnSpc>
                <a:spcPct val="85000"/>
              </a:lnSpc>
              <a:spcBef>
                <a:spcPts val="0"/>
              </a:spcBef>
              <a:spcAft>
                <a:spcPts val="0"/>
              </a:spcAft>
              <a:buClr>
                <a:srgbClr val="262626"/>
              </a:buClr>
              <a:buSzPts val="1500"/>
              <a:buFont typeface="Calibri"/>
              <a:buNone/>
            </a:pPr>
            <a:r>
              <a:rPr b="0" i="0" lang="es-MX" sz="1500" u="none" cap="none" strike="noStrike">
                <a:solidFill>
                  <a:srgbClr val="262626"/>
                </a:solidFill>
                <a:latin typeface="Calibri"/>
                <a:ea typeface="Calibri"/>
                <a:cs typeface="Calibri"/>
                <a:sym typeface="Calibri"/>
              </a:rPr>
              <a:t>Nombre del proyecto a realizar</a:t>
            </a:r>
            <a:endParaRPr/>
          </a:p>
          <a:p>
            <a:pPr indent="0" lvl="0" marL="0" marR="0" rtl="0" algn="l">
              <a:lnSpc>
                <a:spcPct val="85000"/>
              </a:lnSpc>
              <a:spcBef>
                <a:spcPts val="0"/>
              </a:spcBef>
              <a:spcAft>
                <a:spcPts val="0"/>
              </a:spcAft>
              <a:buClr>
                <a:srgbClr val="262626"/>
              </a:buClr>
              <a:buSzPts val="1500"/>
              <a:buFont typeface="Calibri"/>
              <a:buNone/>
            </a:pPr>
            <a:r>
              <a:t/>
            </a:r>
            <a:endParaRPr b="0" i="0" sz="1500" u="none" cap="none" strike="noStrike">
              <a:solidFill>
                <a:srgbClr val="262626"/>
              </a:solidFill>
              <a:latin typeface="Calibri"/>
              <a:ea typeface="Calibri"/>
              <a:cs typeface="Calibri"/>
              <a:sym typeface="Calibri"/>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266" name="Google Shape;266;p23"/>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267" name="Google Shape;267;p23"/>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268" name="Google Shape;268;p23"/>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269" name="Google Shape;269;p23"/>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
        <p:nvSpPr>
          <p:cNvPr id="270" name="Google Shape;270;p23"/>
          <p:cNvSpPr txBox="1"/>
          <p:nvPr/>
        </p:nvSpPr>
        <p:spPr>
          <a:xfrm>
            <a:off x="3727764" y="2410463"/>
            <a:ext cx="2452319" cy="1817373"/>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Trabajo a realizar: </a:t>
            </a:r>
            <a:endParaRPr/>
          </a:p>
          <a:p>
            <a:pPr indent="0" lvl="0" marL="0" marR="0" rtl="0" algn="l">
              <a:lnSpc>
                <a:spcPct val="85000"/>
              </a:lnSpc>
              <a:spcBef>
                <a:spcPts val="0"/>
              </a:spcBef>
              <a:spcAft>
                <a:spcPts val="0"/>
              </a:spcAft>
              <a:buClr>
                <a:srgbClr val="262626"/>
              </a:buClr>
              <a:buSzPts val="1500"/>
              <a:buFont typeface="Calibri"/>
              <a:buNone/>
            </a:pPr>
            <a:r>
              <a:rPr b="0" i="0" lang="es-MX" sz="1500" u="none" cap="none" strike="noStrike">
                <a:solidFill>
                  <a:srgbClr val="262626"/>
                </a:solidFill>
                <a:latin typeface="Calibri"/>
                <a:ea typeface="Calibri"/>
                <a:cs typeface="Calibri"/>
                <a:sym typeface="Calibri"/>
              </a:rPr>
              <a:t>Nombre del proyecto a realizar</a:t>
            </a:r>
            <a:endParaRPr/>
          </a:p>
          <a:p>
            <a:pPr indent="0" lvl="0" marL="0" marR="0" rtl="0" algn="l">
              <a:lnSpc>
                <a:spcPct val="85000"/>
              </a:lnSpc>
              <a:spcBef>
                <a:spcPts val="0"/>
              </a:spcBef>
              <a:spcAft>
                <a:spcPts val="0"/>
              </a:spcAft>
              <a:buClr>
                <a:srgbClr val="262626"/>
              </a:buClr>
              <a:buSzPts val="1500"/>
              <a:buFont typeface="Calibri"/>
              <a:buNone/>
            </a:pPr>
            <a:r>
              <a:t/>
            </a:r>
            <a:endParaRPr b="0" i="0" sz="1500" u="none" cap="none" strike="noStrike">
              <a:solidFill>
                <a:srgbClr val="262626"/>
              </a:solidFill>
              <a:latin typeface="Calibri"/>
              <a:ea typeface="Calibri"/>
              <a:cs typeface="Calibri"/>
              <a:sym typeface="Calibri"/>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4"/>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276" name="Google Shape;276;p24"/>
          <p:cNvGrpSpPr/>
          <p:nvPr/>
        </p:nvGrpSpPr>
        <p:grpSpPr>
          <a:xfrm>
            <a:off x="776670" y="1103078"/>
            <a:ext cx="3470602" cy="1388241"/>
            <a:chOff x="156560" y="0"/>
            <a:chExt cx="3470602" cy="1388241"/>
          </a:xfrm>
        </p:grpSpPr>
        <p:sp>
          <p:nvSpPr>
            <p:cNvPr id="277" name="Google Shape;277;p24"/>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nvSpPr>
          <p:spPr>
            <a:xfrm>
              <a:off x="573033" y="242942"/>
              <a:ext cx="1145298" cy="680238"/>
            </a:xfrm>
            <a:prstGeom prst="rect">
              <a:avLst/>
            </a:prstGeom>
            <a:noFill/>
            <a:ln>
              <a:noFill/>
            </a:ln>
          </p:spPr>
          <p:txBody>
            <a:bodyPr anchorCtr="0" anchor="ctr" bIns="30475" lIns="0" spcFirstLastPara="1" rIns="0" wrap="square" tIns="28425">
              <a:noAutofit/>
            </a:bodyPr>
            <a:lstStyle/>
            <a:p>
              <a:pPr indent="0" lvl="0" marL="0" marR="0" rtl="0" algn="ctr">
                <a:lnSpc>
                  <a:spcPct val="90000"/>
                </a:lnSpc>
                <a:spcBef>
                  <a:spcPts val="0"/>
                </a:spcBef>
                <a:spcAft>
                  <a:spcPts val="0"/>
                </a:spcAft>
                <a:buClr>
                  <a:schemeClr val="lt1"/>
                </a:buClr>
                <a:buSzPts val="800"/>
                <a:buFont typeface="Calibri"/>
                <a:buNone/>
              </a:pPr>
              <a:r>
                <a:rPr b="0" i="0" lang="es-MX" sz="800" u="none" cap="none" strike="noStrike">
                  <a:solidFill>
                    <a:schemeClr val="lt1"/>
                  </a:solidFill>
                  <a:latin typeface="Calibri"/>
                  <a:ea typeface="Calibri"/>
                  <a:cs typeface="Calibri"/>
                  <a:sym typeface="Calibri"/>
                </a:rPr>
                <a:t>Sesión 3</a:t>
              </a:r>
              <a:endParaRPr/>
            </a:p>
          </p:txBody>
        </p:sp>
        <p:sp>
          <p:nvSpPr>
            <p:cNvPr id="280" name="Google Shape;280;p24"/>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nvSpPr>
          <p:spPr>
            <a:xfrm>
              <a:off x="1891862" y="465060"/>
              <a:ext cx="1353534" cy="680238"/>
            </a:xfrm>
            <a:prstGeom prst="rect">
              <a:avLst/>
            </a:prstGeom>
            <a:noFill/>
            <a:ln>
              <a:noFill/>
            </a:ln>
          </p:spPr>
          <p:txBody>
            <a:bodyPr anchorCtr="0" anchor="ctr" bIns="30475" lIns="0" spcFirstLastPara="1" rIns="0" wrap="square" tIns="28425">
              <a:noAutofit/>
            </a:bodyPr>
            <a:lstStyle/>
            <a:p>
              <a:pPr indent="0" lvl="0" marL="0" marR="0" rtl="0" algn="ctr">
                <a:lnSpc>
                  <a:spcPct val="90000"/>
                </a:lnSpc>
                <a:spcBef>
                  <a:spcPts val="0"/>
                </a:spcBef>
                <a:spcAft>
                  <a:spcPts val="0"/>
                </a:spcAft>
                <a:buClr>
                  <a:schemeClr val="lt1"/>
                </a:buClr>
                <a:buSzPts val="800"/>
                <a:buFont typeface="Calibri"/>
                <a:buNone/>
              </a:pPr>
              <a:r>
                <a:rPr b="0" i="0" lang="es-MX" sz="800" u="none" cap="none" strike="noStrike">
                  <a:solidFill>
                    <a:schemeClr val="lt1"/>
                  </a:solidFill>
                  <a:latin typeface="Calibri"/>
                  <a:ea typeface="Calibri"/>
                  <a:cs typeface="Calibri"/>
                  <a:sym typeface="Calibri"/>
                </a:rPr>
                <a:t>Inicio</a:t>
              </a:r>
              <a:endParaRPr/>
            </a:p>
            <a:p>
              <a:pPr indent="0" lvl="0" marL="0" marR="0" rtl="0" algn="ctr">
                <a:lnSpc>
                  <a:spcPct val="90000"/>
                </a:lnSpc>
                <a:spcBef>
                  <a:spcPts val="280"/>
                </a:spcBef>
                <a:spcAft>
                  <a:spcPts val="0"/>
                </a:spcAft>
                <a:buClr>
                  <a:schemeClr val="lt1"/>
                </a:buClr>
                <a:buSzPts val="800"/>
                <a:buFont typeface="Calibri"/>
                <a:buNone/>
              </a:pPr>
              <a:r>
                <a:rPr b="0" i="0" lang="es-MX" sz="800" u="none" cap="none" strike="noStrike">
                  <a:solidFill>
                    <a:schemeClr val="lt1"/>
                  </a:solidFill>
                  <a:latin typeface="Calibri"/>
                  <a:ea typeface="Calibri"/>
                  <a:cs typeface="Calibri"/>
                  <a:sym typeface="Calibri"/>
                </a:rPr>
                <a:t>Recopilación de la  información  Alumnos maestros  </a:t>
              </a:r>
              <a:endParaRPr/>
            </a:p>
            <a:p>
              <a:pPr indent="0" lvl="0" marL="0" marR="0" rtl="0" algn="ctr">
                <a:lnSpc>
                  <a:spcPct val="90000"/>
                </a:lnSpc>
                <a:spcBef>
                  <a:spcPts val="280"/>
                </a:spcBef>
                <a:spcAft>
                  <a:spcPts val="0"/>
                </a:spcAft>
                <a:buClr>
                  <a:schemeClr val="dk1"/>
                </a:buClr>
                <a:buSzPts val="800"/>
                <a:buFont typeface="Calibri"/>
                <a:buNone/>
              </a:pPr>
              <a:r>
                <a:t/>
              </a:r>
              <a:endParaRPr b="0" i="0" sz="800" u="none" cap="none" strike="noStrike">
                <a:solidFill>
                  <a:schemeClr val="lt1"/>
                </a:solidFill>
                <a:latin typeface="Calibri"/>
                <a:ea typeface="Calibri"/>
                <a:cs typeface="Calibri"/>
                <a:sym typeface="Calibri"/>
              </a:endParaRPr>
            </a:p>
          </p:txBody>
        </p:sp>
      </p:grpSp>
      <p:sp>
        <p:nvSpPr>
          <p:cNvPr id="282" name="Google Shape;282;p24"/>
          <p:cNvSpPr txBox="1"/>
          <p:nvPr/>
        </p:nvSpPr>
        <p:spPr>
          <a:xfrm>
            <a:off x="2332037" y="6325122"/>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283" name="Google Shape;283;p24"/>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284" name="Google Shape;284;p24"/>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285" name="Google Shape;285;p24"/>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5"/>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291" name="Google Shape;291;p25"/>
          <p:cNvGrpSpPr/>
          <p:nvPr/>
        </p:nvGrpSpPr>
        <p:grpSpPr>
          <a:xfrm>
            <a:off x="776670" y="1103078"/>
            <a:ext cx="3470602" cy="1388241"/>
            <a:chOff x="156560" y="0"/>
            <a:chExt cx="3470602" cy="1388241"/>
          </a:xfrm>
        </p:grpSpPr>
        <p:sp>
          <p:nvSpPr>
            <p:cNvPr id="292" name="Google Shape;292;p25"/>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txBox="1"/>
            <p:nvPr/>
          </p:nvSpPr>
          <p:spPr>
            <a:xfrm>
              <a:off x="573033" y="242942"/>
              <a:ext cx="1145298"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Sesión 4</a:t>
              </a:r>
              <a:endParaRPr/>
            </a:p>
            <a:p>
              <a:pPr indent="0" lvl="0" marL="0" marR="0" rtl="0" algn="ctr">
                <a:lnSpc>
                  <a:spcPct val="90000"/>
                </a:lnSpc>
                <a:spcBef>
                  <a:spcPts val="35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295" name="Google Shape;295;p25"/>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txBox="1"/>
            <p:nvPr/>
          </p:nvSpPr>
          <p:spPr>
            <a:xfrm>
              <a:off x="1891862" y="465060"/>
              <a:ext cx="1353534"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Unión de la Información</a:t>
              </a:r>
              <a:endParaRPr/>
            </a:p>
            <a:p>
              <a:pPr indent="0" lvl="0" marL="0" marR="0" rtl="0" algn="ctr">
                <a:lnSpc>
                  <a:spcPct val="90000"/>
                </a:lnSpc>
                <a:spcBef>
                  <a:spcPts val="35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Sesión de carácter Interdisciplinario</a:t>
              </a:r>
              <a:endParaRPr/>
            </a:p>
          </p:txBody>
        </p:sp>
      </p:grpSp>
      <p:sp>
        <p:nvSpPr>
          <p:cNvPr id="297" name="Google Shape;297;p25"/>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298" name="Google Shape;298;p25"/>
          <p:cNvSpPr txBox="1"/>
          <p:nvPr/>
        </p:nvSpPr>
        <p:spPr>
          <a:xfrm>
            <a:off x="2511972" y="6314612"/>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299" name="Google Shape;299;p25"/>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00" name="Google Shape;300;p25"/>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01" name="Google Shape;301;p25"/>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6"/>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307" name="Google Shape;307;p26"/>
          <p:cNvGrpSpPr/>
          <p:nvPr/>
        </p:nvGrpSpPr>
        <p:grpSpPr>
          <a:xfrm>
            <a:off x="776670" y="1103078"/>
            <a:ext cx="3470602" cy="1388241"/>
            <a:chOff x="156560" y="0"/>
            <a:chExt cx="3470602" cy="1388241"/>
          </a:xfrm>
        </p:grpSpPr>
        <p:sp>
          <p:nvSpPr>
            <p:cNvPr id="308" name="Google Shape;308;p26"/>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txBox="1"/>
            <p:nvPr/>
          </p:nvSpPr>
          <p:spPr>
            <a:xfrm>
              <a:off x="573033" y="242942"/>
              <a:ext cx="1145298" cy="680238"/>
            </a:xfrm>
            <a:prstGeom prst="rect">
              <a:avLst/>
            </a:prstGeom>
            <a:noFill/>
            <a:ln>
              <a:noFill/>
            </a:ln>
          </p:spPr>
          <p:txBody>
            <a:bodyPr anchorCtr="0" anchor="ctr" bIns="45700" lIns="0" spcFirstLastPara="1" rIns="0" wrap="square" tIns="42650">
              <a:noAutofit/>
            </a:bodyPr>
            <a:lstStyle/>
            <a:p>
              <a:pPr indent="0" lvl="0" marL="0" marR="0" rtl="0" algn="ctr">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Sesión 5</a:t>
              </a:r>
              <a:endParaRPr/>
            </a:p>
          </p:txBody>
        </p:sp>
        <p:sp>
          <p:nvSpPr>
            <p:cNvPr id="311" name="Google Shape;311;p26"/>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txBox="1"/>
            <p:nvPr/>
          </p:nvSpPr>
          <p:spPr>
            <a:xfrm>
              <a:off x="1891862" y="465060"/>
              <a:ext cx="1353534" cy="680238"/>
            </a:xfrm>
            <a:prstGeom prst="rect">
              <a:avLst/>
            </a:prstGeom>
            <a:noFill/>
            <a:ln>
              <a:noFill/>
            </a:ln>
          </p:spPr>
          <p:txBody>
            <a:bodyPr anchorCtr="0" anchor="ctr" bIns="45700" lIns="0" spcFirstLastPara="1" rIns="0" wrap="square" tIns="42650">
              <a:noAutofit/>
            </a:bodyPr>
            <a:lstStyle/>
            <a:p>
              <a:pPr indent="0" lvl="0" marL="0" marR="0" rtl="0" algn="ctr">
                <a:lnSpc>
                  <a:spcPct val="90000"/>
                </a:lnSpc>
                <a:spcBef>
                  <a:spcPts val="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Vaciado del proyecto</a:t>
              </a:r>
              <a:endParaRPr/>
            </a:p>
            <a:p>
              <a:pPr indent="0" lvl="0" marL="0" marR="0" rtl="0" algn="ctr">
                <a:lnSpc>
                  <a:spcPct val="90000"/>
                </a:lnSpc>
                <a:spcBef>
                  <a:spcPts val="420"/>
                </a:spcBef>
                <a:spcAft>
                  <a:spcPts val="0"/>
                </a:spcAft>
                <a:buClr>
                  <a:schemeClr val="lt1"/>
                </a:buClr>
                <a:buSzPts val="1200"/>
                <a:buFont typeface="Calibri"/>
                <a:buNone/>
              </a:pPr>
              <a:r>
                <a:rPr b="0" i="0" lang="es-MX" sz="1200" u="none" cap="none" strike="noStrike">
                  <a:solidFill>
                    <a:schemeClr val="lt1"/>
                  </a:solidFill>
                  <a:latin typeface="Calibri"/>
                  <a:ea typeface="Calibri"/>
                  <a:cs typeface="Calibri"/>
                  <a:sym typeface="Calibri"/>
                </a:rPr>
                <a:t>Alumnos</a:t>
              </a:r>
              <a:endParaRPr/>
            </a:p>
          </p:txBody>
        </p:sp>
      </p:grpSp>
      <p:sp>
        <p:nvSpPr>
          <p:cNvPr id="313" name="Google Shape;313;p26"/>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314" name="Google Shape;314;p26"/>
          <p:cNvSpPr txBox="1"/>
          <p:nvPr/>
        </p:nvSpPr>
        <p:spPr>
          <a:xfrm>
            <a:off x="2615452" y="6325122"/>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15" name="Google Shape;315;p26"/>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16" name="Google Shape;316;p26"/>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17" name="Google Shape;317;p26"/>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7"/>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323" name="Google Shape;323;p27"/>
          <p:cNvGrpSpPr/>
          <p:nvPr/>
        </p:nvGrpSpPr>
        <p:grpSpPr>
          <a:xfrm>
            <a:off x="776670" y="1103078"/>
            <a:ext cx="3470602" cy="1388241"/>
            <a:chOff x="156560" y="0"/>
            <a:chExt cx="3470602" cy="1388241"/>
          </a:xfrm>
        </p:grpSpPr>
        <p:sp>
          <p:nvSpPr>
            <p:cNvPr id="324" name="Google Shape;324;p27"/>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txBox="1"/>
            <p:nvPr/>
          </p:nvSpPr>
          <p:spPr>
            <a:xfrm>
              <a:off x="573033" y="242942"/>
              <a:ext cx="1145298"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Sesión 6</a:t>
              </a:r>
              <a:endParaRPr/>
            </a:p>
          </p:txBody>
        </p:sp>
        <p:sp>
          <p:nvSpPr>
            <p:cNvPr id="327" name="Google Shape;327;p27"/>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txBox="1"/>
            <p:nvPr/>
          </p:nvSpPr>
          <p:spPr>
            <a:xfrm>
              <a:off x="1891862" y="465060"/>
              <a:ext cx="1353534"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Cierre de la información</a:t>
              </a:r>
              <a:endParaRPr/>
            </a:p>
            <a:p>
              <a:pPr indent="0" lvl="0" marL="0" marR="0" rtl="0" algn="ctr">
                <a:lnSpc>
                  <a:spcPct val="90000"/>
                </a:lnSpc>
                <a:spcBef>
                  <a:spcPts val="35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Alumnos- Monitoreo Maestros</a:t>
              </a:r>
              <a:endParaRPr/>
            </a:p>
          </p:txBody>
        </p:sp>
      </p:grpSp>
      <p:sp>
        <p:nvSpPr>
          <p:cNvPr id="329" name="Google Shape;329;p27"/>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330" name="Google Shape;330;p27"/>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31" name="Google Shape;331;p27"/>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32" name="Google Shape;332;p27"/>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33" name="Google Shape;333;p27"/>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8"/>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339" name="Google Shape;339;p28"/>
          <p:cNvGrpSpPr/>
          <p:nvPr/>
        </p:nvGrpSpPr>
        <p:grpSpPr>
          <a:xfrm>
            <a:off x="776670" y="1103078"/>
            <a:ext cx="3470602" cy="1388241"/>
            <a:chOff x="156560" y="0"/>
            <a:chExt cx="3470602" cy="1388241"/>
          </a:xfrm>
        </p:grpSpPr>
        <p:sp>
          <p:nvSpPr>
            <p:cNvPr id="340" name="Google Shape;340;p28"/>
            <p:cNvSpPr/>
            <p:nvPr/>
          </p:nvSpPr>
          <p:spPr>
            <a:xfrm>
              <a:off x="15656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573033"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txBox="1"/>
            <p:nvPr/>
          </p:nvSpPr>
          <p:spPr>
            <a:xfrm>
              <a:off x="573033" y="242942"/>
              <a:ext cx="1145298" cy="680238"/>
            </a:xfrm>
            <a:prstGeom prst="rect">
              <a:avLst/>
            </a:prstGeom>
            <a:noFill/>
            <a:ln>
              <a:noFill/>
            </a:ln>
          </p:spPr>
          <p:txBody>
            <a:bodyPr anchorCtr="0" anchor="ctr" bIns="60950" lIns="0" spcFirstLastPara="1" rIns="0" wrap="square" tIns="56875">
              <a:noAutofit/>
            </a:bodyPr>
            <a:lstStyle/>
            <a:p>
              <a:pPr indent="0" lvl="0" marL="0" marR="0" rtl="0" algn="ctr">
                <a:lnSpc>
                  <a:spcPct val="90000"/>
                </a:lnSpc>
                <a:spcBef>
                  <a:spcPts val="0"/>
                </a:spcBef>
                <a:spcAft>
                  <a:spcPts val="0"/>
                </a:spcAft>
                <a:buClr>
                  <a:schemeClr val="lt1"/>
                </a:buClr>
                <a:buSzPts val="1600"/>
                <a:buFont typeface="Calibri"/>
                <a:buNone/>
              </a:pPr>
              <a:r>
                <a:rPr b="0" i="0" lang="es-MX" sz="1600" u="none" cap="none" strike="noStrike">
                  <a:solidFill>
                    <a:schemeClr val="lt1"/>
                  </a:solidFill>
                  <a:latin typeface="Calibri"/>
                  <a:ea typeface="Calibri"/>
                  <a:cs typeface="Calibri"/>
                  <a:sym typeface="Calibri"/>
                </a:rPr>
                <a:t>Sesión 7</a:t>
              </a:r>
              <a:endParaRPr/>
            </a:p>
          </p:txBody>
        </p:sp>
        <p:sp>
          <p:nvSpPr>
            <p:cNvPr id="343" name="Google Shape;343;p28"/>
            <p:cNvSpPr/>
            <p:nvPr/>
          </p:nvSpPr>
          <p:spPr>
            <a:xfrm>
              <a:off x="1891862"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txBox="1"/>
            <p:nvPr/>
          </p:nvSpPr>
          <p:spPr>
            <a:xfrm>
              <a:off x="1891862" y="465060"/>
              <a:ext cx="1353534"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Conclusiones-Evaluación</a:t>
              </a:r>
              <a:endParaRPr/>
            </a:p>
            <a:p>
              <a:pPr indent="0" lvl="0" marL="0" marR="0" rtl="0" algn="ctr">
                <a:lnSpc>
                  <a:spcPct val="90000"/>
                </a:lnSpc>
                <a:spcBef>
                  <a:spcPts val="35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Sesión de Carácter Interdisciplinario.</a:t>
              </a:r>
              <a:endParaRPr/>
            </a:p>
          </p:txBody>
        </p:sp>
      </p:grpSp>
      <p:sp>
        <p:nvSpPr>
          <p:cNvPr id="345" name="Google Shape;345;p28"/>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346" name="Google Shape;346;p28"/>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47" name="Google Shape;347;p28"/>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48" name="Google Shape;348;p28"/>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49" name="Google Shape;349;p28"/>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9"/>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355" name="Google Shape;355;p29"/>
          <p:cNvGrpSpPr/>
          <p:nvPr/>
        </p:nvGrpSpPr>
        <p:grpSpPr>
          <a:xfrm>
            <a:off x="147145" y="1103077"/>
            <a:ext cx="3470602" cy="1388241"/>
            <a:chOff x="0" y="0"/>
            <a:chExt cx="3470602" cy="1388241"/>
          </a:xfrm>
        </p:grpSpPr>
        <p:sp>
          <p:nvSpPr>
            <p:cNvPr id="356" name="Google Shape;356;p29"/>
            <p:cNvSpPr/>
            <p:nvPr/>
          </p:nvSpPr>
          <p:spPr>
            <a:xfrm>
              <a:off x="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457419"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txBox="1"/>
            <p:nvPr/>
          </p:nvSpPr>
          <p:spPr>
            <a:xfrm>
              <a:off x="457419" y="242942"/>
              <a:ext cx="1145298" cy="680238"/>
            </a:xfrm>
            <a:prstGeom prst="rect">
              <a:avLst/>
            </a:prstGeom>
            <a:noFill/>
            <a:ln>
              <a:noFill/>
            </a:ln>
          </p:spPr>
          <p:txBody>
            <a:bodyPr anchorCtr="0" anchor="ctr" bIns="68575" lIns="0" spcFirstLastPara="1" rIns="0" wrap="square" tIns="64000">
              <a:noAutofit/>
            </a:bodyPr>
            <a:lstStyle/>
            <a:p>
              <a:pPr indent="0" lvl="0" marL="0" marR="0" rtl="0" algn="ctr">
                <a:lnSpc>
                  <a:spcPct val="90000"/>
                </a:lnSpc>
                <a:spcBef>
                  <a:spcPts val="0"/>
                </a:spcBef>
                <a:spcAft>
                  <a:spcPts val="0"/>
                </a:spcAft>
                <a:buClr>
                  <a:schemeClr val="lt1"/>
                </a:buClr>
                <a:buSzPts val="1800"/>
                <a:buFont typeface="Calibri"/>
                <a:buNone/>
              </a:pPr>
              <a:r>
                <a:rPr b="0" i="0" lang="es-MX" sz="1800" u="none" cap="none" strike="noStrike">
                  <a:solidFill>
                    <a:schemeClr val="lt1"/>
                  </a:solidFill>
                  <a:latin typeface="Calibri"/>
                  <a:ea typeface="Calibri"/>
                  <a:cs typeface="Calibri"/>
                  <a:sym typeface="Calibri"/>
                </a:rPr>
                <a:t>Sesión 8</a:t>
              </a:r>
              <a:endParaRPr/>
            </a:p>
          </p:txBody>
        </p:sp>
        <p:sp>
          <p:nvSpPr>
            <p:cNvPr id="359" name="Google Shape;359;p29"/>
            <p:cNvSpPr/>
            <p:nvPr/>
          </p:nvSpPr>
          <p:spPr>
            <a:xfrm>
              <a:off x="1776248"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txBox="1"/>
            <p:nvPr/>
          </p:nvSpPr>
          <p:spPr>
            <a:xfrm>
              <a:off x="1776248" y="465060"/>
              <a:ext cx="1353534" cy="680238"/>
            </a:xfrm>
            <a:prstGeom prst="rect">
              <a:avLst/>
            </a:prstGeom>
            <a:noFill/>
            <a:ln>
              <a:noFill/>
            </a:ln>
          </p:spPr>
          <p:txBody>
            <a:bodyPr anchorCtr="0" anchor="ctr" bIns="38100" lIns="0" spcFirstLastPara="1" rIns="0" wrap="square" tIns="35550">
              <a:noAutofit/>
            </a:bodyPr>
            <a:lstStyle/>
            <a:p>
              <a:pPr indent="0" lvl="0" marL="0" marR="0" rtl="0" algn="ctr">
                <a:lnSpc>
                  <a:spcPct val="90000"/>
                </a:lnSpc>
                <a:spcBef>
                  <a:spcPts val="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Culminación de Proyecto</a:t>
              </a:r>
              <a:endParaRPr/>
            </a:p>
            <a:p>
              <a:pPr indent="0" lvl="0" marL="0" marR="0" rtl="0" algn="ctr">
                <a:lnSpc>
                  <a:spcPct val="90000"/>
                </a:lnSpc>
                <a:spcBef>
                  <a:spcPts val="350"/>
                </a:spcBef>
                <a:spcAft>
                  <a:spcPts val="0"/>
                </a:spcAft>
                <a:buClr>
                  <a:schemeClr val="lt1"/>
                </a:buClr>
                <a:buSzPts val="1000"/>
                <a:buFont typeface="Calibri"/>
                <a:buNone/>
              </a:pPr>
              <a:r>
                <a:rPr b="0" i="0" lang="es-MX" sz="1000" u="none" cap="none" strike="noStrike">
                  <a:solidFill>
                    <a:schemeClr val="lt1"/>
                  </a:solidFill>
                  <a:latin typeface="Calibri"/>
                  <a:ea typeface="Calibri"/>
                  <a:cs typeface="Calibri"/>
                  <a:sym typeface="Calibri"/>
                </a:rPr>
                <a:t>Evaluación Individual y retroalimentación</a:t>
              </a:r>
              <a:endParaRPr/>
            </a:p>
          </p:txBody>
        </p:sp>
      </p:grpSp>
      <p:sp>
        <p:nvSpPr>
          <p:cNvPr id="361" name="Google Shape;361;p29"/>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362" name="Google Shape;362;p29"/>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63" name="Google Shape;363;p29"/>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64" name="Google Shape;364;p29"/>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65" name="Google Shape;365;p29"/>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0"/>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grpSp>
        <p:nvGrpSpPr>
          <p:cNvPr id="371" name="Google Shape;371;p30"/>
          <p:cNvGrpSpPr/>
          <p:nvPr/>
        </p:nvGrpSpPr>
        <p:grpSpPr>
          <a:xfrm>
            <a:off x="147145" y="1103077"/>
            <a:ext cx="3470602" cy="1388241"/>
            <a:chOff x="0" y="0"/>
            <a:chExt cx="3470602" cy="1388241"/>
          </a:xfrm>
        </p:grpSpPr>
        <p:sp>
          <p:nvSpPr>
            <p:cNvPr id="372" name="Google Shape;372;p30"/>
            <p:cNvSpPr/>
            <p:nvPr/>
          </p:nvSpPr>
          <p:spPr>
            <a:xfrm>
              <a:off x="0" y="0"/>
              <a:ext cx="3470602" cy="1388241"/>
            </a:xfrm>
            <a:custGeom>
              <a:rect b="b" l="l" r="r" t="t"/>
              <a:pathLst>
                <a:path extrusionOk="0"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path>
                <a:path extrusionOk="0" fill="darkenLess" h="120000" w="120000">
                  <a:moveTo>
                    <a:pt x="63750" y="25000"/>
                  </a:moveTo>
                  <a:cubicBezTo>
                    <a:pt x="63750" y="27761"/>
                    <a:pt x="62071" y="30000"/>
                    <a:pt x="60000" y="30000"/>
                  </a:cubicBezTo>
                  <a:cubicBezTo>
                    <a:pt x="57929" y="30000"/>
                    <a:pt x="56250" y="32239"/>
                    <a:pt x="56250" y="35000"/>
                  </a:cubicBezTo>
                  <a:cubicBezTo>
                    <a:pt x="56250" y="37762"/>
                    <a:pt x="57929" y="40000"/>
                    <a:pt x="60000" y="40000"/>
                  </a:cubicBezTo>
                  <a:lnTo>
                    <a:pt x="63750" y="40000"/>
                  </a:lnTo>
                  <a:close/>
                </a:path>
                <a:path extrusionOk="0" fill="none" h="120000" w="120000">
                  <a:moveTo>
                    <a:pt x="0" y="50000"/>
                  </a:moveTo>
                  <a:lnTo>
                    <a:pt x="24000" y="0"/>
                  </a:lnTo>
                  <a:lnTo>
                    <a:pt x="24000" y="20000"/>
                  </a:lnTo>
                  <a:lnTo>
                    <a:pt x="60000" y="20000"/>
                  </a:lnTo>
                  <a:lnTo>
                    <a:pt x="60000" y="20000"/>
                  </a:lnTo>
                  <a:cubicBezTo>
                    <a:pt x="62071" y="20000"/>
                    <a:pt x="63750" y="22238"/>
                    <a:pt x="63750" y="25000"/>
                  </a:cubicBezTo>
                  <a:cubicBezTo>
                    <a:pt x="63750" y="27761"/>
                    <a:pt x="62071" y="30000"/>
                    <a:pt x="60000" y="30000"/>
                  </a:cubicBezTo>
                  <a:cubicBezTo>
                    <a:pt x="57929" y="30000"/>
                    <a:pt x="56250" y="32239"/>
                    <a:pt x="56250" y="35000"/>
                  </a:cubicBezTo>
                  <a:cubicBezTo>
                    <a:pt x="56250" y="37762"/>
                    <a:pt x="57929" y="40000"/>
                    <a:pt x="60000" y="40000"/>
                  </a:cubicBezTo>
                  <a:lnTo>
                    <a:pt x="96000" y="40000"/>
                  </a:lnTo>
                  <a:lnTo>
                    <a:pt x="96000" y="20000"/>
                  </a:lnTo>
                  <a:lnTo>
                    <a:pt x="120000" y="70000"/>
                  </a:lnTo>
                  <a:lnTo>
                    <a:pt x="96000" y="120000"/>
                  </a:lnTo>
                  <a:lnTo>
                    <a:pt x="96000" y="100000"/>
                  </a:lnTo>
                  <a:lnTo>
                    <a:pt x="60000" y="100000"/>
                  </a:lnTo>
                  <a:cubicBezTo>
                    <a:pt x="57929" y="100000"/>
                    <a:pt x="56250" y="97762"/>
                    <a:pt x="56250" y="95000"/>
                  </a:cubicBezTo>
                  <a:lnTo>
                    <a:pt x="56250" y="80000"/>
                  </a:lnTo>
                  <a:lnTo>
                    <a:pt x="24000" y="80000"/>
                  </a:lnTo>
                  <a:lnTo>
                    <a:pt x="24000" y="100000"/>
                  </a:lnTo>
                  <a:close/>
                  <a:moveTo>
                    <a:pt x="63750" y="25000"/>
                  </a:moveTo>
                  <a:lnTo>
                    <a:pt x="63750" y="40000"/>
                  </a:lnTo>
                  <a:moveTo>
                    <a:pt x="56250" y="35000"/>
                  </a:moveTo>
                  <a:lnTo>
                    <a:pt x="56250" y="80000"/>
                  </a:lnTo>
                </a:path>
              </a:pathLst>
            </a:cu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457419" y="242942"/>
              <a:ext cx="1145298"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txBox="1"/>
            <p:nvPr/>
          </p:nvSpPr>
          <p:spPr>
            <a:xfrm>
              <a:off x="457419" y="242942"/>
              <a:ext cx="1145298" cy="680238"/>
            </a:xfrm>
            <a:prstGeom prst="rect">
              <a:avLst/>
            </a:prstGeom>
            <a:noFill/>
            <a:ln>
              <a:noFill/>
            </a:ln>
          </p:spPr>
          <p:txBody>
            <a:bodyPr anchorCtr="0" anchor="ctr" bIns="34275" lIns="0" spcFirstLastPara="1" rIns="0" wrap="square" tIns="32000">
              <a:noAutofit/>
            </a:bodyPr>
            <a:lstStyle/>
            <a:p>
              <a:pPr indent="0" lvl="0" marL="0" marR="0" rtl="0" algn="ctr">
                <a:lnSpc>
                  <a:spcPct val="90000"/>
                </a:lnSpc>
                <a:spcBef>
                  <a:spcPts val="0"/>
                </a:spcBef>
                <a:spcAft>
                  <a:spcPts val="0"/>
                </a:spcAft>
                <a:buClr>
                  <a:schemeClr val="lt1"/>
                </a:buClr>
                <a:buSzPts val="900"/>
                <a:buFont typeface="Calibri"/>
                <a:buNone/>
              </a:pPr>
              <a:r>
                <a:rPr b="0" i="0" lang="es-MX" sz="900" u="none" cap="none" strike="noStrike">
                  <a:solidFill>
                    <a:schemeClr val="lt1"/>
                  </a:solidFill>
                  <a:latin typeface="Calibri"/>
                  <a:ea typeface="Calibri"/>
                  <a:cs typeface="Calibri"/>
                  <a:sym typeface="Calibri"/>
                </a:rPr>
                <a:t>Sesión 8</a:t>
              </a:r>
              <a:endParaRPr/>
            </a:p>
          </p:txBody>
        </p:sp>
        <p:sp>
          <p:nvSpPr>
            <p:cNvPr id="375" name="Google Shape;375;p30"/>
            <p:cNvSpPr/>
            <p:nvPr/>
          </p:nvSpPr>
          <p:spPr>
            <a:xfrm>
              <a:off x="1776248" y="465060"/>
              <a:ext cx="1353534" cy="6802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txBox="1"/>
            <p:nvPr/>
          </p:nvSpPr>
          <p:spPr>
            <a:xfrm>
              <a:off x="1776248" y="465060"/>
              <a:ext cx="1353534" cy="680238"/>
            </a:xfrm>
            <a:prstGeom prst="rect">
              <a:avLst/>
            </a:prstGeom>
            <a:noFill/>
            <a:ln>
              <a:noFill/>
            </a:ln>
          </p:spPr>
          <p:txBody>
            <a:bodyPr anchorCtr="0" anchor="ctr" bIns="34275" lIns="0" spcFirstLastPara="1" rIns="0" wrap="square" tIns="32000">
              <a:noAutofit/>
            </a:bodyPr>
            <a:lstStyle/>
            <a:p>
              <a:pPr indent="0" lvl="0" marL="0" marR="0" rtl="0" algn="ctr">
                <a:lnSpc>
                  <a:spcPct val="90000"/>
                </a:lnSpc>
                <a:spcBef>
                  <a:spcPts val="0"/>
                </a:spcBef>
                <a:spcAft>
                  <a:spcPts val="0"/>
                </a:spcAft>
                <a:buClr>
                  <a:schemeClr val="lt1"/>
                </a:buClr>
                <a:buSzPts val="900"/>
                <a:buFont typeface="Calibri"/>
                <a:buNone/>
              </a:pPr>
              <a:r>
                <a:rPr b="0" i="0" lang="es-MX" sz="900" u="none" cap="none" strike="noStrike">
                  <a:solidFill>
                    <a:schemeClr val="lt1"/>
                  </a:solidFill>
                  <a:latin typeface="Calibri"/>
                  <a:ea typeface="Calibri"/>
                  <a:cs typeface="Calibri"/>
                  <a:sym typeface="Calibri"/>
                </a:rPr>
                <a:t>Culminación de Proyecto</a:t>
              </a:r>
              <a:endParaRPr/>
            </a:p>
            <a:p>
              <a:pPr indent="0" lvl="0" marL="0" marR="0" rtl="0" algn="ctr">
                <a:lnSpc>
                  <a:spcPct val="90000"/>
                </a:lnSpc>
                <a:spcBef>
                  <a:spcPts val="315"/>
                </a:spcBef>
                <a:spcAft>
                  <a:spcPts val="0"/>
                </a:spcAft>
                <a:buClr>
                  <a:schemeClr val="lt1"/>
                </a:buClr>
                <a:buSzPts val="900"/>
                <a:buFont typeface="Calibri"/>
                <a:buNone/>
              </a:pPr>
              <a:r>
                <a:rPr b="0" i="0" lang="es-MX" sz="900" u="none" cap="none" strike="noStrike">
                  <a:solidFill>
                    <a:schemeClr val="lt1"/>
                  </a:solidFill>
                  <a:latin typeface="Calibri"/>
                  <a:ea typeface="Calibri"/>
                  <a:cs typeface="Calibri"/>
                  <a:sym typeface="Calibri"/>
                </a:rPr>
                <a:t>Valoración y retroalimentación </a:t>
              </a:r>
              <a:endParaRPr/>
            </a:p>
            <a:p>
              <a:pPr indent="0" lvl="0" marL="0" marR="0" rtl="0" algn="ctr">
                <a:lnSpc>
                  <a:spcPct val="90000"/>
                </a:lnSpc>
                <a:spcBef>
                  <a:spcPts val="315"/>
                </a:spcBef>
                <a:spcAft>
                  <a:spcPts val="0"/>
                </a:spcAft>
                <a:buClr>
                  <a:schemeClr val="lt1"/>
                </a:buClr>
                <a:buSzPts val="900"/>
                <a:buFont typeface="Calibri"/>
                <a:buNone/>
              </a:pPr>
              <a:r>
                <a:rPr b="0" i="0" lang="es-MX" sz="900" u="none" cap="none" strike="noStrike">
                  <a:solidFill>
                    <a:schemeClr val="lt1"/>
                  </a:solidFill>
                  <a:latin typeface="Calibri"/>
                  <a:ea typeface="Calibri"/>
                  <a:cs typeface="Calibri"/>
                  <a:sym typeface="Calibri"/>
                </a:rPr>
                <a:t>Alumnos-Maestros</a:t>
              </a:r>
              <a:endParaRPr/>
            </a:p>
          </p:txBody>
        </p:sp>
      </p:grpSp>
      <p:sp>
        <p:nvSpPr>
          <p:cNvPr id="377" name="Google Shape;377;p30"/>
          <p:cNvSpPr txBox="1"/>
          <p:nvPr/>
        </p:nvSpPr>
        <p:spPr>
          <a:xfrm>
            <a:off x="720570" y="2860750"/>
            <a:ext cx="4976037" cy="2446973"/>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a:p>
            <a:pPr indent="0" lvl="0" marL="0" marR="0" rtl="0" algn="l">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Trabajo: </a:t>
            </a:r>
            <a:endParaRPr/>
          </a:p>
          <a:p>
            <a:pPr indent="0" lvl="0" marL="0" marR="0" rtl="0" algn="ctr">
              <a:lnSpc>
                <a:spcPct val="85000"/>
              </a:lnSpc>
              <a:spcBef>
                <a:spcPts val="0"/>
              </a:spcBef>
              <a:spcAft>
                <a:spcPts val="0"/>
              </a:spcAft>
              <a:buClr>
                <a:srgbClr val="262626"/>
              </a:buClr>
              <a:buSzPts val="1500"/>
              <a:buFont typeface="Calibri"/>
              <a:buNone/>
            </a:pPr>
            <a:r>
              <a:rPr b="0" i="1" lang="es-MX" sz="1500" u="none" cap="none" strike="noStrike">
                <a:solidFill>
                  <a:srgbClr val="262626"/>
                </a:solidFill>
                <a:latin typeface="Calibri"/>
                <a:ea typeface="Calibri"/>
                <a:cs typeface="Calibri"/>
                <a:sym typeface="Calibri"/>
              </a:rPr>
              <a:t> </a:t>
            </a:r>
            <a:endParaRPr/>
          </a:p>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378" name="Google Shape;378;p30"/>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79" name="Google Shape;379;p30"/>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80" name="Google Shape;380;p30"/>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81" name="Google Shape;381;p30"/>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sp>
        <p:nvSpPr>
          <p:cNvPr id="387" name="Google Shape;387;p31"/>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
        <p:nvSpPr>
          <p:cNvPr id="388" name="Google Shape;388;p31"/>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389" name="Google Shape;389;p31"/>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390" name="Google Shape;390;p31"/>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
        <p:nvSpPr>
          <p:cNvPr id="391" name="Google Shape;391;p31"/>
          <p:cNvSpPr txBox="1"/>
          <p:nvPr/>
        </p:nvSpPr>
        <p:spPr>
          <a:xfrm>
            <a:off x="3810611" y="1881351"/>
            <a:ext cx="4976037" cy="46245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rPr b="1" i="0" lang="es-MX" sz="1500" u="none" cap="none" strike="noStrike">
                <a:solidFill>
                  <a:srgbClr val="262626"/>
                </a:solidFill>
                <a:latin typeface="Calibri"/>
                <a:ea typeface="Calibri"/>
                <a:cs typeface="Calibri"/>
                <a:sym typeface="Calibri"/>
              </a:rPr>
              <a:t>Alumnos:</a:t>
            </a:r>
            <a:endParaRPr/>
          </a:p>
          <a:p>
            <a:pPr indent="0" lvl="0" marL="0" marR="0" rtl="0" algn="ctr">
              <a:lnSpc>
                <a:spcPct val="85000"/>
              </a:lnSpc>
              <a:spcBef>
                <a:spcPts val="0"/>
              </a:spcBef>
              <a:spcAft>
                <a:spcPts val="0"/>
              </a:spcAft>
              <a:buClr>
                <a:srgbClr val="262626"/>
              </a:buClr>
              <a:buSzPts val="1500"/>
              <a:buFont typeface="Calibri"/>
              <a:buNone/>
            </a:pPr>
            <a:r>
              <a:t/>
            </a:r>
            <a:endParaRPr b="1" i="0" sz="1500" u="none" cap="none" strike="noStrike">
              <a:solidFill>
                <a:srgbClr val="26262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aphicFrame>
        <p:nvGraphicFramePr>
          <p:cNvPr id="118" name="Google Shape;118;p14"/>
          <p:cNvGraphicFramePr/>
          <p:nvPr/>
        </p:nvGraphicFramePr>
        <p:xfrm>
          <a:off x="798786" y="388884"/>
          <a:ext cx="3000000" cy="3000000"/>
        </p:xfrm>
        <a:graphic>
          <a:graphicData uri="http://schemas.openxmlformats.org/drawingml/2006/table">
            <a:tbl>
              <a:tblPr bandRow="1" firstRow="1">
                <a:noFill/>
                <a:tableStyleId>{FC09D4AC-9BCB-48A1-B4B1-E1297C7DA6A7}</a:tableStyleId>
              </a:tblPr>
              <a:tblGrid>
                <a:gridCol w="2577675"/>
                <a:gridCol w="5000275"/>
              </a:tblGrid>
              <a:tr h="386175">
                <a:tc gridSpan="2">
                  <a:txBody>
                    <a:bodyPr>
                      <a:noAutofit/>
                    </a:bodyPr>
                    <a:lstStyle/>
                    <a:p>
                      <a:pPr indent="0" lvl="0" marL="0" marR="0" rtl="0" algn="ctr">
                        <a:spcBef>
                          <a:spcPts val="0"/>
                        </a:spcBef>
                        <a:spcAft>
                          <a:spcPts val="0"/>
                        </a:spcAft>
                        <a:buNone/>
                      </a:pPr>
                      <a:r>
                        <a:rPr lang="es-MX" sz="1200" u="none" cap="none" strike="noStrike"/>
                        <a:t>PLANEACIÓN DEL PROYECTO INTERDISCIPLINARIO</a:t>
                      </a:r>
                      <a:endParaRPr sz="1200" u="none" cap="none" strike="noStrike"/>
                    </a:p>
                  </a:txBody>
                  <a:tcPr marT="45725" marB="45725" marR="91450" marL="91450"/>
                </a:tc>
                <a:tc hMerge="1"/>
              </a:tr>
              <a:tr h="1238775">
                <a:tc>
                  <a:txBody>
                    <a:bodyPr>
                      <a:noAutofit/>
                    </a:bodyPr>
                    <a:lstStyle/>
                    <a:p>
                      <a:pPr indent="0" lvl="0" marL="0" marR="0" rtl="0" algn="l">
                        <a:spcBef>
                          <a:spcPts val="0"/>
                        </a:spcBef>
                        <a:spcAft>
                          <a:spcPts val="0"/>
                        </a:spcAft>
                        <a:buNone/>
                      </a:pPr>
                      <a:r>
                        <a:rPr b="1" lang="es-MX" sz="1600" u="none" cap="none" strike="noStrike"/>
                        <a:t>El contexto</a:t>
                      </a:r>
                      <a:endParaRPr/>
                    </a:p>
                  </a:txBody>
                  <a:tcPr marT="45725" marB="45725" marR="91450" marL="91450"/>
                </a:tc>
                <a:tc>
                  <a:txBody>
                    <a:bodyPr>
                      <a:noAutofit/>
                    </a:bodyPr>
                    <a:lstStyle/>
                    <a:p>
                      <a:pPr indent="0" lvl="0" marL="0" marR="0" rtl="0" algn="l">
                        <a:spcBef>
                          <a:spcPts val="0"/>
                        </a:spcBef>
                        <a:spcAft>
                          <a:spcPts val="0"/>
                        </a:spcAft>
                        <a:buNone/>
                      </a:pPr>
                      <a:r>
                        <a:rPr lang="es-MX" sz="1200"/>
                        <a:t>El</a:t>
                      </a:r>
                      <a:r>
                        <a:rPr lang="es-MX" sz="1200"/>
                        <a:t> presente trabajo se refiere en ejemplificar las causas, efectos y consecuencias de las fracturas en atletas de alto rendimiento en eventos deportivos, que por alguna circunstancia presentan una lesión que puede ser desde un golpe leve hasta una fractura que impida al deportista la continuidad de sus actividades y su eventual retiro ya sea por un tiempo determinado o definitivamente.</a:t>
                      </a:r>
                      <a:endParaRPr sz="1200"/>
                    </a:p>
                  </a:txBody>
                  <a:tcPr marT="45725" marB="45725" marR="91450" marL="91450"/>
                </a:tc>
              </a:tr>
              <a:tr h="1248125">
                <a:tc>
                  <a:txBody>
                    <a:bodyPr>
                      <a:noAutofit/>
                    </a:bodyPr>
                    <a:lstStyle/>
                    <a:p>
                      <a:pPr indent="0" lvl="0" marL="0" marR="0" rtl="0" algn="l">
                        <a:spcBef>
                          <a:spcPts val="0"/>
                        </a:spcBef>
                        <a:spcAft>
                          <a:spcPts val="0"/>
                        </a:spcAft>
                        <a:buNone/>
                      </a:pPr>
                      <a:r>
                        <a:rPr b="1" lang="es-MX" sz="1600"/>
                        <a:t>Intención</a:t>
                      </a:r>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Concientizar a los jóvenes futuros deportistas, la implicación que tiene una fractura en el cuerpo humano, desde el conocimiento de las causas físicas, su atención, tratamiento y recuperación, hasta sus consecuencias que pueden implicar cambios físicos, psicológicos y sociales en detrimento de su calidad de vida.</a:t>
                      </a:r>
                      <a:endParaRPr/>
                    </a:p>
                  </a:txBody>
                  <a:tcPr marT="45725" marB="45725" marR="91450" marL="91450"/>
                </a:tc>
              </a:tr>
              <a:tr h="1013550">
                <a:tc>
                  <a:txBody>
                    <a:bodyPr>
                      <a:noAutofit/>
                    </a:bodyPr>
                    <a:lstStyle/>
                    <a:p>
                      <a:pPr indent="0" lvl="0" marL="0" marR="0" rtl="0" algn="l">
                        <a:spcBef>
                          <a:spcPts val="0"/>
                        </a:spcBef>
                        <a:spcAft>
                          <a:spcPts val="0"/>
                        </a:spcAft>
                        <a:buNone/>
                      </a:pPr>
                      <a:r>
                        <a:rPr b="1" lang="es-MX" sz="1600">
                          <a:solidFill>
                            <a:schemeClr val="dk1"/>
                          </a:solidFill>
                          <a:latin typeface="Calibri"/>
                          <a:ea typeface="Calibri"/>
                          <a:cs typeface="Calibri"/>
                          <a:sym typeface="Calibri"/>
                        </a:rPr>
                        <a:t>Objetivos Generales.</a:t>
                      </a:r>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lang="es-MX" sz="1200"/>
                        <a:t>Integrar conocimientos de Física ,</a:t>
                      </a:r>
                      <a:r>
                        <a:rPr lang="es-MX" sz="1200"/>
                        <a:t> </a:t>
                      </a:r>
                      <a:r>
                        <a:rPr lang="es-MX" sz="1200"/>
                        <a:t>Educación</a:t>
                      </a:r>
                      <a:r>
                        <a:rPr lang="es-MX" sz="1200"/>
                        <a:t> para la salud, Deportes y Comunicación visual </a:t>
                      </a:r>
                      <a:r>
                        <a:rPr lang="es-MX" sz="1200"/>
                        <a:t>para entender las causas y efectos de las fracturas en una actividad deportiva </a:t>
                      </a:r>
                      <a:endParaRPr/>
                    </a:p>
                    <a:p>
                      <a:pPr indent="0" lvl="0" marL="0" marR="0" rtl="0" algn="l">
                        <a:lnSpc>
                          <a:spcPct val="100000"/>
                        </a:lnSpc>
                        <a:spcBef>
                          <a:spcPts val="0"/>
                        </a:spcBef>
                        <a:spcAft>
                          <a:spcPts val="0"/>
                        </a:spcAft>
                        <a:buClr>
                          <a:schemeClr val="dk1"/>
                        </a:buClr>
                        <a:buSzPts val="1200"/>
                        <a:buFont typeface="Calibri"/>
                        <a:buNone/>
                      </a:pPr>
                      <a:r>
                        <a:rPr lang="es-MX" sz="1200"/>
                        <a:t>Generar una actividad experimental simulando una fractura para concientizar el impacto social y psicológico en los alumnos.</a:t>
                      </a:r>
                      <a:endParaRPr sz="1200">
                        <a:solidFill>
                          <a:schemeClr val="dk1"/>
                        </a:solidFill>
                        <a:latin typeface="Calibri"/>
                        <a:ea typeface="Calibri"/>
                        <a:cs typeface="Calibri"/>
                        <a:sym typeface="Calibri"/>
                      </a:endParaRPr>
                    </a:p>
                  </a:txBody>
                  <a:tcPr marT="45725" marB="45725" marR="91450" marL="91450"/>
                </a:tc>
              </a:tr>
              <a:tr h="1464025">
                <a:tc>
                  <a:txBody>
                    <a:bodyPr>
                      <a:noAutofit/>
                    </a:bodyPr>
                    <a:lstStyle/>
                    <a:p>
                      <a:pPr indent="0" lvl="0" marL="0" marR="0" rtl="0" algn="l">
                        <a:spcBef>
                          <a:spcPts val="0"/>
                        </a:spcBef>
                        <a:spcAft>
                          <a:spcPts val="0"/>
                        </a:spcAft>
                        <a:buNone/>
                      </a:pPr>
                      <a:r>
                        <a:rPr b="1" lang="es-MX" sz="1600">
                          <a:solidFill>
                            <a:schemeClr val="dk1"/>
                          </a:solidFill>
                          <a:latin typeface="Calibri"/>
                          <a:ea typeface="Calibri"/>
                          <a:cs typeface="Calibri"/>
                          <a:sym typeface="Calibri"/>
                        </a:rPr>
                        <a:t>Objetivos específicos</a:t>
                      </a:r>
                      <a:endParaRPr/>
                    </a:p>
                  </a:txBody>
                  <a:tcPr marT="45725" marB="45725" marR="91450" marL="91450"/>
                </a:tc>
                <a:tc>
                  <a:txBody>
                    <a:bodyPr>
                      <a:noAutofit/>
                    </a:bodyPr>
                    <a:lstStyle/>
                    <a:p>
                      <a:pPr indent="-171450" lvl="0" marL="171450" marR="0" rtl="0" algn="l">
                        <a:spcBef>
                          <a:spcPts val="0"/>
                        </a:spcBef>
                        <a:spcAft>
                          <a:spcPts val="0"/>
                        </a:spcAft>
                        <a:buClr>
                          <a:schemeClr val="dk1"/>
                        </a:buClr>
                        <a:buSzPts val="1200"/>
                        <a:buFont typeface="Arial"/>
                        <a:buChar char="•"/>
                      </a:pPr>
                      <a:r>
                        <a:rPr lang="es-MX" sz="1200">
                          <a:solidFill>
                            <a:schemeClr val="dk1"/>
                          </a:solidFill>
                          <a:latin typeface="Calibri"/>
                          <a:ea typeface="Calibri"/>
                          <a:cs typeface="Calibri"/>
                          <a:sym typeface="Calibri"/>
                        </a:rPr>
                        <a:t>Investigar los conceptos fundamentales involucrados en la producción de una fractura.</a:t>
                      </a:r>
                      <a:endParaRPr/>
                    </a:p>
                    <a:p>
                      <a:pPr indent="-171450" lvl="0" marL="171450" marR="0" rtl="0" algn="l">
                        <a:spcBef>
                          <a:spcPts val="0"/>
                        </a:spcBef>
                        <a:spcAft>
                          <a:spcPts val="0"/>
                        </a:spcAft>
                        <a:buClr>
                          <a:schemeClr val="dk1"/>
                        </a:buClr>
                        <a:buSzPts val="1200"/>
                        <a:buFont typeface="Arial"/>
                        <a:buChar char="•"/>
                      </a:pPr>
                      <a:r>
                        <a:rPr lang="es-MX" sz="1200">
                          <a:solidFill>
                            <a:schemeClr val="dk1"/>
                          </a:solidFill>
                          <a:latin typeface="Calibri"/>
                          <a:ea typeface="Calibri"/>
                          <a:cs typeface="Calibri"/>
                          <a:sym typeface="Calibri"/>
                        </a:rPr>
                        <a:t>Investigar las causas.</a:t>
                      </a:r>
                      <a:endParaRPr/>
                    </a:p>
                    <a:p>
                      <a:pPr indent="-171450" lvl="0" marL="171450" marR="0" rtl="0" algn="l">
                        <a:spcBef>
                          <a:spcPts val="0"/>
                        </a:spcBef>
                        <a:spcAft>
                          <a:spcPts val="0"/>
                        </a:spcAft>
                        <a:buClr>
                          <a:schemeClr val="dk1"/>
                        </a:buClr>
                        <a:buSzPts val="1200"/>
                        <a:buFont typeface="Arial"/>
                        <a:buChar char="•"/>
                      </a:pPr>
                      <a:r>
                        <a:rPr lang="es-MX" sz="1200">
                          <a:solidFill>
                            <a:schemeClr val="dk1"/>
                          </a:solidFill>
                          <a:latin typeface="Calibri"/>
                          <a:ea typeface="Calibri"/>
                          <a:cs typeface="Calibri"/>
                          <a:sym typeface="Calibri"/>
                        </a:rPr>
                        <a:t>Investigar los tipos de fracturas.</a:t>
                      </a:r>
                      <a:endParaRPr/>
                    </a:p>
                    <a:p>
                      <a:pPr indent="-171450" lvl="0" marL="171450" marR="0" rtl="0" algn="l">
                        <a:spcBef>
                          <a:spcPts val="0"/>
                        </a:spcBef>
                        <a:spcAft>
                          <a:spcPts val="0"/>
                        </a:spcAft>
                        <a:buClr>
                          <a:schemeClr val="dk1"/>
                        </a:buClr>
                        <a:buSzPts val="1200"/>
                        <a:buFont typeface="Arial"/>
                        <a:buChar char="•"/>
                      </a:pPr>
                      <a:r>
                        <a:rPr lang="es-MX" sz="1200">
                          <a:solidFill>
                            <a:schemeClr val="dk1"/>
                          </a:solidFill>
                          <a:latin typeface="Calibri"/>
                          <a:ea typeface="Calibri"/>
                          <a:cs typeface="Calibri"/>
                          <a:sym typeface="Calibri"/>
                        </a:rPr>
                        <a:t>Integrar los conceptos investigados para explicar una fractura en una actividad deportiva.</a:t>
                      </a:r>
                      <a:endParaRPr/>
                    </a:p>
                  </a:txBody>
                  <a:tcPr marT="45725" marB="45725" marR="91450" marL="91450"/>
                </a:tc>
              </a:tr>
            </a:tbl>
          </a:graphicData>
        </a:graphic>
      </p:graphicFrame>
      <p:sp>
        <p:nvSpPr>
          <p:cNvPr id="119" name="Google Shape;119;p14"/>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aphicFrame>
        <p:nvGraphicFramePr>
          <p:cNvPr id="124" name="Google Shape;124;p15"/>
          <p:cNvGraphicFramePr/>
          <p:nvPr/>
        </p:nvGraphicFramePr>
        <p:xfrm>
          <a:off x="788276" y="963393"/>
          <a:ext cx="3000000" cy="3000000"/>
        </p:xfrm>
        <a:graphic>
          <a:graphicData uri="http://schemas.openxmlformats.org/drawingml/2006/table">
            <a:tbl>
              <a:tblPr bandRow="1" firstRow="1">
                <a:noFill/>
                <a:tableStyleId>{FC09D4AC-9BCB-48A1-B4B1-E1297C7DA6A7}</a:tableStyleId>
              </a:tblPr>
              <a:tblGrid>
                <a:gridCol w="1676150"/>
                <a:gridCol w="6027925"/>
              </a:tblGrid>
              <a:tr h="455500">
                <a:tc gridSpan="2">
                  <a:txBody>
                    <a:bodyPr>
                      <a:noAutofit/>
                    </a:bodyPr>
                    <a:lstStyle/>
                    <a:p>
                      <a:pPr indent="0" lvl="0" marL="0" marR="0" rtl="0" algn="ctr">
                        <a:spcBef>
                          <a:spcPts val="0"/>
                        </a:spcBef>
                        <a:spcAft>
                          <a:spcPts val="0"/>
                        </a:spcAft>
                        <a:buNone/>
                      </a:pPr>
                      <a:r>
                        <a:rPr lang="es-MX" sz="1200"/>
                        <a:t>PLANEACIÓN</a:t>
                      </a:r>
                      <a:r>
                        <a:rPr lang="es-MX" sz="1200"/>
                        <a:t> DEL PROYECTO INTERDISCIPLINARIO</a:t>
                      </a:r>
                      <a:endParaRPr sz="1200"/>
                    </a:p>
                  </a:txBody>
                  <a:tcPr marT="45725" marB="45725" marR="91450" marL="91450"/>
                </a:tc>
                <a:tc hMerge="1"/>
              </a:tr>
              <a:tr h="3434800">
                <a:tc>
                  <a:txBody>
                    <a:bodyPr>
                      <a:noAutofit/>
                    </a:bodyPr>
                    <a:lstStyle/>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rPr b="1" lang="es-MX" sz="1800"/>
                        <a:t>Evaluación</a:t>
                      </a:r>
                      <a:endParaRPr/>
                    </a:p>
                  </a:txBody>
                  <a:tcPr marT="45725" marB="45725" marR="91450" marL="91450"/>
                </a:tc>
                <a:tc>
                  <a:txBody>
                    <a:bodyPr>
                      <a:noAutofit/>
                    </a:bodyPr>
                    <a:lstStyle/>
                    <a:p>
                      <a:pPr indent="-171450" lvl="0" marL="171450" marR="0" rtl="0" algn="l">
                        <a:spcBef>
                          <a:spcPts val="0"/>
                        </a:spcBef>
                        <a:spcAft>
                          <a:spcPts val="0"/>
                        </a:spcAft>
                        <a:buClr>
                          <a:schemeClr val="dk1"/>
                        </a:buClr>
                        <a:buSzPts val="1400"/>
                        <a:buFont typeface="Arial"/>
                        <a:buChar char="•"/>
                      </a:pPr>
                      <a:r>
                        <a:rPr b="1" lang="es-MX" sz="1400"/>
                        <a:t>Evaluación</a:t>
                      </a:r>
                      <a:r>
                        <a:rPr b="1" lang="es-MX" sz="1400"/>
                        <a:t> Diagn</a:t>
                      </a:r>
                      <a:r>
                        <a:rPr b="1" lang="es-MX"/>
                        <a:t>ó</a:t>
                      </a:r>
                      <a:r>
                        <a:rPr b="1" lang="es-MX" sz="1400"/>
                        <a:t>stica</a:t>
                      </a:r>
                      <a:r>
                        <a:rPr lang="es-MX" sz="1400"/>
                        <a:t>.</a:t>
                      </a:r>
                      <a:endParaRPr/>
                    </a:p>
                    <a:p>
                      <a:pPr indent="0" lvl="0" marL="0" marR="0" rtl="0" algn="l">
                        <a:spcBef>
                          <a:spcPts val="0"/>
                        </a:spcBef>
                        <a:spcAft>
                          <a:spcPts val="0"/>
                        </a:spcAft>
                        <a:buClr>
                          <a:schemeClr val="dk1"/>
                        </a:buClr>
                        <a:buSzPts val="1200"/>
                        <a:buFont typeface="Arial"/>
                        <a:buNone/>
                      </a:pPr>
                      <a:r>
                        <a:rPr lang="es-MX" sz="1200"/>
                        <a:t>Los alumnos  realizarán los siguientes cuestionamientos</a:t>
                      </a:r>
                      <a:endParaRPr/>
                    </a:p>
                    <a:p>
                      <a:pPr indent="0" lvl="0" marL="0" marR="0" rtl="0" algn="l">
                        <a:spcBef>
                          <a:spcPts val="0"/>
                        </a:spcBef>
                        <a:spcAft>
                          <a:spcPts val="0"/>
                        </a:spcAft>
                        <a:buClr>
                          <a:schemeClr val="dk1"/>
                        </a:buClr>
                        <a:buSzPts val="1200"/>
                        <a:buFont typeface="Arial"/>
                        <a:buNone/>
                      </a:pPr>
                      <a:r>
                        <a:rPr lang="es-MX" sz="1200"/>
                        <a:t>¿Qué entiendes por fractura?</a:t>
                      </a:r>
                      <a:endParaRPr/>
                    </a:p>
                    <a:p>
                      <a:pPr indent="0" lvl="0" marL="0" marR="0" rtl="0" algn="l">
                        <a:spcBef>
                          <a:spcPts val="0"/>
                        </a:spcBef>
                        <a:spcAft>
                          <a:spcPts val="0"/>
                        </a:spcAft>
                        <a:buClr>
                          <a:schemeClr val="dk1"/>
                        </a:buClr>
                        <a:buSzPts val="1200"/>
                        <a:buFont typeface="Arial"/>
                        <a:buNone/>
                      </a:pPr>
                      <a:r>
                        <a:rPr lang="es-MX" sz="1200"/>
                        <a:t>¿Te has fracturado o conoces alguien que haya sufrido esta lesión?</a:t>
                      </a:r>
                      <a:endParaRPr/>
                    </a:p>
                    <a:p>
                      <a:pPr indent="0" lvl="0" marL="0" marR="0" rtl="0" algn="l">
                        <a:spcBef>
                          <a:spcPts val="0"/>
                        </a:spcBef>
                        <a:spcAft>
                          <a:spcPts val="0"/>
                        </a:spcAft>
                        <a:buClr>
                          <a:schemeClr val="dk1"/>
                        </a:buClr>
                        <a:buSzPts val="1200"/>
                        <a:buFont typeface="Arial"/>
                        <a:buNone/>
                      </a:pPr>
                      <a:r>
                        <a:rPr lang="es-MX" sz="1200"/>
                        <a:t>¿Cuánto tiempo tardaste  o tardó para rehabilitarse?</a:t>
                      </a:r>
                      <a:endParaRPr/>
                    </a:p>
                    <a:p>
                      <a:pPr indent="0" lvl="0" marL="0" marR="0" rtl="0" algn="l">
                        <a:spcBef>
                          <a:spcPts val="0"/>
                        </a:spcBef>
                        <a:spcAft>
                          <a:spcPts val="0"/>
                        </a:spcAft>
                        <a:buClr>
                          <a:schemeClr val="dk1"/>
                        </a:buClr>
                        <a:buSzPts val="1200"/>
                        <a:buFont typeface="Arial"/>
                        <a:buNone/>
                      </a:pPr>
                      <a:r>
                        <a:rPr lang="es-MX" sz="1200"/>
                        <a:t>¿Te dejó o le dejaron secuelas por la lesión sufrida?</a:t>
                      </a:r>
                      <a:endParaRPr/>
                    </a:p>
                    <a:p>
                      <a:pPr indent="-171450" lvl="0" marL="171450" marR="0" rtl="0" algn="l">
                        <a:spcBef>
                          <a:spcPts val="0"/>
                        </a:spcBef>
                        <a:spcAft>
                          <a:spcPts val="0"/>
                        </a:spcAft>
                        <a:buClr>
                          <a:schemeClr val="dk1"/>
                        </a:buClr>
                        <a:buSzPts val="1400"/>
                        <a:buFont typeface="Arial"/>
                        <a:buChar char="•"/>
                      </a:pPr>
                      <a:r>
                        <a:rPr b="1" lang="es-MX" sz="1400">
                          <a:solidFill>
                            <a:schemeClr val="dk1"/>
                          </a:solidFill>
                          <a:latin typeface="Calibri"/>
                          <a:ea typeface="Calibri"/>
                          <a:cs typeface="Calibri"/>
                          <a:sym typeface="Calibri"/>
                        </a:rPr>
                        <a:t>Evaluación Formativa.</a:t>
                      </a:r>
                      <a:endParaRPr/>
                    </a:p>
                    <a:p>
                      <a:pPr indent="0" lvl="0" marL="0" marR="0" rtl="0" algn="l">
                        <a:spcBef>
                          <a:spcPts val="0"/>
                        </a:spcBef>
                        <a:spcAft>
                          <a:spcPts val="0"/>
                        </a:spcAft>
                        <a:buClr>
                          <a:schemeClr val="dk1"/>
                        </a:buClr>
                        <a:buSzPts val="1200"/>
                        <a:buFont typeface="Arial"/>
                        <a:buNone/>
                      </a:pPr>
                      <a:r>
                        <a:rPr lang="es-MX" sz="1200"/>
                        <a:t>Evaluación periódicamente </a:t>
                      </a:r>
                      <a:endParaRPr/>
                    </a:p>
                    <a:p>
                      <a:pPr indent="0" lvl="0" marL="0" marR="0" rtl="0" algn="l">
                        <a:spcBef>
                          <a:spcPts val="0"/>
                        </a:spcBef>
                        <a:spcAft>
                          <a:spcPts val="0"/>
                        </a:spcAft>
                        <a:buClr>
                          <a:schemeClr val="dk1"/>
                        </a:buClr>
                        <a:buSzPts val="1200"/>
                        <a:buFont typeface="Arial"/>
                        <a:buNone/>
                      </a:pPr>
                      <a:r>
                        <a:rPr lang="es-MX" sz="1200"/>
                        <a:t>Bibliografía</a:t>
                      </a:r>
                      <a:endParaRPr/>
                    </a:p>
                    <a:p>
                      <a:pPr indent="-285750" lvl="0" marL="285750" marR="0" rtl="0" algn="l">
                        <a:spcBef>
                          <a:spcPts val="0"/>
                        </a:spcBef>
                        <a:spcAft>
                          <a:spcPts val="0"/>
                        </a:spcAft>
                        <a:buClr>
                          <a:schemeClr val="dk1"/>
                        </a:buClr>
                        <a:buSzPts val="1400"/>
                        <a:buFont typeface="Arial"/>
                        <a:buChar char="•"/>
                      </a:pPr>
                      <a:r>
                        <a:rPr b="1" lang="es-MX" sz="1400">
                          <a:solidFill>
                            <a:schemeClr val="dk1"/>
                          </a:solidFill>
                          <a:latin typeface="Calibri"/>
                          <a:ea typeface="Calibri"/>
                          <a:cs typeface="Calibri"/>
                          <a:sym typeface="Calibri"/>
                        </a:rPr>
                        <a:t>Evaluación Sumativa.</a:t>
                      </a:r>
                      <a:endParaRPr/>
                    </a:p>
                    <a:p>
                      <a:pPr indent="0" lvl="0" marL="0" marR="0" rtl="0" algn="l">
                        <a:spcBef>
                          <a:spcPts val="0"/>
                        </a:spcBef>
                        <a:spcAft>
                          <a:spcPts val="0"/>
                        </a:spcAft>
                        <a:buClr>
                          <a:schemeClr val="dk1"/>
                        </a:buClr>
                        <a:buSzPts val="1200"/>
                        <a:buFont typeface="Arial"/>
                        <a:buNone/>
                      </a:pPr>
                      <a:r>
                        <a:rPr lang="es-MX" sz="1200"/>
                        <a:t>Reuniones</a:t>
                      </a:r>
                      <a:endParaRPr/>
                    </a:p>
                    <a:p>
                      <a:pPr indent="0" lvl="0" marL="0" marR="0" rtl="0" algn="l">
                        <a:spcBef>
                          <a:spcPts val="0"/>
                        </a:spcBef>
                        <a:spcAft>
                          <a:spcPts val="0"/>
                        </a:spcAft>
                        <a:buClr>
                          <a:schemeClr val="dk1"/>
                        </a:buClr>
                        <a:buSzPts val="1200"/>
                        <a:buFont typeface="Arial"/>
                        <a:buNone/>
                      </a:pPr>
                      <a:r>
                        <a:rPr lang="es-MX" sz="1200"/>
                        <a:t>Evaluaciones periódicamente  </a:t>
                      </a:r>
                      <a:endParaRPr/>
                    </a:p>
                    <a:p>
                      <a:pPr indent="0" lvl="0" marL="0" marR="0" rtl="0" algn="l">
                        <a:spcBef>
                          <a:spcPts val="0"/>
                        </a:spcBef>
                        <a:spcAft>
                          <a:spcPts val="0"/>
                        </a:spcAft>
                        <a:buClr>
                          <a:schemeClr val="dk1"/>
                        </a:buClr>
                        <a:buSzPts val="1200"/>
                        <a:buFont typeface="Arial"/>
                        <a:buNone/>
                      </a:pPr>
                      <a:r>
                        <a:rPr lang="es-MX" sz="1200"/>
                        <a:t>Examen</a:t>
                      </a:r>
                      <a:endParaRPr/>
                    </a:p>
                    <a:p>
                      <a:pPr indent="0" lvl="0" marL="0" marR="0" rtl="0" algn="l">
                        <a:spcBef>
                          <a:spcPts val="0"/>
                        </a:spcBef>
                        <a:spcAft>
                          <a:spcPts val="0"/>
                        </a:spcAft>
                        <a:buClr>
                          <a:schemeClr val="dk1"/>
                        </a:buClr>
                        <a:buSzPts val="1200"/>
                        <a:buFont typeface="Arial"/>
                        <a:buNone/>
                      </a:pPr>
                      <a:r>
                        <a:rPr lang="es-MX" sz="1200"/>
                        <a:t>Proyecto finalizado</a:t>
                      </a:r>
                      <a:endParaRPr/>
                    </a:p>
                    <a:p>
                      <a:pPr indent="0" lvl="0" marL="0" marR="0" rtl="0" algn="l">
                        <a:spcBef>
                          <a:spcPts val="0"/>
                        </a:spcBef>
                        <a:spcAft>
                          <a:spcPts val="0"/>
                        </a:spcAft>
                        <a:buClr>
                          <a:schemeClr val="dk1"/>
                        </a:buClr>
                        <a:buSzPts val="1200"/>
                        <a:buFont typeface="Arial"/>
                        <a:buNone/>
                      </a:pPr>
                      <a:r>
                        <a:t/>
                      </a:r>
                      <a:endParaRPr sz="1200"/>
                    </a:p>
                  </a:txBody>
                  <a:tcPr marT="45725" marB="45725" marR="91450" marL="91450"/>
                </a:tc>
              </a:tr>
            </a:tbl>
          </a:graphicData>
        </a:graphic>
      </p:graphicFrame>
      <p:sp>
        <p:nvSpPr>
          <p:cNvPr id="125" name="Google Shape;125;p15"/>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graphicFrame>
        <p:nvGraphicFramePr>
          <p:cNvPr id="130" name="Google Shape;130;p16"/>
          <p:cNvGraphicFramePr/>
          <p:nvPr/>
        </p:nvGraphicFramePr>
        <p:xfrm>
          <a:off x="872359" y="1300458"/>
          <a:ext cx="3000000" cy="3000000"/>
        </p:xfrm>
        <a:graphic>
          <a:graphicData uri="http://schemas.openxmlformats.org/drawingml/2006/table">
            <a:tbl>
              <a:tblPr bandRow="1" firstRow="1">
                <a:noFill/>
                <a:tableStyleId>{FC09D4AC-9BCB-48A1-B4B1-E1297C7DA6A7}</a:tableStyleId>
              </a:tblPr>
              <a:tblGrid>
                <a:gridCol w="1635000"/>
                <a:gridCol w="5879900"/>
              </a:tblGrid>
              <a:tr h="336750">
                <a:tc gridSpan="2">
                  <a:txBody>
                    <a:bodyPr>
                      <a:noAutofit/>
                    </a:bodyPr>
                    <a:lstStyle/>
                    <a:p>
                      <a:pPr indent="0" lvl="0" marL="0" marR="0" rtl="0" algn="ctr">
                        <a:spcBef>
                          <a:spcPts val="0"/>
                        </a:spcBef>
                        <a:spcAft>
                          <a:spcPts val="0"/>
                        </a:spcAft>
                        <a:buNone/>
                      </a:pPr>
                      <a:r>
                        <a:rPr lang="es-MX" sz="1200"/>
                        <a:t>PLANEACIÓN</a:t>
                      </a:r>
                      <a:r>
                        <a:rPr lang="es-MX" sz="1200"/>
                        <a:t> DEL PROYECTO INTERDISCIPLINARIO</a:t>
                      </a:r>
                      <a:endParaRPr sz="1200"/>
                    </a:p>
                  </a:txBody>
                  <a:tcPr marT="45725" marB="45725" marR="91450" marL="91450"/>
                </a:tc>
                <a:tc hMerge="1"/>
              </a:tr>
              <a:tr h="2218100">
                <a:tc>
                  <a:txBody>
                    <a:bodyPr>
                      <a:noAutofit/>
                    </a:bodyPr>
                    <a:lstStyle/>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rPr b="1" lang="es-MX" sz="1800"/>
                        <a:t>Materiales</a:t>
                      </a:r>
                      <a:endParaRPr/>
                    </a:p>
                  </a:txBody>
                  <a:tcPr marT="45725" marB="45725" marR="91450" marL="91450"/>
                </a:tc>
                <a:tc>
                  <a:txBody>
                    <a:bodyPr>
                      <a:noAutofit/>
                    </a:bodyPr>
                    <a:lstStyle/>
                    <a:p>
                      <a:pPr indent="0" lvl="0" marL="0" marR="0" rtl="0" algn="l">
                        <a:spcBef>
                          <a:spcPts val="0"/>
                        </a:spcBef>
                        <a:spcAft>
                          <a:spcPts val="0"/>
                        </a:spcAft>
                        <a:buClr>
                          <a:schemeClr val="dk1"/>
                        </a:buClr>
                        <a:buSzPts val="1400"/>
                        <a:buFont typeface="Arial"/>
                        <a:buNone/>
                      </a:pPr>
                      <a:r>
                        <a:rPr b="1" lang="es-MX" sz="1400"/>
                        <a:t>Física:</a:t>
                      </a:r>
                      <a:endParaRPr/>
                    </a:p>
                    <a:p>
                      <a:pPr indent="0" lvl="0" marL="0" marR="0" rtl="0" algn="l">
                        <a:spcBef>
                          <a:spcPts val="0"/>
                        </a:spcBef>
                        <a:spcAft>
                          <a:spcPts val="0"/>
                        </a:spcAft>
                        <a:buClr>
                          <a:schemeClr val="dk1"/>
                        </a:buClr>
                        <a:buSzPts val="1200"/>
                        <a:buFont typeface="Arial"/>
                        <a:buNone/>
                      </a:pPr>
                      <a:r>
                        <a:rPr lang="es-MX" sz="1200"/>
                        <a:t>Bibliografía.</a:t>
                      </a:r>
                      <a:endParaRPr/>
                    </a:p>
                    <a:p>
                      <a:pPr indent="0" lvl="0" marL="0" marR="0" rtl="0" algn="l">
                        <a:spcBef>
                          <a:spcPts val="0"/>
                        </a:spcBef>
                        <a:spcAft>
                          <a:spcPts val="0"/>
                        </a:spcAft>
                        <a:buClr>
                          <a:schemeClr val="dk1"/>
                        </a:buClr>
                        <a:buSzPts val="1200"/>
                        <a:buFont typeface="Arial"/>
                        <a:buNone/>
                      </a:pPr>
                      <a:r>
                        <a:rPr lang="es-MX" sz="1200"/>
                        <a:t>Internet.</a:t>
                      </a:r>
                      <a:endParaRPr/>
                    </a:p>
                    <a:p>
                      <a:pPr indent="0" lvl="0" marL="0" marR="0" rtl="0" algn="l">
                        <a:spcBef>
                          <a:spcPts val="0"/>
                        </a:spcBef>
                        <a:spcAft>
                          <a:spcPts val="0"/>
                        </a:spcAft>
                        <a:buClr>
                          <a:schemeClr val="dk1"/>
                        </a:buClr>
                        <a:buSzPts val="1200"/>
                        <a:buFont typeface="Arial"/>
                        <a:buNone/>
                      </a:pPr>
                      <a:r>
                        <a:rPr lang="es-MX" sz="1200"/>
                        <a:t>Revistas técnicas.</a:t>
                      </a:r>
                      <a:endParaRPr/>
                    </a:p>
                    <a:p>
                      <a:pPr indent="0" lvl="0" marL="0" marR="0" rtl="0" algn="l">
                        <a:spcBef>
                          <a:spcPts val="0"/>
                        </a:spcBef>
                        <a:spcAft>
                          <a:spcPts val="0"/>
                        </a:spcAft>
                        <a:buClr>
                          <a:schemeClr val="dk1"/>
                        </a:buClr>
                        <a:buSzPts val="1200"/>
                        <a:buFont typeface="Arial"/>
                        <a:buNone/>
                      </a:pPr>
                      <a:r>
                        <a:rPr lang="es-MX" sz="1200"/>
                        <a:t>Huesos de borrego,</a:t>
                      </a:r>
                      <a:r>
                        <a:rPr lang="es-MX" sz="1200"/>
                        <a:t> Tubo PVC, tubular metálico.</a:t>
                      </a:r>
                      <a:endParaRPr/>
                    </a:p>
                    <a:p>
                      <a:pPr indent="0" lvl="0" marL="0" marR="0" rtl="0" algn="l">
                        <a:spcBef>
                          <a:spcPts val="0"/>
                        </a:spcBef>
                        <a:spcAft>
                          <a:spcPts val="0"/>
                        </a:spcAft>
                        <a:buClr>
                          <a:schemeClr val="dk1"/>
                        </a:buClr>
                        <a:buSzPts val="1200"/>
                        <a:buFont typeface="Arial"/>
                        <a:buNone/>
                      </a:pPr>
                      <a:r>
                        <a:rPr lang="es-MX" sz="1200"/>
                        <a:t>Prensas, dinamómetros, torquímetro.</a:t>
                      </a:r>
                      <a:endParaRPr sz="1200"/>
                    </a:p>
                    <a:p>
                      <a:pPr indent="0" lvl="0" marL="0" marR="0" rtl="0" algn="l">
                        <a:spcBef>
                          <a:spcPts val="0"/>
                        </a:spcBef>
                        <a:spcAft>
                          <a:spcPts val="0"/>
                        </a:spcAft>
                        <a:buClr>
                          <a:schemeClr val="dk1"/>
                        </a:buClr>
                        <a:buSzPts val="1400"/>
                        <a:buFont typeface="Arial"/>
                        <a:buNone/>
                      </a:pPr>
                      <a:r>
                        <a:rPr b="1" lang="es-MX"/>
                        <a:t>Educación para</a:t>
                      </a:r>
                      <a:r>
                        <a:rPr b="1" lang="es-MX" sz="1400">
                          <a:solidFill>
                            <a:schemeClr val="dk1"/>
                          </a:solidFill>
                          <a:latin typeface="Calibri"/>
                          <a:ea typeface="Calibri"/>
                          <a:cs typeface="Calibri"/>
                          <a:sym typeface="Calibri"/>
                        </a:rPr>
                        <a:t> la Salud:</a:t>
                      </a:r>
                      <a:endParaRPr/>
                    </a:p>
                    <a:p>
                      <a:pPr indent="0" lvl="0" marL="0" marR="0" rtl="0" algn="l">
                        <a:spcBef>
                          <a:spcPts val="0"/>
                        </a:spcBef>
                        <a:spcAft>
                          <a:spcPts val="0"/>
                        </a:spcAft>
                        <a:buClr>
                          <a:schemeClr val="dk1"/>
                        </a:buClr>
                        <a:buSzPts val="1200"/>
                        <a:buFont typeface="Arial"/>
                        <a:buNone/>
                      </a:pPr>
                      <a:r>
                        <a:rPr lang="es-MX" sz="1200"/>
                        <a:t>Esqueleto</a:t>
                      </a:r>
                      <a:r>
                        <a:rPr lang="es-MX" sz="1200"/>
                        <a:t> Humano.</a:t>
                      </a:r>
                      <a:endParaRPr/>
                    </a:p>
                    <a:p>
                      <a:pPr indent="0" lvl="0" marL="0" marR="0" rtl="0" algn="l">
                        <a:spcBef>
                          <a:spcPts val="0"/>
                        </a:spcBef>
                        <a:spcAft>
                          <a:spcPts val="0"/>
                        </a:spcAft>
                        <a:buClr>
                          <a:schemeClr val="dk1"/>
                        </a:buClr>
                        <a:buSzPts val="1200"/>
                        <a:buFont typeface="Arial"/>
                        <a:buNone/>
                      </a:pPr>
                      <a:r>
                        <a:rPr lang="es-MX" sz="1200"/>
                        <a:t>Revistas M</a:t>
                      </a:r>
                      <a:r>
                        <a:rPr lang="es-MX" sz="1200"/>
                        <a:t>é</a:t>
                      </a:r>
                      <a:r>
                        <a:rPr lang="es-MX" sz="1200"/>
                        <a:t>dicas.</a:t>
                      </a:r>
                      <a:endParaRPr/>
                    </a:p>
                    <a:p>
                      <a:pPr indent="0" lvl="0" marL="0" marR="0" rtl="0" algn="l">
                        <a:spcBef>
                          <a:spcPts val="0"/>
                        </a:spcBef>
                        <a:spcAft>
                          <a:spcPts val="0"/>
                        </a:spcAft>
                        <a:buClr>
                          <a:schemeClr val="dk1"/>
                        </a:buClr>
                        <a:buSzPts val="1200"/>
                        <a:buFont typeface="Arial"/>
                        <a:buNone/>
                      </a:pPr>
                      <a:r>
                        <a:rPr lang="es-MX" sz="1200"/>
                        <a:t>Elementos que sirven para </a:t>
                      </a:r>
                      <a:r>
                        <a:rPr lang="es-MX" sz="1200"/>
                        <a:t>reducir</a:t>
                      </a:r>
                      <a:r>
                        <a:rPr lang="es-MX" sz="1200"/>
                        <a:t> la fractura.</a:t>
                      </a:r>
                      <a:endParaRPr/>
                    </a:p>
                    <a:p>
                      <a:pPr indent="0" lvl="0" marL="0" marR="0" rtl="0" algn="l">
                        <a:spcBef>
                          <a:spcPts val="0"/>
                        </a:spcBef>
                        <a:spcAft>
                          <a:spcPts val="0"/>
                        </a:spcAft>
                        <a:buClr>
                          <a:schemeClr val="dk1"/>
                        </a:buClr>
                        <a:buSzPts val="1200"/>
                        <a:buFont typeface="Arial"/>
                        <a:buNone/>
                      </a:pPr>
                      <a:r>
                        <a:rPr lang="es-MX" sz="1200"/>
                        <a:t>Material de curación para fracturas.</a:t>
                      </a:r>
                      <a:endParaRPr/>
                    </a:p>
                    <a:p>
                      <a:pPr indent="0" lvl="0" marL="0" marR="0" rtl="0" algn="l">
                        <a:spcBef>
                          <a:spcPts val="0"/>
                        </a:spcBef>
                        <a:spcAft>
                          <a:spcPts val="0"/>
                        </a:spcAft>
                        <a:buClr>
                          <a:schemeClr val="dk1"/>
                        </a:buClr>
                        <a:buSzPts val="1400"/>
                        <a:buFont typeface="Arial"/>
                        <a:buNone/>
                      </a:pPr>
                      <a:r>
                        <a:rPr b="1" lang="es-MX" sz="1400">
                          <a:solidFill>
                            <a:schemeClr val="dk1"/>
                          </a:solidFill>
                          <a:latin typeface="Calibri"/>
                          <a:ea typeface="Calibri"/>
                          <a:cs typeface="Calibri"/>
                          <a:sym typeface="Calibri"/>
                        </a:rPr>
                        <a:t>Comunicación Visual:</a:t>
                      </a:r>
                      <a:endParaRPr/>
                    </a:p>
                    <a:p>
                      <a:pPr indent="0" lvl="0" marL="0" marR="0" rtl="0" algn="l">
                        <a:spcBef>
                          <a:spcPts val="0"/>
                        </a:spcBef>
                        <a:spcAft>
                          <a:spcPts val="0"/>
                        </a:spcAft>
                        <a:buClr>
                          <a:schemeClr val="dk1"/>
                        </a:buClr>
                        <a:buSzPts val="1200"/>
                        <a:buFont typeface="Arial"/>
                        <a:buNone/>
                      </a:pPr>
                      <a:r>
                        <a:rPr lang="es-MX" sz="1200"/>
                        <a:t>Internet.</a:t>
                      </a:r>
                      <a:endParaRPr b="1"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rPr lang="es-MX" sz="1200"/>
                        <a:t>Videos.</a:t>
                      </a:r>
                      <a:endParaRPr/>
                    </a:p>
                    <a:p>
                      <a:pPr indent="0" lvl="0" marL="0" marR="0" rtl="0" algn="l">
                        <a:spcBef>
                          <a:spcPts val="0"/>
                        </a:spcBef>
                        <a:spcAft>
                          <a:spcPts val="0"/>
                        </a:spcAft>
                        <a:buClr>
                          <a:schemeClr val="dk1"/>
                        </a:buClr>
                        <a:buSzPts val="1200"/>
                        <a:buFont typeface="Arial"/>
                        <a:buNone/>
                      </a:pPr>
                      <a:r>
                        <a:rPr lang="es-MX" sz="1200"/>
                        <a:t>Revistas de deportes.</a:t>
                      </a:r>
                      <a:endParaRPr/>
                    </a:p>
                    <a:p>
                      <a:pPr indent="0" lvl="0" marL="0" marR="0" rtl="0" algn="l">
                        <a:spcBef>
                          <a:spcPts val="0"/>
                        </a:spcBef>
                        <a:spcAft>
                          <a:spcPts val="0"/>
                        </a:spcAft>
                        <a:buClr>
                          <a:schemeClr val="dk1"/>
                        </a:buClr>
                        <a:buSzPts val="1200"/>
                        <a:buFont typeface="Arial"/>
                        <a:buNone/>
                      </a:pPr>
                      <a:r>
                        <a:rPr lang="es-MX" sz="1200"/>
                        <a:t> </a:t>
                      </a:r>
                      <a:endParaRPr sz="1200"/>
                    </a:p>
                    <a:p>
                      <a:pPr indent="0" lvl="0" marL="0" marR="0" rtl="0" algn="l">
                        <a:spcBef>
                          <a:spcPts val="0"/>
                        </a:spcBef>
                        <a:spcAft>
                          <a:spcPts val="0"/>
                        </a:spcAft>
                        <a:buClr>
                          <a:schemeClr val="dk1"/>
                        </a:buClr>
                        <a:buSzPts val="1200"/>
                        <a:buFont typeface="Arial"/>
                        <a:buNone/>
                      </a:pPr>
                      <a:r>
                        <a:t/>
                      </a:r>
                      <a:endParaRPr sz="1200"/>
                    </a:p>
                  </a:txBody>
                  <a:tcPr marT="45725" marB="45725" marR="91450" marL="91450"/>
                </a:tc>
              </a:tr>
            </a:tbl>
          </a:graphicData>
        </a:graphic>
      </p:graphicFrame>
      <p:sp>
        <p:nvSpPr>
          <p:cNvPr id="131" name="Google Shape;131;p16"/>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graphicFrame>
        <p:nvGraphicFramePr>
          <p:cNvPr id="136" name="Google Shape;136;p17"/>
          <p:cNvGraphicFramePr/>
          <p:nvPr/>
        </p:nvGraphicFramePr>
        <p:xfrm>
          <a:off x="956441" y="1111272"/>
          <a:ext cx="3000000" cy="3000000"/>
        </p:xfrm>
        <a:graphic>
          <a:graphicData uri="http://schemas.openxmlformats.org/drawingml/2006/table">
            <a:tbl>
              <a:tblPr bandRow="1" firstRow="1">
                <a:noFill/>
                <a:tableStyleId>{FC09D4AC-9BCB-48A1-B4B1-E1297C7DA6A7}</a:tableStyleId>
              </a:tblPr>
              <a:tblGrid>
                <a:gridCol w="1623575"/>
                <a:gridCol w="5838775"/>
              </a:tblGrid>
              <a:tr h="316925">
                <a:tc gridSpan="2">
                  <a:txBody>
                    <a:bodyPr>
                      <a:noAutofit/>
                    </a:bodyPr>
                    <a:lstStyle/>
                    <a:p>
                      <a:pPr indent="0" lvl="0" marL="0" marR="0" rtl="0" algn="ctr">
                        <a:spcBef>
                          <a:spcPts val="0"/>
                        </a:spcBef>
                        <a:spcAft>
                          <a:spcPts val="0"/>
                        </a:spcAft>
                        <a:buNone/>
                      </a:pPr>
                      <a:r>
                        <a:rPr lang="es-MX" sz="1200"/>
                        <a:t>PLANEACIÓN</a:t>
                      </a:r>
                      <a:r>
                        <a:rPr lang="es-MX" sz="1200"/>
                        <a:t> DEL PROYECTO INTERDISCIPLINARIO</a:t>
                      </a:r>
                      <a:endParaRPr/>
                    </a:p>
                    <a:p>
                      <a:pPr indent="0" lvl="0" marL="0" marR="0" rtl="0" algn="ctr">
                        <a:spcBef>
                          <a:spcPts val="0"/>
                        </a:spcBef>
                        <a:spcAft>
                          <a:spcPts val="0"/>
                        </a:spcAft>
                        <a:buNone/>
                      </a:pPr>
                      <a:r>
                        <a:t/>
                      </a:r>
                      <a:endParaRPr sz="1200"/>
                    </a:p>
                  </a:txBody>
                  <a:tcPr marT="45725" marB="45725" marR="91450" marL="91450"/>
                </a:tc>
                <a:tc hMerge="1"/>
              </a:tr>
              <a:tr h="3929300">
                <a:tc>
                  <a:txBody>
                    <a:bodyPr>
                      <a:noAutofit/>
                    </a:bodyPr>
                    <a:lstStyle/>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rPr b="1" lang="es-MX" sz="1600"/>
                        <a:t>Bloque</a:t>
                      </a:r>
                      <a:r>
                        <a:rPr b="1" lang="es-MX" sz="1600"/>
                        <a:t> o Unidad</a:t>
                      </a:r>
                      <a:endParaRPr b="1" sz="1600"/>
                    </a:p>
                  </a:txBody>
                  <a:tcPr marT="45725" marB="45725" marR="91450" marL="91450"/>
                </a:tc>
                <a:tc>
                  <a:txBody>
                    <a:bodyPr>
                      <a:noAutofit/>
                    </a:bodyPr>
                    <a:lstStyle/>
                    <a:p>
                      <a:pPr indent="0" lvl="0" marL="0" marR="0" rtl="0" algn="l">
                        <a:spcBef>
                          <a:spcPts val="0"/>
                        </a:spcBef>
                        <a:spcAft>
                          <a:spcPts val="0"/>
                        </a:spcAft>
                        <a:buClr>
                          <a:schemeClr val="dk1"/>
                        </a:buClr>
                        <a:buSzPts val="1400"/>
                        <a:buFont typeface="Arial"/>
                        <a:buNone/>
                      </a:pPr>
                      <a:r>
                        <a:rPr b="1" lang="es-MX" sz="1400"/>
                        <a:t>Física:</a:t>
                      </a:r>
                      <a:endParaRPr/>
                    </a:p>
                    <a:p>
                      <a:pPr indent="0" lvl="0" marL="0" marR="0" rtl="0" algn="l">
                        <a:spcBef>
                          <a:spcPts val="0"/>
                        </a:spcBef>
                        <a:spcAft>
                          <a:spcPts val="0"/>
                        </a:spcAft>
                        <a:buClr>
                          <a:schemeClr val="dk1"/>
                        </a:buClr>
                        <a:buSzPts val="1200"/>
                        <a:buFont typeface="Arial"/>
                        <a:buNone/>
                      </a:pPr>
                      <a:r>
                        <a:rPr lang="es-MX" sz="1200">
                          <a:solidFill>
                            <a:schemeClr val="dk1"/>
                          </a:solidFill>
                          <a:latin typeface="Calibri"/>
                          <a:ea typeface="Calibri"/>
                          <a:cs typeface="Calibri"/>
                          <a:sym typeface="Calibri"/>
                        </a:rPr>
                        <a:t>Unidad I (Mecánica)</a:t>
                      </a:r>
                      <a:endParaRPr/>
                    </a:p>
                    <a:p>
                      <a:pPr indent="0" lvl="0" marL="0" marR="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400"/>
                        <a:buFont typeface="Arial"/>
                        <a:buNone/>
                      </a:pPr>
                      <a:r>
                        <a:rPr b="1" lang="es-MX" sz="1400">
                          <a:solidFill>
                            <a:schemeClr val="dk1"/>
                          </a:solidFill>
                          <a:latin typeface="Calibri"/>
                          <a:ea typeface="Calibri"/>
                          <a:cs typeface="Calibri"/>
                          <a:sym typeface="Calibri"/>
                        </a:rPr>
                        <a:t>Educación para la Salud:</a:t>
                      </a:r>
                      <a:endParaRPr/>
                    </a:p>
                    <a:p>
                      <a:pPr indent="0" lvl="0" marL="0" marR="0" rtl="0" algn="l">
                        <a:spcBef>
                          <a:spcPts val="0"/>
                        </a:spcBef>
                        <a:spcAft>
                          <a:spcPts val="0"/>
                        </a:spcAft>
                        <a:buClr>
                          <a:schemeClr val="dk1"/>
                        </a:buClr>
                        <a:buSzPts val="1200"/>
                        <a:buFont typeface="Arial"/>
                        <a:buNone/>
                      </a:pPr>
                      <a:r>
                        <a:rPr lang="es-MX" sz="1200"/>
                        <a:t>Unidad dos </a:t>
                      </a:r>
                      <a:endParaRPr/>
                    </a:p>
                    <a:p>
                      <a:pPr indent="0" lvl="0" marL="0" marR="0" rtl="0" algn="l">
                        <a:spcBef>
                          <a:spcPts val="0"/>
                        </a:spcBef>
                        <a:spcAft>
                          <a:spcPts val="0"/>
                        </a:spcAft>
                        <a:buClr>
                          <a:schemeClr val="dk1"/>
                        </a:buClr>
                        <a:buSzPts val="1200"/>
                        <a:buFont typeface="Arial"/>
                        <a:buNone/>
                      </a:pPr>
                      <a:r>
                        <a:rPr lang="es-MX" sz="1200"/>
                        <a:t>Funciones de relación</a:t>
                      </a:r>
                      <a:r>
                        <a:rPr lang="es-MX" sz="1200"/>
                        <a:t> </a:t>
                      </a:r>
                      <a:endParaRPr/>
                    </a:p>
                    <a:p>
                      <a:pPr indent="0" lvl="0" marL="0" marR="0" rtl="0" algn="l">
                        <a:spcBef>
                          <a:spcPts val="0"/>
                        </a:spcBef>
                        <a:spcAft>
                          <a:spcPts val="0"/>
                        </a:spcAft>
                        <a:buClr>
                          <a:schemeClr val="dk1"/>
                        </a:buClr>
                        <a:buSzPts val="1400"/>
                        <a:buFont typeface="Arial"/>
                        <a:buNone/>
                      </a:pPr>
                      <a:r>
                        <a:rPr b="1" lang="es-MX" sz="1400">
                          <a:solidFill>
                            <a:schemeClr val="dk1"/>
                          </a:solidFill>
                          <a:latin typeface="Calibri"/>
                          <a:ea typeface="Calibri"/>
                          <a:cs typeface="Calibri"/>
                          <a:sym typeface="Calibri"/>
                        </a:rPr>
                        <a:t>Comunicación Visual:</a:t>
                      </a:r>
                      <a:endParaRPr/>
                    </a:p>
                    <a:p>
                      <a:pPr indent="0" lvl="0" marL="0" marR="0" rtl="0" algn="l">
                        <a:spcBef>
                          <a:spcPts val="0"/>
                        </a:spcBef>
                        <a:spcAft>
                          <a:spcPts val="0"/>
                        </a:spcAft>
                        <a:buClr>
                          <a:schemeClr val="dk1"/>
                        </a:buClr>
                        <a:buSzPts val="1200"/>
                        <a:buFont typeface="Arial"/>
                        <a:buNone/>
                      </a:pPr>
                      <a:r>
                        <a:rPr lang="es-MX" sz="1200"/>
                        <a:t>Unidad</a:t>
                      </a:r>
                      <a:r>
                        <a:rPr lang="es-MX" sz="1200"/>
                        <a:t> 3</a:t>
                      </a:r>
                      <a:endParaRPr/>
                    </a:p>
                    <a:p>
                      <a:pPr indent="0" lvl="0" marL="0" marR="0" rtl="0" algn="l">
                        <a:spcBef>
                          <a:spcPts val="0"/>
                        </a:spcBef>
                        <a:spcAft>
                          <a:spcPts val="0"/>
                        </a:spcAft>
                        <a:buClr>
                          <a:schemeClr val="dk1"/>
                        </a:buClr>
                        <a:buSzPts val="1200"/>
                        <a:buFont typeface="Arial"/>
                        <a:buNone/>
                      </a:pPr>
                      <a:r>
                        <a:rPr lang="es-MX" sz="1200"/>
                        <a:t>El concepto </a:t>
                      </a:r>
                      <a:endParaRPr sz="1200"/>
                    </a:p>
                  </a:txBody>
                  <a:tcPr marT="45725" marB="45725" marR="91450" marL="91450"/>
                </a:tc>
              </a:tr>
            </a:tbl>
          </a:graphicData>
        </a:graphic>
      </p:graphicFrame>
      <p:sp>
        <p:nvSpPr>
          <p:cNvPr id="137" name="Google Shape;137;p17"/>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graphicFrame>
        <p:nvGraphicFramePr>
          <p:cNvPr id="142" name="Google Shape;142;p18"/>
          <p:cNvGraphicFramePr/>
          <p:nvPr/>
        </p:nvGraphicFramePr>
        <p:xfrm>
          <a:off x="819808" y="627795"/>
          <a:ext cx="3000000" cy="3000000"/>
        </p:xfrm>
        <a:graphic>
          <a:graphicData uri="http://schemas.openxmlformats.org/drawingml/2006/table">
            <a:tbl>
              <a:tblPr bandRow="1" firstRow="1">
                <a:noFill/>
                <a:tableStyleId>{FC09D4AC-9BCB-48A1-B4B1-E1297C7DA6A7}</a:tableStyleId>
              </a:tblPr>
              <a:tblGrid>
                <a:gridCol w="1731050"/>
                <a:gridCol w="6225275"/>
              </a:tblGrid>
              <a:tr h="356275">
                <a:tc gridSpan="2">
                  <a:txBody>
                    <a:bodyPr>
                      <a:noAutofit/>
                    </a:bodyPr>
                    <a:lstStyle/>
                    <a:p>
                      <a:pPr indent="0" lvl="0" marL="0" marR="0" rtl="0" algn="ctr">
                        <a:spcBef>
                          <a:spcPts val="0"/>
                        </a:spcBef>
                        <a:spcAft>
                          <a:spcPts val="0"/>
                        </a:spcAft>
                        <a:buNone/>
                      </a:pPr>
                      <a:r>
                        <a:rPr lang="es-MX" sz="1200"/>
                        <a:t>PLANEACIÓN</a:t>
                      </a:r>
                      <a:r>
                        <a:rPr lang="es-MX" sz="1200"/>
                        <a:t> DEL PROYECTO INTERDISCIPLINARIO</a:t>
                      </a:r>
                      <a:endParaRPr/>
                    </a:p>
                    <a:p>
                      <a:pPr indent="0" lvl="0" marL="0" marR="0" rtl="0" algn="ctr">
                        <a:spcBef>
                          <a:spcPts val="0"/>
                        </a:spcBef>
                        <a:spcAft>
                          <a:spcPts val="0"/>
                        </a:spcAft>
                        <a:buNone/>
                      </a:pPr>
                      <a:r>
                        <a:t/>
                      </a:r>
                      <a:endParaRPr sz="1200"/>
                    </a:p>
                  </a:txBody>
                  <a:tcPr marT="45725" marB="45725" marR="91450" marL="91450"/>
                </a:tc>
                <a:tc hMerge="1"/>
              </a:tr>
              <a:tr h="2888800">
                <a:tc>
                  <a:txBody>
                    <a:bodyPr>
                      <a:noAutofit/>
                    </a:bodyPr>
                    <a:lstStyle/>
                    <a:p>
                      <a:pPr indent="0" lvl="0" marL="0" marR="0" rtl="0" algn="ctr">
                        <a:spcBef>
                          <a:spcPts val="0"/>
                        </a:spcBef>
                        <a:spcAft>
                          <a:spcPts val="0"/>
                        </a:spcAft>
                        <a:buNone/>
                      </a:pPr>
                      <a:r>
                        <a:t/>
                      </a:r>
                      <a:endParaRPr b="1" sz="1800"/>
                    </a:p>
                    <a:p>
                      <a:pPr indent="0" lvl="0" marL="0" marR="0" rtl="0" algn="ctr">
                        <a:spcBef>
                          <a:spcPts val="0"/>
                        </a:spcBef>
                        <a:spcAft>
                          <a:spcPts val="0"/>
                        </a:spcAft>
                        <a:buNone/>
                      </a:pPr>
                      <a:r>
                        <a:t/>
                      </a:r>
                      <a:endParaRPr b="1" sz="1800"/>
                    </a:p>
                    <a:p>
                      <a:pPr indent="0" lvl="0" marL="0" marR="0" rtl="0" algn="ctr">
                        <a:spcBef>
                          <a:spcPts val="0"/>
                        </a:spcBef>
                        <a:spcAft>
                          <a:spcPts val="0"/>
                        </a:spcAft>
                        <a:buNone/>
                      </a:pPr>
                      <a:r>
                        <a:rPr b="1" lang="es-MX" sz="1600"/>
                        <a:t>Secuencia Didáctica</a:t>
                      </a:r>
                      <a:endParaRPr/>
                    </a:p>
                  </a:txBody>
                  <a:tcPr marT="45725" marB="45725" marR="91450" marL="91450"/>
                </a:tc>
                <a:tc>
                  <a:txBody>
                    <a:bodyPr>
                      <a:noAutofit/>
                    </a:bodyPr>
                    <a:lstStyle/>
                    <a:p>
                      <a:pPr indent="0" lvl="0" marL="0" marR="0" rtl="0" algn="l">
                        <a:spcBef>
                          <a:spcPts val="0"/>
                        </a:spcBef>
                        <a:spcAft>
                          <a:spcPts val="0"/>
                        </a:spcAft>
                        <a:buClr>
                          <a:schemeClr val="dk1"/>
                        </a:buClr>
                        <a:buSzPts val="1400"/>
                        <a:buFont typeface="Arial"/>
                        <a:buNone/>
                      </a:pPr>
                      <a:r>
                        <a:t/>
                      </a:r>
                      <a:endParaRPr b="1" sz="1400"/>
                    </a:p>
                    <a:p>
                      <a:pPr indent="0" lvl="0" marL="0" marR="0" rtl="0" algn="l">
                        <a:spcBef>
                          <a:spcPts val="0"/>
                        </a:spcBef>
                        <a:spcAft>
                          <a:spcPts val="0"/>
                        </a:spcAft>
                        <a:buClr>
                          <a:schemeClr val="dk1"/>
                        </a:buClr>
                        <a:buSzPts val="1400"/>
                        <a:buFont typeface="Arial"/>
                        <a:buNone/>
                      </a:pPr>
                      <a:r>
                        <a:rPr b="1" lang="es-MX" sz="1400"/>
                        <a:t>Apertura: Sesión 1</a:t>
                      </a:r>
                      <a:endParaRPr/>
                    </a:p>
                    <a:p>
                      <a:pPr indent="0" lvl="0" marL="0" marR="0" rtl="0" algn="l">
                        <a:spcBef>
                          <a:spcPts val="0"/>
                        </a:spcBef>
                        <a:spcAft>
                          <a:spcPts val="0"/>
                        </a:spcAft>
                        <a:buClr>
                          <a:schemeClr val="dk1"/>
                        </a:buClr>
                        <a:buSzPts val="1200"/>
                        <a:buFont typeface="Arial"/>
                        <a:buNone/>
                      </a:pPr>
                      <a:r>
                        <a:rPr lang="es-MX" sz="1200">
                          <a:solidFill>
                            <a:schemeClr val="dk1"/>
                          </a:solidFill>
                          <a:latin typeface="Calibri"/>
                          <a:ea typeface="Calibri"/>
                          <a:cs typeface="Calibri"/>
                          <a:sym typeface="Calibri"/>
                        </a:rPr>
                        <a:t>Conocimiento del cuerpo humano</a:t>
                      </a:r>
                      <a:endParaRPr/>
                    </a:p>
                    <a:p>
                      <a:pPr indent="0" lvl="0" marL="0" marR="0" rtl="0" algn="l">
                        <a:spcBef>
                          <a:spcPts val="0"/>
                        </a:spcBef>
                        <a:spcAft>
                          <a:spcPts val="0"/>
                        </a:spcAft>
                        <a:buClr>
                          <a:schemeClr val="dk1"/>
                        </a:buClr>
                        <a:buSzPts val="1400"/>
                        <a:buFont typeface="Arial"/>
                        <a:buNone/>
                      </a:pPr>
                      <a:r>
                        <a:rPr b="1" lang="es-MX" sz="1400">
                          <a:solidFill>
                            <a:schemeClr val="dk1"/>
                          </a:solidFill>
                          <a:latin typeface="Calibri"/>
                          <a:ea typeface="Calibri"/>
                          <a:cs typeface="Calibri"/>
                          <a:sym typeface="Calibri"/>
                        </a:rPr>
                        <a:t>Desarrollo: Sesió</a:t>
                      </a:r>
                      <a:r>
                        <a:rPr b="1" lang="es-MX" sz="1400">
                          <a:solidFill>
                            <a:schemeClr val="dk1"/>
                          </a:solidFill>
                          <a:latin typeface="Calibri"/>
                          <a:ea typeface="Calibri"/>
                          <a:cs typeface="Calibri"/>
                          <a:sym typeface="Calibri"/>
                        </a:rPr>
                        <a:t>n 2-6</a:t>
                      </a:r>
                      <a:endParaRPr b="1" sz="1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rPr lang="es-MX" sz="1200">
                          <a:solidFill>
                            <a:schemeClr val="dk1"/>
                          </a:solidFill>
                          <a:latin typeface="Calibri"/>
                          <a:ea typeface="Calibri"/>
                          <a:cs typeface="Calibri"/>
                          <a:sym typeface="Calibri"/>
                        </a:rPr>
                        <a:t>Fracturas en el deporte </a:t>
                      </a:r>
                      <a:endParaRPr/>
                    </a:p>
                    <a:p>
                      <a:pPr indent="0" lvl="0" marL="0" marR="0" rtl="0" algn="l">
                        <a:spcBef>
                          <a:spcPts val="0"/>
                        </a:spcBef>
                        <a:spcAft>
                          <a:spcPts val="0"/>
                        </a:spcAft>
                        <a:buClr>
                          <a:schemeClr val="dk1"/>
                        </a:buClr>
                        <a:buSzPts val="1400"/>
                        <a:buFont typeface="Arial"/>
                        <a:buNone/>
                      </a:pPr>
                      <a:r>
                        <a:rPr b="1" lang="es-MX" sz="1400">
                          <a:solidFill>
                            <a:schemeClr val="dk1"/>
                          </a:solidFill>
                          <a:latin typeface="Calibri"/>
                          <a:ea typeface="Calibri"/>
                          <a:cs typeface="Calibri"/>
                          <a:sym typeface="Calibri"/>
                        </a:rPr>
                        <a:t>Cierre: Sesión 7</a:t>
                      </a:r>
                      <a:endParaRPr/>
                    </a:p>
                    <a:p>
                      <a:pPr indent="0" lvl="0" marL="0" marR="0" rtl="0" algn="l">
                        <a:spcBef>
                          <a:spcPts val="0"/>
                        </a:spcBef>
                        <a:spcAft>
                          <a:spcPts val="0"/>
                        </a:spcAft>
                        <a:buClr>
                          <a:schemeClr val="dk1"/>
                        </a:buClr>
                        <a:buSzPts val="1200"/>
                        <a:buFont typeface="Arial"/>
                        <a:buNone/>
                      </a:pPr>
                      <a:r>
                        <a:rPr lang="es-MX" sz="1200"/>
                        <a:t>Video,</a:t>
                      </a:r>
                      <a:r>
                        <a:rPr lang="es-MX" sz="1200"/>
                        <a:t> Evaluación</a:t>
                      </a:r>
                      <a:endParaRPr sz="1200"/>
                    </a:p>
                  </a:txBody>
                  <a:tcPr marT="45725" marB="45725" marR="91450" marL="91450"/>
                </a:tc>
              </a:tr>
            </a:tbl>
          </a:graphicData>
        </a:graphic>
      </p:graphicFrame>
      <p:sp>
        <p:nvSpPr>
          <p:cNvPr id="143" name="Google Shape;143;p18"/>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149" name="Google Shape;149;p19"/>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sp>
        <p:nvSpPr>
          <p:cNvPr id="150" name="Google Shape;150;p19"/>
          <p:cNvSpPr txBox="1"/>
          <p:nvPr/>
        </p:nvSpPr>
        <p:spPr>
          <a:xfrm>
            <a:off x="899307" y="594799"/>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graphicFrame>
        <p:nvGraphicFramePr>
          <p:cNvPr id="151" name="Google Shape;151;p19"/>
          <p:cNvGraphicFramePr/>
          <p:nvPr/>
        </p:nvGraphicFramePr>
        <p:xfrm>
          <a:off x="1345159" y="983242"/>
          <a:ext cx="3000000" cy="3000000"/>
        </p:xfrm>
        <a:graphic>
          <a:graphicData uri="http://schemas.openxmlformats.org/drawingml/2006/table">
            <a:tbl>
              <a:tblPr bandRow="1" firstRow="1">
                <a:noFill/>
                <a:tableStyleId>{FC09D4AC-9BCB-48A1-B4B1-E1297C7DA6A7}</a:tableStyleId>
              </a:tblPr>
              <a:tblGrid>
                <a:gridCol w="1818300"/>
                <a:gridCol w="4729650"/>
              </a:tblGrid>
              <a:tr h="389700">
                <a:tc gridSpan="2">
                  <a:txBody>
                    <a:bodyPr>
                      <a:noAutofit/>
                    </a:bodyPr>
                    <a:lstStyle/>
                    <a:p>
                      <a:pPr indent="0" lvl="0" marL="0" marR="0" rtl="0" algn="ctr">
                        <a:spcBef>
                          <a:spcPts val="0"/>
                        </a:spcBef>
                        <a:spcAft>
                          <a:spcPts val="0"/>
                        </a:spcAft>
                        <a:buNone/>
                      </a:pPr>
                      <a:r>
                        <a:rPr b="0" lang="es-MX" sz="1400"/>
                        <a:t>PLANEACIÓN</a:t>
                      </a:r>
                      <a:r>
                        <a:rPr b="0" lang="es-MX" sz="1400"/>
                        <a:t> SESIÓN POR SESIÓN Comunicación Visual</a:t>
                      </a:r>
                      <a:endParaRPr b="0" sz="1400"/>
                    </a:p>
                  </a:txBody>
                  <a:tcPr marT="45725" marB="45725" marR="91450" marL="91450"/>
                </a:tc>
                <a:tc hMerge="1"/>
              </a:tr>
              <a:tr h="389700">
                <a:tc>
                  <a:txBody>
                    <a:bodyPr>
                      <a:noAutofit/>
                    </a:bodyPr>
                    <a:lstStyle/>
                    <a:p>
                      <a:pPr indent="0" lvl="0" marL="0" marR="0" rtl="0" algn="l">
                        <a:spcBef>
                          <a:spcPts val="0"/>
                        </a:spcBef>
                        <a:spcAft>
                          <a:spcPts val="0"/>
                        </a:spcAft>
                        <a:buNone/>
                      </a:pPr>
                      <a:r>
                        <a:rPr lang="es-MX" sz="1400"/>
                        <a:t>SESIÓN 1</a:t>
                      </a:r>
                      <a:endParaRPr/>
                    </a:p>
                    <a:p>
                      <a:pPr indent="0" lvl="0" marL="0" marR="0" rtl="0" algn="l">
                        <a:spcBef>
                          <a:spcPts val="0"/>
                        </a:spcBef>
                        <a:spcAft>
                          <a:spcPts val="0"/>
                        </a:spcAft>
                        <a:buNone/>
                      </a:pPr>
                      <a:r>
                        <a:rPr lang="es-MX" sz="900"/>
                        <a:t>Carácter interdisciplinario</a:t>
                      </a:r>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200"/>
                        <a:buFont typeface="Calibri"/>
                        <a:buNone/>
                      </a:pPr>
                      <a:r>
                        <a:rPr lang="es-MX" sz="1200">
                          <a:solidFill>
                            <a:schemeClr val="dk1"/>
                          </a:solidFill>
                          <a:latin typeface="Calibri"/>
                          <a:ea typeface="Calibri"/>
                          <a:cs typeface="Calibri"/>
                          <a:sym typeface="Calibri"/>
                        </a:rPr>
                        <a:t>T</a:t>
                      </a:r>
                      <a:r>
                        <a:rPr lang="es-MX" sz="1200"/>
                        <a:t>í</a:t>
                      </a:r>
                      <a:r>
                        <a:rPr lang="es-MX" sz="1200">
                          <a:solidFill>
                            <a:schemeClr val="dk1"/>
                          </a:solidFill>
                          <a:latin typeface="Calibri"/>
                          <a:ea typeface="Calibri"/>
                          <a:cs typeface="Calibri"/>
                          <a:sym typeface="Calibri"/>
                        </a:rPr>
                        <a:t>tulo del Proyecto.</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Definiciones, alcances del proyecto y forma de evaluación </a:t>
                      </a:r>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2</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Inicio de planeación de las facetas del proyecto</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Recopilación de la información videos, imágenes, etc</a:t>
                      </a:r>
                      <a:endParaRPr sz="1200">
                        <a:solidFill>
                          <a:schemeClr val="dk1"/>
                        </a:solidFill>
                        <a:latin typeface="Calibri"/>
                        <a:ea typeface="Calibri"/>
                        <a:cs typeface="Calibri"/>
                        <a:sym typeface="Calibri"/>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3</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Primera evaluación:</a:t>
                      </a:r>
                      <a:r>
                        <a:rPr lang="es-MX" sz="1200">
                          <a:solidFill>
                            <a:schemeClr val="dk1"/>
                          </a:solidFill>
                          <a:latin typeface="Calibri"/>
                          <a:ea typeface="Calibri"/>
                          <a:cs typeface="Calibri"/>
                          <a:sym typeface="Calibri"/>
                        </a:rPr>
                        <a:t> Bibliografía</a:t>
                      </a:r>
                      <a:endParaRPr sz="1200">
                        <a:solidFill>
                          <a:schemeClr val="dk1"/>
                        </a:solidFill>
                        <a:latin typeface="Calibri"/>
                        <a:ea typeface="Calibri"/>
                        <a:cs typeface="Calibri"/>
                        <a:sym typeface="Calibri"/>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4</a:t>
                      </a:r>
                      <a:endParaRPr/>
                    </a:p>
                    <a:p>
                      <a:pPr indent="0" lvl="0" marL="0" marR="0" rtl="0" algn="l">
                        <a:lnSpc>
                          <a:spcPct val="100000"/>
                        </a:lnSpc>
                        <a:spcBef>
                          <a:spcPts val="0"/>
                        </a:spcBef>
                        <a:spcAft>
                          <a:spcPts val="0"/>
                        </a:spcAft>
                        <a:buClr>
                          <a:schemeClr val="dk1"/>
                        </a:buClr>
                        <a:buSzPts val="900"/>
                        <a:buFont typeface="Calibri"/>
                        <a:buNone/>
                      </a:pPr>
                      <a:r>
                        <a:rPr lang="es-MX" sz="900">
                          <a:solidFill>
                            <a:schemeClr val="dk1"/>
                          </a:solidFill>
                          <a:latin typeface="Calibri"/>
                          <a:ea typeface="Calibri"/>
                          <a:cs typeface="Calibri"/>
                          <a:sym typeface="Calibri"/>
                        </a:rPr>
                        <a:t>Carácter interdisciplinario</a:t>
                      </a:r>
                      <a:endParaRPr/>
                    </a:p>
                    <a:p>
                      <a:pPr indent="0" lvl="0" marL="0" marR="0" rtl="0" algn="l">
                        <a:lnSpc>
                          <a:spcPct val="100000"/>
                        </a:lnSpc>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Reunión de equipos responsables para asegurarse de la coherencia de la diversas facetas </a:t>
                      </a:r>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5</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Revisión interna y monitoreo del proyecto</a:t>
                      </a:r>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6</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Revisión y monitoreo</a:t>
                      </a:r>
                      <a:endParaRPr/>
                    </a:p>
                  </a:txBody>
                  <a:tcPr marT="45725" marB="45725" marR="91450" marL="91450"/>
                </a:tc>
              </a:tr>
              <a:tr h="544525">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7</a:t>
                      </a:r>
                      <a:endParaRPr/>
                    </a:p>
                    <a:p>
                      <a:pPr indent="0" lvl="0" marL="0" marR="0" rtl="0" algn="l">
                        <a:lnSpc>
                          <a:spcPct val="100000"/>
                        </a:lnSpc>
                        <a:spcBef>
                          <a:spcPts val="0"/>
                        </a:spcBef>
                        <a:spcAft>
                          <a:spcPts val="0"/>
                        </a:spcAft>
                        <a:buClr>
                          <a:schemeClr val="dk1"/>
                        </a:buClr>
                        <a:buSzPts val="900"/>
                        <a:buFont typeface="Calibri"/>
                        <a:buNone/>
                      </a:pPr>
                      <a:r>
                        <a:rPr lang="es-MX" sz="900">
                          <a:solidFill>
                            <a:schemeClr val="dk1"/>
                          </a:solidFill>
                          <a:latin typeface="Calibri"/>
                          <a:ea typeface="Calibri"/>
                          <a:cs typeface="Calibri"/>
                          <a:sym typeface="Calibri"/>
                        </a:rPr>
                        <a:t>Carácter interdisciplinario</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txBody>
                  <a:tcPr marT="45725" marB="45725" marR="91450" marL="91450"/>
                </a:tc>
                <a:tc>
                  <a:txBody>
                    <a:bodyPr>
                      <a:noAutofit/>
                    </a:bodyPr>
                    <a:lstStyle/>
                    <a:p>
                      <a:pPr indent="0" lvl="0" marL="0" marR="0" rtl="0" algn="l">
                        <a:spcBef>
                          <a:spcPts val="0"/>
                        </a:spcBef>
                        <a:spcAft>
                          <a:spcPts val="0"/>
                        </a:spcAft>
                        <a:buNone/>
                      </a:pPr>
                      <a:r>
                        <a:rPr lang="es-MX" sz="1200"/>
                        <a:t>Entrega del proyecto y conclusiones </a:t>
                      </a:r>
                      <a:endParaRPr/>
                    </a:p>
                  </a:txBody>
                  <a:tcPr marT="45725" marB="45725" marR="91450" marL="91450"/>
                </a:tc>
              </a:tr>
              <a:tr h="389700">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s-MX" sz="1400">
                          <a:solidFill>
                            <a:schemeClr val="dk1"/>
                          </a:solidFill>
                          <a:latin typeface="Calibri"/>
                          <a:ea typeface="Calibri"/>
                          <a:cs typeface="Calibri"/>
                          <a:sym typeface="Calibri"/>
                        </a:rPr>
                        <a:t>SESIÓN 8</a:t>
                      </a:r>
                      <a:endParaRPr/>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s-MX" sz="1200"/>
                        <a:t>Evaluación, retroalimentación y entrega de evidencias  </a:t>
                      </a:r>
                      <a:endParaRPr/>
                    </a:p>
                  </a:txBody>
                  <a:tcPr marT="45725" marB="45725" marR="91450" marL="91450"/>
                </a:tc>
              </a:tr>
            </a:tbl>
          </a:graphicData>
        </a:graphic>
      </p:graphicFrame>
      <p:sp>
        <p:nvSpPr>
          <p:cNvPr id="152" name="Google Shape;152;p19"/>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153" name="Google Shape;153;p19"/>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
        <p:nvSpPr>
          <p:cNvPr id="154" name="Google Shape;154;p19"/>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160" name="Google Shape;160;p20"/>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sp>
        <p:nvSpPr>
          <p:cNvPr id="161" name="Google Shape;161;p20"/>
          <p:cNvSpPr txBox="1"/>
          <p:nvPr/>
        </p:nvSpPr>
        <p:spPr>
          <a:xfrm>
            <a:off x="899307" y="594799"/>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162" name="Google Shape;162;p20"/>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163" name="Google Shape;163;p20"/>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
        <p:nvSpPr>
          <p:cNvPr id="164" name="Google Shape;164;p20"/>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grpSp>
        <p:nvGrpSpPr>
          <p:cNvPr id="165" name="Google Shape;165;p20"/>
          <p:cNvGrpSpPr/>
          <p:nvPr/>
        </p:nvGrpSpPr>
        <p:grpSpPr>
          <a:xfrm>
            <a:off x="1404783" y="1539698"/>
            <a:ext cx="6095943" cy="2651284"/>
            <a:chOff x="28" y="0"/>
            <a:chExt cx="6095943" cy="2651284"/>
          </a:xfrm>
        </p:grpSpPr>
        <p:sp>
          <p:nvSpPr>
            <p:cNvPr id="166" name="Google Shape;166;p20"/>
            <p:cNvSpPr/>
            <p:nvPr/>
          </p:nvSpPr>
          <p:spPr>
            <a:xfrm>
              <a:off x="28" y="628457"/>
              <a:ext cx="2973631" cy="349838"/>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8" y="759843"/>
              <a:ext cx="218453" cy="218453"/>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8" y="0"/>
              <a:ext cx="2973631" cy="6284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nvSpPr>
          <p:spPr>
            <a:xfrm>
              <a:off x="28" y="0"/>
              <a:ext cx="2973631" cy="628457"/>
            </a:xfrm>
            <a:prstGeom prst="rect">
              <a:avLst/>
            </a:prstGeom>
            <a:noFill/>
            <a:ln>
              <a:noFill/>
            </a:ln>
          </p:spPr>
          <p:txBody>
            <a:bodyPr anchorCtr="0" anchor="ctr" bIns="48250" lIns="72375" spcFirstLastPara="1" rIns="72375" wrap="square" tIns="48250">
              <a:noAutofit/>
            </a:bodyPr>
            <a:lstStyle/>
            <a:p>
              <a:pPr indent="0" lvl="0" marL="0" marR="0" rtl="0" algn="l">
                <a:lnSpc>
                  <a:spcPct val="90000"/>
                </a:lnSpc>
                <a:spcBef>
                  <a:spcPts val="0"/>
                </a:spcBef>
                <a:spcAft>
                  <a:spcPts val="0"/>
                </a:spcAft>
                <a:buClr>
                  <a:schemeClr val="dk1"/>
                </a:buClr>
                <a:buSzPts val="3800"/>
                <a:buFont typeface="Calibri"/>
                <a:buNone/>
              </a:pPr>
              <a:r>
                <a:rPr b="0" i="0" lang="es-MX" sz="3800" u="none" cap="none" strike="noStrike">
                  <a:solidFill>
                    <a:schemeClr val="dk1"/>
                  </a:solidFill>
                  <a:latin typeface="Calibri"/>
                  <a:ea typeface="Calibri"/>
                  <a:cs typeface="Calibri"/>
                  <a:sym typeface="Calibri"/>
                </a:rPr>
                <a:t>Cuestionario </a:t>
              </a:r>
              <a:endParaRPr/>
            </a:p>
          </p:txBody>
        </p:sp>
        <p:sp>
          <p:nvSpPr>
            <p:cNvPr id="170" name="Google Shape;170;p20"/>
            <p:cNvSpPr/>
            <p:nvPr/>
          </p:nvSpPr>
          <p:spPr>
            <a:xfrm>
              <a:off x="28" y="1269052"/>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208182" y="1123674"/>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208182" y="1123674"/>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¿Realizas o practicas algún deporte?</a:t>
              </a:r>
              <a:endParaRPr b="0" i="0" sz="1200" u="none" cap="none" strike="noStrike">
                <a:solidFill>
                  <a:schemeClr val="dk1"/>
                </a:solidFill>
                <a:latin typeface="Calibri"/>
                <a:ea typeface="Calibri"/>
                <a:cs typeface="Calibri"/>
                <a:sym typeface="Calibri"/>
              </a:endParaRPr>
            </a:p>
          </p:txBody>
        </p:sp>
        <p:sp>
          <p:nvSpPr>
            <p:cNvPr id="173" name="Google Shape;173;p20"/>
            <p:cNvSpPr/>
            <p:nvPr/>
          </p:nvSpPr>
          <p:spPr>
            <a:xfrm>
              <a:off x="28" y="1778255"/>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208182" y="1632878"/>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nvSpPr>
          <p:spPr>
            <a:xfrm>
              <a:off x="208182" y="1632878"/>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¿Qué entiendes por fractura?</a:t>
              </a:r>
              <a:endParaRPr/>
            </a:p>
          </p:txBody>
        </p:sp>
        <p:sp>
          <p:nvSpPr>
            <p:cNvPr id="176" name="Google Shape;176;p20"/>
            <p:cNvSpPr/>
            <p:nvPr/>
          </p:nvSpPr>
          <p:spPr>
            <a:xfrm>
              <a:off x="28" y="2287459"/>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208182" y="2142081"/>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208182" y="2142081"/>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¿Te has o conoces alguien que se haya fracturado?</a:t>
              </a:r>
              <a:endParaRPr/>
            </a:p>
          </p:txBody>
        </p:sp>
        <p:sp>
          <p:nvSpPr>
            <p:cNvPr id="179" name="Google Shape;179;p20"/>
            <p:cNvSpPr/>
            <p:nvPr/>
          </p:nvSpPr>
          <p:spPr>
            <a:xfrm>
              <a:off x="3122340" y="628457"/>
              <a:ext cx="2973631" cy="349838"/>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3122340" y="759843"/>
              <a:ext cx="218453" cy="218453"/>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3122340" y="0"/>
              <a:ext cx="2973631" cy="6284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nvSpPr>
          <p:spPr>
            <a:xfrm>
              <a:off x="3122340" y="0"/>
              <a:ext cx="2973631" cy="628457"/>
            </a:xfrm>
            <a:prstGeom prst="rect">
              <a:avLst/>
            </a:prstGeom>
            <a:noFill/>
            <a:ln>
              <a:noFill/>
            </a:ln>
          </p:spPr>
          <p:txBody>
            <a:bodyPr anchorCtr="0" anchor="ctr" bIns="48250" lIns="72375" spcFirstLastPara="1" rIns="72375" wrap="square" tIns="48250">
              <a:noAutofit/>
            </a:bodyPr>
            <a:lstStyle/>
            <a:p>
              <a:pPr indent="0" lvl="0" marL="0" marR="0" rtl="0" algn="l">
                <a:lnSpc>
                  <a:spcPct val="90000"/>
                </a:lnSpc>
                <a:spcBef>
                  <a:spcPts val="0"/>
                </a:spcBef>
                <a:spcAft>
                  <a:spcPts val="0"/>
                </a:spcAft>
                <a:buClr>
                  <a:schemeClr val="dk1"/>
                </a:buClr>
                <a:buSzPts val="3800"/>
                <a:buFont typeface="Calibri"/>
                <a:buNone/>
              </a:pPr>
              <a:r>
                <a:t/>
              </a:r>
              <a:endParaRPr b="0" i="0" sz="3800" u="none" cap="none" strike="noStrike">
                <a:solidFill>
                  <a:schemeClr val="dk1"/>
                </a:solidFill>
                <a:latin typeface="Calibri"/>
                <a:ea typeface="Calibri"/>
                <a:cs typeface="Calibri"/>
                <a:sym typeface="Calibri"/>
              </a:endParaRPr>
            </a:p>
          </p:txBody>
        </p:sp>
        <p:sp>
          <p:nvSpPr>
            <p:cNvPr id="183" name="Google Shape;183;p20"/>
            <p:cNvSpPr/>
            <p:nvPr/>
          </p:nvSpPr>
          <p:spPr>
            <a:xfrm>
              <a:off x="3122340" y="1269052"/>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3330494" y="1123674"/>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txBox="1"/>
            <p:nvPr/>
          </p:nvSpPr>
          <p:spPr>
            <a:xfrm>
              <a:off x="3330494" y="1123674"/>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6" name="Google Shape;186;p20"/>
            <p:cNvSpPr/>
            <p:nvPr/>
          </p:nvSpPr>
          <p:spPr>
            <a:xfrm>
              <a:off x="3122340" y="1778255"/>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3330494" y="1632878"/>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nvSpPr>
          <p:spPr>
            <a:xfrm>
              <a:off x="3330494" y="1632878"/>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9" name="Google Shape;189;p20"/>
            <p:cNvSpPr/>
            <p:nvPr/>
          </p:nvSpPr>
          <p:spPr>
            <a:xfrm>
              <a:off x="3122340" y="2287459"/>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3330494" y="2142081"/>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nvSpPr>
          <p:spPr>
            <a:xfrm>
              <a:off x="3330494" y="2142081"/>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grpSp>
      <p:sp>
        <p:nvSpPr>
          <p:cNvPr id="192" name="Google Shape;192;p20"/>
          <p:cNvSpPr txBox="1"/>
          <p:nvPr/>
        </p:nvSpPr>
        <p:spPr>
          <a:xfrm>
            <a:off x="519424" y="993427"/>
            <a:ext cx="8105152"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800"/>
              <a:buFont typeface="Calibri"/>
              <a:buNone/>
            </a:pPr>
            <a:r>
              <a:rPr b="1" i="0" lang="es-MX" sz="1800" u="none" cap="none" strike="noStrike">
                <a:solidFill>
                  <a:srgbClr val="262626"/>
                </a:solidFill>
                <a:latin typeface="Calibri"/>
                <a:ea typeface="Calibri"/>
                <a:cs typeface="Calibri"/>
                <a:sym typeface="Calibri"/>
              </a:rPr>
              <a:t>Actividad interdisciplinaria de apertura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ctrTitle"/>
          </p:nvPr>
        </p:nvSpPr>
        <p:spPr>
          <a:xfrm>
            <a:off x="566555" y="181045"/>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700"/>
              <a:buFont typeface="Calibri"/>
              <a:buNone/>
            </a:pPr>
            <a:r>
              <a:rPr b="1" i="0" lang="es-MX" sz="1700" u="none" cap="none" strike="noStrike">
                <a:solidFill>
                  <a:srgbClr val="262626"/>
                </a:solidFill>
                <a:latin typeface="Calibri"/>
                <a:ea typeface="Calibri"/>
                <a:cs typeface="Calibri"/>
                <a:sym typeface="Calibri"/>
              </a:rPr>
              <a:t>PROYECTO INTERDISCIPLINARIO</a:t>
            </a:r>
            <a:endParaRPr/>
          </a:p>
        </p:txBody>
      </p:sp>
      <p:sp>
        <p:nvSpPr>
          <p:cNvPr id="198" name="Google Shape;198;p21"/>
          <p:cNvSpPr/>
          <p:nvPr/>
        </p:nvSpPr>
        <p:spPr>
          <a:xfrm>
            <a:off x="0" y="595423"/>
            <a:ext cx="9144000" cy="138223"/>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sp>
        <p:nvSpPr>
          <p:cNvPr id="199" name="Google Shape;199;p21"/>
          <p:cNvSpPr txBox="1"/>
          <p:nvPr/>
        </p:nvSpPr>
        <p:spPr>
          <a:xfrm>
            <a:off x="899307" y="594799"/>
            <a:ext cx="7772400"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500"/>
              <a:buFont typeface="Calibri"/>
              <a:buNone/>
            </a:pPr>
            <a:r>
              <a:t/>
            </a:r>
            <a:endParaRPr b="0" i="1" sz="1500" u="none" cap="none" strike="noStrike">
              <a:solidFill>
                <a:srgbClr val="262626"/>
              </a:solidFill>
              <a:latin typeface="Calibri"/>
              <a:ea typeface="Calibri"/>
              <a:cs typeface="Calibri"/>
              <a:sym typeface="Calibri"/>
            </a:endParaRPr>
          </a:p>
        </p:txBody>
      </p:sp>
      <p:sp>
        <p:nvSpPr>
          <p:cNvPr id="200" name="Google Shape;200;p21"/>
          <p:cNvSpPr txBox="1"/>
          <p:nvPr/>
        </p:nvSpPr>
        <p:spPr>
          <a:xfrm>
            <a:off x="1023978" y="542620"/>
            <a:ext cx="5407572" cy="440622"/>
          </a:xfrm>
          <a:prstGeom prst="rect">
            <a:avLst/>
          </a:prstGeom>
          <a:noFill/>
          <a:ln>
            <a:noFill/>
          </a:ln>
        </p:spPr>
        <p:txBody>
          <a:bodyPr anchorCtr="0" anchor="b" bIns="45700" lIns="91425" spcFirstLastPara="1" rIns="91425" wrap="square" tIns="45700">
            <a:noAutofit/>
          </a:bodyPr>
          <a:lstStyle/>
          <a:p>
            <a:pPr indent="0" lvl="0" marL="0" marR="0" rtl="0" algn="r">
              <a:lnSpc>
                <a:spcPct val="85000"/>
              </a:lnSpc>
              <a:spcBef>
                <a:spcPts val="0"/>
              </a:spcBef>
              <a:spcAft>
                <a:spcPts val="0"/>
              </a:spcAft>
              <a:buClr>
                <a:srgbClr val="262626"/>
              </a:buClr>
              <a:buSzPts val="1100"/>
              <a:buFont typeface="Calibri"/>
              <a:buNone/>
            </a:pPr>
            <a:r>
              <a:rPr b="0" i="1" lang="es-MX" sz="1100" u="none" cap="none" strike="noStrike">
                <a:solidFill>
                  <a:srgbClr val="262626"/>
                </a:solidFill>
                <a:latin typeface="Calibri"/>
                <a:ea typeface="Calibri"/>
                <a:cs typeface="Calibri"/>
                <a:sym typeface="Calibri"/>
              </a:rPr>
              <a:t>¿Qué tan preparado te sientes para no lesionarte? Fracturas en el Deporte</a:t>
            </a:r>
            <a:endParaRPr/>
          </a:p>
        </p:txBody>
      </p:sp>
      <p:pic>
        <p:nvPicPr>
          <p:cNvPr descr="Resultado de imagen para radiografÃ­as de fracturas" id="201" name="Google Shape;201;p21"/>
          <p:cNvPicPr preferRelativeResize="0"/>
          <p:nvPr/>
        </p:nvPicPr>
        <p:blipFill rotWithShape="1">
          <a:blip r:embed="rId3">
            <a:alphaModFix/>
          </a:blip>
          <a:srcRect b="0" l="0" r="0" t="0"/>
          <a:stretch/>
        </p:blipFill>
        <p:spPr>
          <a:xfrm>
            <a:off x="8338955" y="207913"/>
            <a:ext cx="665503" cy="812382"/>
          </a:xfrm>
          <a:prstGeom prst="rect">
            <a:avLst/>
          </a:prstGeom>
          <a:noFill/>
          <a:ln>
            <a:noFill/>
          </a:ln>
        </p:spPr>
      </p:pic>
      <p:sp>
        <p:nvSpPr>
          <p:cNvPr id="202" name="Google Shape;202;p21"/>
          <p:cNvSpPr txBox="1"/>
          <p:nvPr/>
        </p:nvSpPr>
        <p:spPr>
          <a:xfrm>
            <a:off x="2773107" y="6304101"/>
            <a:ext cx="4241436" cy="402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3F3F3F"/>
              </a:buClr>
              <a:buSzPts val="1200"/>
              <a:buFont typeface="Calibri"/>
              <a:buNone/>
            </a:pPr>
            <a:r>
              <a:rPr b="0" i="1" lang="es-MX" sz="1200" u="none" cap="none" strike="noStrike">
                <a:solidFill>
                  <a:srgbClr val="3F3F3F"/>
                </a:solidFill>
                <a:latin typeface="Calibri"/>
                <a:ea typeface="Calibri"/>
                <a:cs typeface="Calibri"/>
                <a:sym typeface="Calibri"/>
              </a:rPr>
              <a:t>CONEXIONES III- Centro Educativo Jean Piaget</a:t>
            </a:r>
            <a:endParaRPr/>
          </a:p>
        </p:txBody>
      </p:sp>
      <p:grpSp>
        <p:nvGrpSpPr>
          <p:cNvPr id="203" name="Google Shape;203;p21"/>
          <p:cNvGrpSpPr/>
          <p:nvPr/>
        </p:nvGrpSpPr>
        <p:grpSpPr>
          <a:xfrm>
            <a:off x="1404783" y="1539698"/>
            <a:ext cx="6095943" cy="2651284"/>
            <a:chOff x="28" y="0"/>
            <a:chExt cx="6095943" cy="2651284"/>
          </a:xfrm>
        </p:grpSpPr>
        <p:sp>
          <p:nvSpPr>
            <p:cNvPr id="204" name="Google Shape;204;p21"/>
            <p:cNvSpPr/>
            <p:nvPr/>
          </p:nvSpPr>
          <p:spPr>
            <a:xfrm>
              <a:off x="28" y="628457"/>
              <a:ext cx="2973631" cy="349838"/>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28" y="759843"/>
              <a:ext cx="218453" cy="218453"/>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28" y="0"/>
              <a:ext cx="2973631" cy="6284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28" y="0"/>
              <a:ext cx="2973631" cy="628457"/>
            </a:xfrm>
            <a:prstGeom prst="rect">
              <a:avLst/>
            </a:prstGeom>
            <a:noFill/>
            <a:ln>
              <a:noFill/>
            </a:ln>
          </p:spPr>
          <p:txBody>
            <a:bodyPr anchorCtr="0" anchor="ctr" bIns="48250" lIns="72375" spcFirstLastPara="1" rIns="72375" wrap="square" tIns="48250">
              <a:noAutofit/>
            </a:bodyPr>
            <a:lstStyle/>
            <a:p>
              <a:pPr indent="0" lvl="0" marL="0" marR="0" rtl="0" algn="l">
                <a:lnSpc>
                  <a:spcPct val="90000"/>
                </a:lnSpc>
                <a:spcBef>
                  <a:spcPts val="0"/>
                </a:spcBef>
                <a:spcAft>
                  <a:spcPts val="0"/>
                </a:spcAft>
                <a:buClr>
                  <a:schemeClr val="dk1"/>
                </a:buClr>
                <a:buSzPts val="3800"/>
                <a:buFont typeface="Calibri"/>
                <a:buNone/>
              </a:pPr>
              <a:r>
                <a:rPr b="0" i="0" lang="es-MX" sz="3800" u="none" cap="none" strike="noStrike">
                  <a:solidFill>
                    <a:schemeClr val="dk1"/>
                  </a:solidFill>
                  <a:latin typeface="Calibri"/>
                  <a:ea typeface="Calibri"/>
                  <a:cs typeface="Calibri"/>
                  <a:sym typeface="Calibri"/>
                </a:rPr>
                <a:t>Cuestionario </a:t>
              </a:r>
              <a:endParaRPr/>
            </a:p>
          </p:txBody>
        </p:sp>
        <p:sp>
          <p:nvSpPr>
            <p:cNvPr id="208" name="Google Shape;208;p21"/>
            <p:cNvSpPr/>
            <p:nvPr/>
          </p:nvSpPr>
          <p:spPr>
            <a:xfrm>
              <a:off x="28" y="1269052"/>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208182" y="1123674"/>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txBox="1"/>
            <p:nvPr/>
          </p:nvSpPr>
          <p:spPr>
            <a:xfrm>
              <a:off x="208182" y="1123674"/>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El deporte, ¿en cuántos rubros se divide?</a:t>
              </a:r>
              <a:endParaRPr/>
            </a:p>
          </p:txBody>
        </p:sp>
        <p:sp>
          <p:nvSpPr>
            <p:cNvPr id="211" name="Google Shape;211;p21"/>
            <p:cNvSpPr/>
            <p:nvPr/>
          </p:nvSpPr>
          <p:spPr>
            <a:xfrm>
              <a:off x="28" y="1778255"/>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208182" y="1632878"/>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txBox="1"/>
            <p:nvPr/>
          </p:nvSpPr>
          <p:spPr>
            <a:xfrm>
              <a:off x="208182" y="1632878"/>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¿El deporte tiene injerencia con otras áreas? </a:t>
              </a:r>
              <a:endParaRPr/>
            </a:p>
          </p:txBody>
        </p:sp>
        <p:sp>
          <p:nvSpPr>
            <p:cNvPr id="214" name="Google Shape;214;p21"/>
            <p:cNvSpPr/>
            <p:nvPr/>
          </p:nvSpPr>
          <p:spPr>
            <a:xfrm>
              <a:off x="28" y="2287459"/>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208182" y="2142081"/>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txBox="1"/>
            <p:nvPr/>
          </p:nvSpPr>
          <p:spPr>
            <a:xfrm>
              <a:off x="208182" y="2142081"/>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¿En qué deportes se presenta con mayor frecuencia incidentes de fracturas?</a:t>
              </a:r>
              <a:endParaRPr/>
            </a:p>
          </p:txBody>
        </p:sp>
        <p:sp>
          <p:nvSpPr>
            <p:cNvPr id="217" name="Google Shape;217;p21"/>
            <p:cNvSpPr/>
            <p:nvPr/>
          </p:nvSpPr>
          <p:spPr>
            <a:xfrm>
              <a:off x="3122340" y="628457"/>
              <a:ext cx="2973631" cy="349838"/>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3122340" y="759843"/>
              <a:ext cx="218453" cy="218453"/>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3122340" y="0"/>
              <a:ext cx="2973631" cy="6284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nvSpPr>
          <p:spPr>
            <a:xfrm>
              <a:off x="3122340" y="0"/>
              <a:ext cx="2973631" cy="628457"/>
            </a:xfrm>
            <a:prstGeom prst="rect">
              <a:avLst/>
            </a:prstGeom>
            <a:noFill/>
            <a:ln>
              <a:noFill/>
            </a:ln>
          </p:spPr>
          <p:txBody>
            <a:bodyPr anchorCtr="0" anchor="ctr" bIns="48250" lIns="72375" spcFirstLastPara="1" rIns="72375" wrap="square" tIns="48250">
              <a:noAutofit/>
            </a:bodyPr>
            <a:lstStyle/>
            <a:p>
              <a:pPr indent="0" lvl="0" marL="0" marR="0" rtl="0" algn="l">
                <a:lnSpc>
                  <a:spcPct val="90000"/>
                </a:lnSpc>
                <a:spcBef>
                  <a:spcPts val="0"/>
                </a:spcBef>
                <a:spcAft>
                  <a:spcPts val="0"/>
                </a:spcAft>
                <a:buClr>
                  <a:schemeClr val="dk1"/>
                </a:buClr>
                <a:buSzPts val="3800"/>
                <a:buFont typeface="Calibri"/>
                <a:buNone/>
              </a:pPr>
              <a:r>
                <a:t/>
              </a:r>
              <a:endParaRPr b="0" i="0" sz="3800" u="none" cap="none" strike="noStrike">
                <a:solidFill>
                  <a:schemeClr val="dk1"/>
                </a:solidFill>
                <a:latin typeface="Calibri"/>
                <a:ea typeface="Calibri"/>
                <a:cs typeface="Calibri"/>
                <a:sym typeface="Calibri"/>
              </a:endParaRPr>
            </a:p>
          </p:txBody>
        </p:sp>
        <p:sp>
          <p:nvSpPr>
            <p:cNvPr id="221" name="Google Shape;221;p21"/>
            <p:cNvSpPr/>
            <p:nvPr/>
          </p:nvSpPr>
          <p:spPr>
            <a:xfrm>
              <a:off x="3122340" y="1269052"/>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3330494" y="1123674"/>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3330494" y="1123674"/>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¿Conoces deportistas que hayan sufrido alguna fractura? </a:t>
              </a:r>
              <a:endParaRPr/>
            </a:p>
          </p:txBody>
        </p:sp>
        <p:sp>
          <p:nvSpPr>
            <p:cNvPr id="224" name="Google Shape;224;p21"/>
            <p:cNvSpPr/>
            <p:nvPr/>
          </p:nvSpPr>
          <p:spPr>
            <a:xfrm>
              <a:off x="3122340" y="1778255"/>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3330494" y="1632878"/>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txBox="1"/>
            <p:nvPr/>
          </p:nvSpPr>
          <p:spPr>
            <a:xfrm>
              <a:off x="3330494" y="1632878"/>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¿Quiénes  volvieron a sus actividades?</a:t>
              </a:r>
              <a:endParaRPr/>
            </a:p>
          </p:txBody>
        </p:sp>
        <p:sp>
          <p:nvSpPr>
            <p:cNvPr id="227" name="Google Shape;227;p21"/>
            <p:cNvSpPr/>
            <p:nvPr/>
          </p:nvSpPr>
          <p:spPr>
            <a:xfrm>
              <a:off x="3122340" y="2287459"/>
              <a:ext cx="218448" cy="218448"/>
            </a:xfrm>
            <a:prstGeom prst="rect">
              <a:avLst/>
            </a:prstGeom>
            <a:solidFill>
              <a:schemeClr val="lt1"/>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3330494" y="2142081"/>
              <a:ext cx="2765476" cy="50920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nvSpPr>
          <p:spPr>
            <a:xfrm>
              <a:off x="3330494" y="2142081"/>
              <a:ext cx="2765476" cy="509203"/>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s-MX" sz="1200" u="none" cap="none" strike="noStrike">
                  <a:solidFill>
                    <a:schemeClr val="dk1"/>
                  </a:solidFill>
                  <a:latin typeface="Calibri"/>
                  <a:ea typeface="Calibri"/>
                  <a:cs typeface="Calibri"/>
                  <a:sym typeface="Calibri"/>
                </a:rPr>
                <a:t>Quienes no lo hicieron ¿Por qué motivos las suspendieron?</a:t>
              </a:r>
              <a:endParaRPr/>
            </a:p>
          </p:txBody>
        </p:sp>
      </p:grpSp>
      <p:sp>
        <p:nvSpPr>
          <p:cNvPr id="230" name="Google Shape;230;p21"/>
          <p:cNvSpPr txBox="1"/>
          <p:nvPr/>
        </p:nvSpPr>
        <p:spPr>
          <a:xfrm>
            <a:off x="519424" y="993427"/>
            <a:ext cx="8105152" cy="440622"/>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1800"/>
              <a:buFont typeface="Calibri"/>
              <a:buNone/>
            </a:pPr>
            <a:r>
              <a:rPr b="1" i="0" lang="es-MX" sz="1800" u="none" cap="none" strike="noStrike">
                <a:solidFill>
                  <a:srgbClr val="262626"/>
                </a:solidFill>
                <a:latin typeface="Calibri"/>
                <a:ea typeface="Calibri"/>
                <a:cs typeface="Calibri"/>
                <a:sym typeface="Calibri"/>
              </a:rPr>
              <a:t>Actividad interdisciplinaria de apertura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