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85" r:id="rId3"/>
    <p:sldId id="262" r:id="rId4"/>
    <p:sldId id="287" r:id="rId5"/>
    <p:sldId id="257" r:id="rId6"/>
    <p:sldId id="260" r:id="rId7"/>
    <p:sldId id="258" r:id="rId8"/>
    <p:sldId id="263" r:id="rId9"/>
    <p:sldId id="266" r:id="rId10"/>
    <p:sldId id="267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90" r:id="rId28"/>
    <p:sldId id="291" r:id="rId29"/>
    <p:sldId id="283" r:id="rId30"/>
    <p:sldId id="286" r:id="rId31"/>
    <p:sldId id="284" r:id="rId32"/>
    <p:sldId id="297" r:id="rId33"/>
    <p:sldId id="298" r:id="rId34"/>
    <p:sldId id="299" r:id="rId35"/>
    <p:sldId id="300" r:id="rId36"/>
    <p:sldId id="288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22" r:id="rId49"/>
    <p:sldId id="323" r:id="rId50"/>
    <p:sldId id="36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2" r:id="rId69"/>
    <p:sldId id="343" r:id="rId70"/>
    <p:sldId id="353" r:id="rId71"/>
    <p:sldId id="354" r:id="rId72"/>
    <p:sldId id="355" r:id="rId73"/>
    <p:sldId id="360" r:id="rId7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F310C-FA43-4EE1-B477-F5B7346FF87F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1CDB9-D0E7-4B00-A18A-A2572990D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30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types-graphs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t.org.mx/sites/default/files/contenidogeneral/comunicacion-y-medios/estudiosninosfinalacc.pdf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data/images/bar-chart-vs-histogram.svg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lowingdata.com/2017/04/30/youtube-plays-for-its-gonna-be-may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revelations.com/how-the-economist-usa-today-and-fox-news-might-display-a-chart.html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cialhostlaw.com/2014/08/25/counseling-does-little-to-deter-youth-drinking-review-finds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.ly/top-20-tourist-generating-countries-united-states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sidency_of_George_W._Bush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ush_tax_cuts" TargetMode="External"/><Relationship Id="rId4" Type="http://schemas.openxmlformats.org/officeDocument/2006/relationships/hyperlink" Target="https://en.wikipedia.org/wiki/Presidency_of_Barack_Obama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llbeing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Welfare" TargetMode="External"/><Relationship Id="rId5" Type="http://schemas.openxmlformats.org/officeDocument/2006/relationships/hyperlink" Target="https://en.wikipedia.org/wiki/Charitable_organization" TargetMode="External"/><Relationship Id="rId4" Type="http://schemas.openxmlformats.org/officeDocument/2006/relationships/hyperlink" Target="https://en.wikipedia.org/wiki/Social_support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allingbullshit.org/tools/tools_misleading_axes.html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naomirobbins/2012/02/16/misleading-graphs-figures-not-drawn-to-scale/#39053d1b15ef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naomirobbins/2013/01/03/deceptive-donut-chart/#48f8879c598e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ingdata.com/2013/09/25/the-most-unisex-names-in-us-history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ingdata.com/2013/09/25/the-most-unisex-names-in-us-history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allingbullshit.org/tools/tools_misleading_axes.html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andteachstatistics.wordpress.com/2013/07/08/ordinal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s.laerd.com/statistical-guides/types-of-variable.php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s.laerd.com/statistical-guides/types-of-variable.php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f56590e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f56590e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4d7368a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94d7368a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‘En general existen varios tipos de gráficas, aquí tenemos algunas de las más comunes y con las que muy seguramente ya han tenido algún tipo de contacto…’</a:t>
            </a:r>
            <a:br>
              <a:rPr lang="es"/>
            </a:br>
            <a:br>
              <a:rPr lang="es"/>
            </a:br>
            <a:r>
              <a:rPr lang="es" u="sng">
                <a:solidFill>
                  <a:schemeClr val="hlink"/>
                </a:solidFill>
                <a:hlinkClick r:id="rId3"/>
              </a:rPr>
              <a:t>http://www.statisticshowto.com/types-graphs/</a:t>
            </a:r>
            <a:r>
              <a:rPr lang="es"/>
              <a:t>  &lt;- Referecia (Referencias)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alguna razón en específico por la cual presentas en ese orden?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94d7368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94d7368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de un estudio real del IFT (Instituto Federal de Telecomunicaciones) en niños mexicanos en el 2015 (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http://www.ift.org.mx/sites/default/files/contenidogeneral/comunicacion-y-medios/estudiosninosfinalacc.pdf</a:t>
            </a:r>
            <a:r>
              <a:rPr lang="es"/>
              <a:t> 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94d7368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94d7368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94d7368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94d7368a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https://www.mathsisfun.com/data/images/bar-chart-vs-histogram.svg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94d7368a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94d7368a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http://flowingdata.com/2017/04/30/youtube-plays-for-its-gonna-be-may/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94d7368a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94d7368a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último tenemos… los pictogramas. Formas de presentar los datos de la manera más digerida posible, con el fin de amenizar los trabajos de divulgación.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 embargo, dado lo terriblemente imprecisos que pueden llegar a ser, jamás se encontraría uno en un artículo científico.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9b69b7b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9b69b7b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1: Fuente de las gráficas (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http://www.datarevelations.com/how-the-economist-usa-today-and-fox-news-might-display-a-chart.html</a:t>
            </a:r>
            <a:r>
              <a:rPr lang="es"/>
              <a:t>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2.- Fuente de los datos (Counseling no mejora el consumo de alcohol)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https://socialhostlaw.com/2014/08/25/counseling-does-little-to-deter-youth-drinking-review-finds/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9b69b7b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9b69b7b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https://visual.ly/top-20-tourist-generating-countries-united-states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una diferencia de 10,000,000 de ‘arrivals’ entre México y Canadá, y sin embargo, estas tienen casi la misma área. Además, siempre está el hecho de que es poco claro la comparación de áreas rectas vs áreas curvas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94d7368a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94d7368a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sí, una vez dado el panorama general de qué son las gráficas, cuáles y por qué se utilizan, podemos empezar a señalar los “errores” de diseño más comunes… que pueden alterar la manera en que sacamos conclusiones.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94d7368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94d7368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f56590e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f56590e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94d7368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94d7368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eje de las ‘Y’ no parte de 0, sino que comienza en 34; la diferencia no es tan grande (o al menos, no 4x)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*The phrase </a:t>
            </a:r>
            <a:r>
              <a:rPr lang="es" sz="1050" b="1">
                <a:solidFill>
                  <a:srgbClr val="222222"/>
                </a:solidFill>
                <a:highlight>
                  <a:srgbClr val="FFFFFF"/>
                </a:highlight>
              </a:rPr>
              <a:t>Bush tax cuts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refers to changes to the United States tax code passed originally during the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presidency of George W. Bush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and extended during the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presidency of Barack Obama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, through (</a:t>
            </a:r>
            <a:r>
              <a:rPr lang="es" sz="10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https://en.wikipedia.org/wiki/Bush_tax_cuts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94d7368a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94d7368a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¡No saltemos a conclusiones a partir de un ejemplo! Como siempre, la respuesta es “depende…”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94d7368a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94d7368a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gráfica bonita y bien hecha que omite los valores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no es importante? Porque lo importante no es ver si hay o no un cambio en los valores absolutos (cada punto en cada línea a lo largo del eje x), sino porque lo que interesa es ver la tendencia que tienen ambos grupos a comaprar a lo largo de X.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94d7368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94d7368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 es que es malo saltarse le 0 cuando se enfatizan diferencias en cantidades absolutas (barras e histogramas, etc); pero no es necesariamente malo cuando el punto del grafico es mostrar el cambio gradual en Y como función de x (lineales, scatter, etc)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94d7368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94d7368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otra instancia de tu ejemplo anterior, no crees que es redundante?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94d7368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94d7368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s" sz="1050" b="1">
                <a:solidFill>
                  <a:srgbClr val="222222"/>
                </a:solidFill>
                <a:highlight>
                  <a:srgbClr val="FFFFFF"/>
                </a:highlight>
              </a:rPr>
              <a:t>Welfare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is the provision of a minimal level of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well-being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and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social support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for citizens without current means to support basic needs. In most developed countries, welfare is largely provided by the government from tax income, and to a lesser extent by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charities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, informal social groups, religious groups, and inter-governmental organizations. (</a:t>
            </a:r>
            <a:r>
              <a:rPr lang="es" sz="1050" u="sng">
                <a:solidFill>
                  <a:schemeClr val="accent5"/>
                </a:solidFill>
                <a:highlight>
                  <a:srgbClr val="FFFFFF"/>
                </a:highlight>
                <a:hlinkClick r:id="rId6"/>
              </a:rPr>
              <a:t>https://en.wikipedia.org/wiki/Welfare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)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9b69b5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9b69b5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9b69b50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9b69b50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http://callingbullshit.org/tools/tools_misleading_axes.html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94d7368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294d7368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“En todas estas gráficas (las anteriores), parece claro por qué es malo omitir el valor 0: porque se acentúa la diferencia (absoluta) en cierta variable (en y) entre varios grupos (una variable categórica - x en una gráfica de barras) ; sin embargo, cuando lo que estamos interesados en observar son cambios en la variable (y) a lo largo de diferentes VALORES de nuestra variable independiente.  Es decir… cuando NO hacemos gráficas de barras, histogramas o pictogramas!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aa3e32b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aa3e32b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 es que es malo saltarse le 0 cuando se enfatizan diferencias en cantidades absolutas (barras e histogramas, etc); pero no es necesariamente malo cuando el punto del grafico es mostrar el cambio gradual en Y como función de x (lineales, scatter, etc)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f56590e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f56590e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94d7368a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94d7368a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¡De hecho! En ocasiones, cuando los valores en Y que estamos observando, y cuyo cambio interesa detectar, incluir el valor 0 puede ser un gran problema porque amplía ‘más de lo necesario’ la escala que estamos usando para evaluar los datos… Esto nos lleva a nuestro segundo gran problema.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94d7368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94d7368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94d7368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294d7368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mismos datos, extraídos de la base de datos de la NASA, ploteados con distintas escalas ilustran la importancia de hacer gráficos no-tendenciosos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94d7368a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94d7368a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94d7368a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294d7368a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https://www.forbes.com/sites/naomirobbins/2012/02/16/misleading-graphs-figures-not-drawn-to-scale/#39053d1b15ef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a99b2c8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a99b2c8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https://www.forbes.com/sites/naomirobbins/2013/01/03/deceptive-donut-chart/#48f8879c598e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94d7368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94d7368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aa3e32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aa3e32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94d7368a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94d7368a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9b69b7b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29b69b7b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funciona el ejemplo: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histograma masivo se muestra a lo largo de los años (X) la proporción de hombres y mujeres (Eje Y pa’ rriba y pa’ bajo, respectivamente) con ‘n’ nombre (cada una de las areas sombreadas, distinguidas en colores diferentes)  ¡Esta gráfica tiene demasiada información!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https://flowingdata.com/2013/09/25/the-most-unisex-names-in-us-history/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f56590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f56590e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29b69b7b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29b69b7b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recuperar la mayor información, lo ideal sería tener un histograma por cada ‘n’.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https://flowingdata.com/2013/09/25/the-most-unisex-names-in-us-history/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29ee8c61e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29ee8c61e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http://callingbullshit.org/tools/tools_misleading_axes.html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f7393d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f7393d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9b69b50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9b69b50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tipo de gráfica a utilizar depende en gran medida del tipo de variable que se quiera representar.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general, existen dos grandes tipos de variables: las que se pueden pensar en términos de números (en estudios de nuestra área y en neuro, hay un chorro de ejemplos) y las que se pueden pensar como cualidades de las cosas (en las ciencias sociales)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*Niño, OJO: Las variables ordinales NO se consideran numéricas porque no se les pueden aplicar operaciones aritméticas.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*Felisa. OJO con tu OJO: Eso es considerado dentro de la estadística pero dentro de teoría del Ítem se hacen supuestos distintos.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https://learnandteachstatistics.wordpress.com/2013/07/08/ordinal/</a:t>
            </a:r>
            <a:r>
              <a:rPr lang="es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94d7368a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94d7368a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variables susceptibles a medirse/representarse con números, pueden hacerlo dentro de un contínuo (que admite valores infinitos entre cada salto) o en saltos específicos (valores discretos)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https://statistics.laerd.com/statistical-guides/types-of-variable.php</a:t>
            </a:r>
            <a:r>
              <a:rPr lang="es"/>
              <a:t> &lt;- Referencia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9b69b7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9b69b7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variables que apelan a las cualidades de los objetos pueden hacerlos para nombraros, para saber si poseen o no cierta cualidad, o para ordenarse en una escala (no intervalar, pero sí con orden).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https://statistics.laerd.com/statistical-guides/types-of-variable.php</a:t>
            </a:r>
            <a:r>
              <a:rPr lang="es"/>
              <a:t> &lt;- Same reference as before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Niño: Por qué sacar las dicotómicas de las nominales?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94d7368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94d7368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breve y formal-ish de lo que es una gráfica.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88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76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126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558233" y="1943716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833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202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246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7706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6706233" y="5994000"/>
            <a:ext cx="76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600" cy="2385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365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34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1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10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8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86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4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59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69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3237-8847-4343-A080-4AA6270D17F1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78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ift.org.mx/sites/default/files/contenidogeneral/comunicacion-y-medios/estudiosninosfinalacc.pdf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osa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880533" y="685800"/>
            <a:ext cx="10498667" cy="5376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Recolección y Análisis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(Unidad 3: Desarrollo y Descripción del procedimiento) </a:t>
            </a:r>
          </a:p>
        </p:txBody>
      </p:sp>
    </p:spTree>
    <p:extLst>
      <p:ext uri="{BB962C8B-B14F-4D97-AF65-F5344CB8AC3E}">
        <p14:creationId xmlns:p14="http://schemas.microsoft.com/office/powerpoint/2010/main" val="307395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Acerca de la Confiabilidad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Definición:</a:t>
            </a:r>
          </a:p>
          <a:p>
            <a:pPr marL="457200" lvl="1" indent="0">
              <a:buNone/>
            </a:pPr>
            <a:r>
              <a:rPr lang="es-MX" dirty="0"/>
              <a:t>Implica evaluar la </a:t>
            </a:r>
            <a:r>
              <a:rPr lang="es-MX" b="1" dirty="0"/>
              <a:t>precisión</a:t>
            </a:r>
            <a:r>
              <a:rPr lang="es-MX" dirty="0"/>
              <a:t> con la que mi instrumento está midiendo mi variable de interés.</a:t>
            </a:r>
          </a:p>
          <a:p>
            <a:endParaRPr lang="es-MX" b="1" dirty="0"/>
          </a:p>
          <a:p>
            <a:r>
              <a:rPr lang="es-MX" b="1" dirty="0"/>
              <a:t>¿Cómo se evalúa?</a:t>
            </a:r>
          </a:p>
          <a:p>
            <a:pPr lvl="1"/>
            <a:r>
              <a:rPr lang="es-MX" b="1" u="sng" dirty="0"/>
              <a:t>Comparando las puntuaciones asignadas a un mismo objeto en dos momentos (</a:t>
            </a:r>
            <a:r>
              <a:rPr lang="es-MX" b="1" i="1" u="sng" dirty="0"/>
              <a:t>cercanos en el tiempo</a:t>
            </a:r>
            <a:r>
              <a:rPr lang="es-MX" b="1" u="sng" dirty="0"/>
              <a:t>)</a:t>
            </a:r>
          </a:p>
          <a:p>
            <a:pPr lvl="1"/>
            <a:r>
              <a:rPr lang="es-MX" dirty="0"/>
              <a:t>Comparando las puntuaciones obtenidas por dos personas distintas cuando se juzga un mismo objeto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106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/>
              <a:t>Ejemplo de un instrumento de medición poco confiable.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202530"/>
            <a:ext cx="11556999" cy="5132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Imagina que se mide </a:t>
            </a:r>
            <a:r>
              <a:rPr lang="es-MX" b="1" dirty="0"/>
              <a:t>la estatura </a:t>
            </a:r>
            <a:r>
              <a:rPr lang="es-MX" dirty="0"/>
              <a:t>de un grupo de niños de preescolar en dos semanas distintas y se obtienen los siguientes valores (cm)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90" y="2362729"/>
            <a:ext cx="72961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8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/>
              <a:t>Ejemplo de un instrumento de medición poco confiable.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48" y="1360487"/>
            <a:ext cx="6729484" cy="46979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8" y="2853267"/>
            <a:ext cx="4738902" cy="20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6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Acerca de la Confiabilidad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Definición:</a:t>
            </a:r>
          </a:p>
          <a:p>
            <a:pPr marL="457200" lvl="1" indent="0">
              <a:buNone/>
            </a:pPr>
            <a:r>
              <a:rPr lang="es-MX" dirty="0"/>
              <a:t>Implica evaluar la </a:t>
            </a:r>
            <a:r>
              <a:rPr lang="es-MX" b="1" dirty="0"/>
              <a:t>precisión</a:t>
            </a:r>
            <a:r>
              <a:rPr lang="es-MX" dirty="0"/>
              <a:t> con la que mi instrumento está midiendo mi variable de interés.</a:t>
            </a:r>
          </a:p>
          <a:p>
            <a:endParaRPr lang="es-MX" b="1" dirty="0"/>
          </a:p>
          <a:p>
            <a:r>
              <a:rPr lang="es-MX" b="1" dirty="0"/>
              <a:t>¿Cómo se evalúa?</a:t>
            </a:r>
          </a:p>
          <a:p>
            <a:pPr lvl="1"/>
            <a:r>
              <a:rPr lang="es-MX" dirty="0"/>
              <a:t>Comparando las puntuaciones asignadas a un mismo objeto en dos momentos (</a:t>
            </a:r>
            <a:r>
              <a:rPr lang="es-MX" i="1" dirty="0"/>
              <a:t>cercanos en el tiempo</a:t>
            </a:r>
            <a:r>
              <a:rPr lang="es-MX" dirty="0"/>
              <a:t>)</a:t>
            </a:r>
          </a:p>
          <a:p>
            <a:pPr lvl="1"/>
            <a:r>
              <a:rPr lang="es-MX" b="1" u="sng" dirty="0"/>
              <a:t>Comparando las puntuaciones obtenidas por dos personas distintas cuando se juzga un mismo objeto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24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/>
              <a:t>Ejemplo de un instrumento de medición poco confiable.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382" y="1360487"/>
            <a:ext cx="6729484" cy="46979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5" y="2667001"/>
            <a:ext cx="4738902" cy="202300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6114" y="2667001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Enfermera Experta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612257" y="2667001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Enfermera Novata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7662334" y="5898358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Enfermera Experta</a:t>
            </a:r>
          </a:p>
        </p:txBody>
      </p:sp>
      <p:sp>
        <p:nvSpPr>
          <p:cNvPr id="13" name="Rectángulo 12"/>
          <p:cNvSpPr/>
          <p:nvPr/>
        </p:nvSpPr>
        <p:spPr>
          <a:xfrm rot="16200000">
            <a:off x="4186145" y="3462339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Enfermera Novata</a:t>
            </a:r>
          </a:p>
        </p:txBody>
      </p:sp>
    </p:spTree>
    <p:extLst>
      <p:ext uri="{BB962C8B-B14F-4D97-AF65-F5344CB8AC3E}">
        <p14:creationId xmlns:p14="http://schemas.microsoft.com/office/powerpoint/2010/main" val="3018948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Acerca de la Confiabilidad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 </a:t>
            </a:r>
            <a:r>
              <a:rPr lang="es-MX" b="1" dirty="0"/>
              <a:t>comparación</a:t>
            </a:r>
            <a:r>
              <a:rPr lang="es-MX" dirty="0"/>
              <a:t> entre dos medidas que se realiza para valorar la </a:t>
            </a:r>
            <a:r>
              <a:rPr lang="es-MX" b="1" dirty="0"/>
              <a:t>confiabilidad </a:t>
            </a:r>
            <a:r>
              <a:rPr lang="es-MX" dirty="0"/>
              <a:t>de mi medición, se hace a partir de un </a:t>
            </a:r>
            <a:r>
              <a:rPr lang="es-MX" b="1" dirty="0"/>
              <a:t>cálculo de su correlación.</a:t>
            </a:r>
          </a:p>
          <a:p>
            <a:endParaRPr lang="es-MX" b="1" dirty="0"/>
          </a:p>
          <a:p>
            <a:r>
              <a:rPr lang="es-MX" dirty="0"/>
              <a:t>En </a:t>
            </a:r>
            <a:r>
              <a:rPr lang="es-MX" b="1" dirty="0"/>
              <a:t>estadística, </a:t>
            </a:r>
            <a:r>
              <a:rPr lang="es-MX" dirty="0"/>
              <a:t>existen diversas fórmulas para calcular la </a:t>
            </a:r>
            <a:r>
              <a:rPr lang="es-MX" b="1" dirty="0"/>
              <a:t>correlación</a:t>
            </a:r>
            <a:r>
              <a:rPr lang="es-MX" dirty="0"/>
              <a:t> entre </a:t>
            </a:r>
            <a:r>
              <a:rPr lang="es-MX" b="1" dirty="0"/>
              <a:t>dos variables.</a:t>
            </a:r>
            <a:endParaRPr lang="es-MX" dirty="0"/>
          </a:p>
          <a:p>
            <a:pPr marL="0" indent="0">
              <a:buNone/>
            </a:pP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8923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/>
              <a:t>Ejemplo</a:t>
            </a:r>
            <a:r>
              <a:rPr lang="es-MX" dirty="0"/>
              <a:t> de una </a:t>
            </a:r>
            <a:r>
              <a:rPr lang="es-MX" b="1" dirty="0"/>
              <a:t>correlación positiva perfecta.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/>
              <a:t>r = 1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66" y="1027906"/>
            <a:ext cx="7256135" cy="530013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06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/>
              <a:t>Ejemplo</a:t>
            </a:r>
            <a:r>
              <a:rPr lang="es-MX" dirty="0"/>
              <a:t> de una </a:t>
            </a:r>
            <a:r>
              <a:rPr lang="es-MX" b="1" dirty="0"/>
              <a:t>correlación negativa perfecta.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/>
              <a:t>r = -1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65" y="829734"/>
            <a:ext cx="7074672" cy="526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6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/>
              <a:t>Ejemplo</a:t>
            </a:r>
            <a:r>
              <a:rPr lang="es-MX" dirty="0"/>
              <a:t> de una </a:t>
            </a:r>
            <a:r>
              <a:rPr lang="es-MX" b="1" dirty="0"/>
              <a:t>correlación nula.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/>
              <a:t>r = 0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526" y="470600"/>
            <a:ext cx="7871408" cy="57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09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Acerca de la Confiabilidad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 </a:t>
            </a:r>
            <a:r>
              <a:rPr lang="es-MX" b="1" dirty="0"/>
              <a:t>comparación</a:t>
            </a:r>
            <a:r>
              <a:rPr lang="es-MX" dirty="0"/>
              <a:t> entre dos medidas que se realiza para valorar la </a:t>
            </a:r>
            <a:r>
              <a:rPr lang="es-MX" b="1" dirty="0"/>
              <a:t>confiabilidad </a:t>
            </a:r>
            <a:r>
              <a:rPr lang="es-MX" dirty="0"/>
              <a:t>de mi medición, se hace a partir de un </a:t>
            </a:r>
            <a:r>
              <a:rPr lang="es-MX" b="1" dirty="0"/>
              <a:t>cálculo de su correlación.</a:t>
            </a:r>
          </a:p>
          <a:p>
            <a:endParaRPr lang="es-MX" b="1" dirty="0"/>
          </a:p>
          <a:p>
            <a:r>
              <a:rPr lang="es-MX" dirty="0"/>
              <a:t>En </a:t>
            </a:r>
            <a:r>
              <a:rPr lang="es-MX" b="1" dirty="0"/>
              <a:t>estadística, </a:t>
            </a:r>
            <a:r>
              <a:rPr lang="es-MX" dirty="0"/>
              <a:t>existen diversas fórmulas para calcular la </a:t>
            </a:r>
            <a:r>
              <a:rPr lang="es-MX" b="1" dirty="0"/>
              <a:t>correlación</a:t>
            </a:r>
            <a:r>
              <a:rPr lang="es-MX" dirty="0"/>
              <a:t> entre </a:t>
            </a:r>
            <a:r>
              <a:rPr lang="es-MX" b="1" dirty="0"/>
              <a:t>dos variables.</a:t>
            </a:r>
          </a:p>
          <a:p>
            <a:pPr marL="0" indent="0">
              <a:buNone/>
            </a:pPr>
            <a:r>
              <a:rPr lang="es-MX" b="1" dirty="0"/>
              <a:t>			r = </a:t>
            </a:r>
            <a:r>
              <a:rPr lang="es-MX" dirty="0"/>
              <a:t>(-1 a 1)</a:t>
            </a:r>
          </a:p>
          <a:p>
            <a:pPr marL="0" indent="0">
              <a:buNone/>
            </a:pPr>
            <a:r>
              <a:rPr lang="es-MX" sz="2000" dirty="0"/>
              <a:t>				El signo nos indica la </a:t>
            </a:r>
            <a:r>
              <a:rPr lang="es-MX" sz="2000" b="1" dirty="0"/>
              <a:t>dirección</a:t>
            </a:r>
            <a:r>
              <a:rPr lang="es-MX" sz="2000" dirty="0"/>
              <a:t> de la correlación</a:t>
            </a:r>
          </a:p>
          <a:p>
            <a:pPr marL="0" indent="0">
              <a:buNone/>
            </a:pPr>
            <a:r>
              <a:rPr lang="es-MX" sz="2000" dirty="0"/>
              <a:t>                		                Su valor absoluto indica la </a:t>
            </a:r>
            <a:r>
              <a:rPr lang="es-MX" sz="2000" b="1" dirty="0"/>
              <a:t>fuerza</a:t>
            </a:r>
            <a:r>
              <a:rPr lang="es-MX" sz="2000" dirty="0"/>
              <a:t> de la correlación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Procedimiento general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9400" y="2514600"/>
            <a:ext cx="2201333" cy="19134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Observo el mundo y selecciono un </a:t>
            </a:r>
            <a:r>
              <a:rPr lang="es-MX" b="1" dirty="0"/>
              <a:t>tema de interés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2692400" y="2514599"/>
            <a:ext cx="29972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Defino mi </a:t>
            </a:r>
            <a:r>
              <a:rPr lang="es-MX" b="1" dirty="0"/>
              <a:t>pregunta de investigación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901267" y="2514599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Planteo qué </a:t>
            </a:r>
            <a:r>
              <a:rPr lang="es-MX" b="1" dirty="0"/>
              <a:t>objetivos</a:t>
            </a:r>
            <a:r>
              <a:rPr lang="es-MX" dirty="0"/>
              <a:t> tendrá mi investigación y bajo qué </a:t>
            </a:r>
            <a:r>
              <a:rPr lang="es-MX" b="1" dirty="0"/>
              <a:t>justificación</a:t>
            </a:r>
            <a:r>
              <a:rPr lang="es-MX" dirty="0"/>
              <a:t> es relevante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9237134" y="2514597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 informo al respecto</a:t>
            </a:r>
          </a:p>
          <a:p>
            <a:pPr algn="ctr"/>
            <a:r>
              <a:rPr lang="es-ES" b="1" dirty="0"/>
              <a:t>(Marco teórico)</a:t>
            </a:r>
            <a:endParaRPr lang="es-MX" dirty="0"/>
          </a:p>
        </p:txBody>
      </p:sp>
      <p:sp>
        <p:nvSpPr>
          <p:cNvPr id="11" name="Flecha derecha 10"/>
          <p:cNvSpPr/>
          <p:nvPr/>
        </p:nvSpPr>
        <p:spPr>
          <a:xfrm>
            <a:off x="2383367" y="3061494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>
            <a:off x="5630333" y="3004080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8830734" y="3072607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7711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Acerca de la Validez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Definición: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dirty="0"/>
              <a:t>Hace referencia al grado en que realmente se está midiendo lo 	que se quiere medir, (</a:t>
            </a:r>
            <a:r>
              <a:rPr lang="es-MX" i="1" dirty="0"/>
              <a:t>¿qué tan válido es decir que estoy midiendo 	lo que quiero medir?</a:t>
            </a:r>
            <a:r>
              <a:rPr lang="es-MX" dirty="0"/>
              <a:t>)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/>
              <a:t>	Ejemplo:</a:t>
            </a:r>
          </a:p>
          <a:p>
            <a:pPr marL="0" indent="0">
              <a:buNone/>
            </a:pPr>
            <a:r>
              <a:rPr lang="es-MX" b="1" dirty="0"/>
              <a:t>		</a:t>
            </a:r>
            <a:r>
              <a:rPr lang="es-MX" dirty="0"/>
              <a:t>Medir la “condición física” de las personas, aplicándoles un 		cuestionario de autovaloración.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622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Acerca de la Validez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validez</a:t>
            </a:r>
          </a:p>
          <a:p>
            <a:endParaRPr lang="es-MX" b="1" dirty="0"/>
          </a:p>
          <a:p>
            <a:pPr lvl="1"/>
            <a:r>
              <a:rPr lang="es-MX" b="1" dirty="0"/>
              <a:t>Validez de contenido: </a:t>
            </a:r>
          </a:p>
          <a:p>
            <a:pPr marL="914400" lvl="2" indent="0">
              <a:buNone/>
            </a:pPr>
            <a:r>
              <a:rPr lang="es-MX" dirty="0"/>
              <a:t>El grado en que mi instrumento de medida captura </a:t>
            </a:r>
            <a:r>
              <a:rPr lang="es-MX" b="1" dirty="0"/>
              <a:t>la totalidad </a:t>
            </a:r>
            <a:r>
              <a:rPr lang="es-MX" dirty="0"/>
              <a:t>de aspectos contenidos en mi variable de interés.</a:t>
            </a:r>
          </a:p>
          <a:p>
            <a:pPr marL="914400" lvl="2" indent="0">
              <a:buNone/>
            </a:pPr>
            <a:endParaRPr lang="es-MX" dirty="0"/>
          </a:p>
          <a:p>
            <a:pPr marL="914400" lvl="2" indent="0">
              <a:buNone/>
            </a:pPr>
            <a:r>
              <a:rPr lang="es-MX" b="1" dirty="0"/>
              <a:t>Por ejemplo:</a:t>
            </a:r>
          </a:p>
          <a:p>
            <a:pPr marL="914400" lvl="2" indent="0">
              <a:buNone/>
            </a:pPr>
            <a:r>
              <a:rPr lang="es-MX" dirty="0"/>
              <a:t>Hacer un examen de certificación de idioma que sólo considere la parte oral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44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Acerca de la Validez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validez</a:t>
            </a:r>
          </a:p>
          <a:p>
            <a:endParaRPr lang="es-MX" b="1" dirty="0"/>
          </a:p>
          <a:p>
            <a:pPr lvl="1"/>
            <a:r>
              <a:rPr lang="es-MX" b="1" dirty="0"/>
              <a:t>Validez de criterio: </a:t>
            </a:r>
          </a:p>
          <a:p>
            <a:pPr marL="914400" lvl="2" indent="0">
              <a:buNone/>
            </a:pPr>
            <a:r>
              <a:rPr lang="es-MX" dirty="0"/>
              <a:t>El grado en que mi instrumento de medida arroja información consistente con mediciones obtenidas por otros instrumentos</a:t>
            </a:r>
          </a:p>
          <a:p>
            <a:pPr marL="914400" lvl="2" indent="0">
              <a:buNone/>
            </a:pPr>
            <a:endParaRPr lang="es-MX" dirty="0"/>
          </a:p>
          <a:p>
            <a:pPr marL="914400" lvl="2" indent="0">
              <a:buNone/>
            </a:pPr>
            <a:r>
              <a:rPr lang="es-MX" b="1" dirty="0"/>
              <a:t>Por ejemplo:</a:t>
            </a:r>
          </a:p>
          <a:p>
            <a:pPr marL="914400" lvl="2" indent="0">
              <a:buNone/>
            </a:pPr>
            <a:r>
              <a:rPr lang="es-MX" dirty="0"/>
              <a:t>La correlación entre qué tan bien me va en el examen de certificación de inglés </a:t>
            </a:r>
            <a:r>
              <a:rPr lang="es-MX" b="1" dirty="0"/>
              <a:t>TOEFL </a:t>
            </a:r>
            <a:r>
              <a:rPr lang="es-MX" dirty="0"/>
              <a:t>y el </a:t>
            </a:r>
            <a:r>
              <a:rPr lang="es-MX" b="1" dirty="0"/>
              <a:t>IELS.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1050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Acerca de la Validez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validez</a:t>
            </a:r>
          </a:p>
          <a:p>
            <a:endParaRPr lang="es-MX" b="1" dirty="0"/>
          </a:p>
          <a:p>
            <a:pPr lvl="1"/>
            <a:r>
              <a:rPr lang="es-MX" b="1" dirty="0"/>
              <a:t>Validez de criterio: </a:t>
            </a:r>
          </a:p>
          <a:p>
            <a:pPr marL="914400" lvl="2" indent="0">
              <a:buNone/>
            </a:pPr>
            <a:r>
              <a:rPr lang="es-MX" dirty="0"/>
              <a:t>El grado en que mi instrumento de medida arroja información consistente con mediciones obtenidas por otros instrumentos</a:t>
            </a:r>
          </a:p>
          <a:p>
            <a:pPr marL="914400" lvl="2" indent="0">
              <a:buNone/>
            </a:pPr>
            <a:r>
              <a:rPr lang="es-MX" dirty="0"/>
              <a:t>	</a:t>
            </a:r>
          </a:p>
          <a:p>
            <a:pPr marL="914400" lvl="2" indent="0">
              <a:buNone/>
            </a:pPr>
            <a:r>
              <a:rPr lang="es-MX" dirty="0"/>
              <a:t>	</a:t>
            </a:r>
            <a:r>
              <a:rPr lang="es-MX" b="1" dirty="0"/>
              <a:t>Validez concurrente: </a:t>
            </a:r>
            <a:r>
              <a:rPr lang="es-MX" dirty="0"/>
              <a:t>Cuando ya se tienen ambas medidas y se comparan</a:t>
            </a:r>
            <a:endParaRPr lang="es-MX" b="1" dirty="0"/>
          </a:p>
          <a:p>
            <a:pPr marL="914400" lvl="2" indent="0">
              <a:buNone/>
            </a:pPr>
            <a:endParaRPr lang="es-MX" b="1" dirty="0"/>
          </a:p>
          <a:p>
            <a:pPr marL="914400" lvl="2" indent="0">
              <a:buNone/>
            </a:pPr>
            <a:r>
              <a:rPr lang="es-MX" b="1" dirty="0"/>
              <a:t>	Validez predictiva: </a:t>
            </a:r>
            <a:r>
              <a:rPr lang="es-MX" dirty="0"/>
              <a:t>Cuando se utiliza una de las dos medidas para intentar 				  predecir lo que se obtendrá en la segunda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930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Acerca de la Validez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validez</a:t>
            </a:r>
          </a:p>
          <a:p>
            <a:endParaRPr lang="es-MX" b="1" dirty="0"/>
          </a:p>
          <a:p>
            <a:pPr lvl="1"/>
            <a:r>
              <a:rPr lang="es-MX" b="1" dirty="0"/>
              <a:t>Validez de criterio </a:t>
            </a:r>
          </a:p>
          <a:p>
            <a:pPr marL="457200" lvl="1" indent="0">
              <a:buNone/>
            </a:pPr>
            <a:r>
              <a:rPr lang="es-MX" dirty="0"/>
              <a:t>	Se refiere a la </a:t>
            </a:r>
            <a:r>
              <a:rPr lang="es-MX" b="1" dirty="0"/>
              <a:t>correspondencia</a:t>
            </a:r>
            <a:r>
              <a:rPr lang="es-MX" dirty="0"/>
              <a:t> entre lo que mi instrumento de 	medición 	mide, y </a:t>
            </a:r>
            <a:r>
              <a:rPr lang="es-MX" b="1" dirty="0"/>
              <a:t>lo que la teoría </a:t>
            </a:r>
            <a:r>
              <a:rPr lang="es-MX" dirty="0"/>
              <a:t>dice que debería medir</a:t>
            </a:r>
          </a:p>
          <a:p>
            <a:pPr marL="0" indent="0">
              <a:buNone/>
            </a:pPr>
            <a:endParaRPr lang="es-MX" b="1" dirty="0"/>
          </a:p>
          <a:p>
            <a:pPr lvl="1"/>
            <a:r>
              <a:rPr lang="es-MX" b="1" dirty="0"/>
              <a:t>Por ejemplo:</a:t>
            </a:r>
          </a:p>
          <a:p>
            <a:pPr marL="914400" lvl="2" indent="0">
              <a:buNone/>
            </a:pPr>
            <a:r>
              <a:rPr lang="es-MX" dirty="0"/>
              <a:t>¡¡¡Usar el número de premios Nobel ganados por cada 10 millones de habitantes para evaluar la inteligencia de las personas!!!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953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Acerca de la Validez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validez</a:t>
            </a:r>
          </a:p>
          <a:p>
            <a:endParaRPr lang="es-MX" b="1" dirty="0"/>
          </a:p>
          <a:p>
            <a:pPr lvl="1"/>
            <a:r>
              <a:rPr lang="es-MX" b="1" dirty="0"/>
              <a:t>Validez ecológica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dirty="0"/>
              <a:t>El grado en que el instrumento de medida que estoy utilizando 	se adecúa al contexto en que la estoy aplicando</a:t>
            </a:r>
            <a:r>
              <a:rPr lang="es-MX" b="1" dirty="0"/>
              <a:t>	</a:t>
            </a:r>
          </a:p>
          <a:p>
            <a:pPr marL="0" indent="0">
              <a:buNone/>
            </a:pPr>
            <a:endParaRPr lang="es-MX" b="1" dirty="0"/>
          </a:p>
          <a:p>
            <a:pPr lvl="1"/>
            <a:r>
              <a:rPr lang="es-MX" b="1" dirty="0"/>
              <a:t>Por ejemplo:</a:t>
            </a:r>
          </a:p>
          <a:p>
            <a:pPr marL="914400" lvl="2" indent="0">
              <a:buNone/>
            </a:pPr>
            <a:r>
              <a:rPr lang="es-MX" dirty="0"/>
              <a:t>Aplicación de cuestionarios extranjeros.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307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Validez </a:t>
            </a:r>
            <a:r>
              <a:rPr lang="es-MX" dirty="0"/>
              <a:t>y </a:t>
            </a:r>
            <a:r>
              <a:rPr lang="es-MX" b="1" dirty="0"/>
              <a:t>Confiabilidad, un ejemplo didáctico: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290945" y="1330036"/>
            <a:ext cx="7917873" cy="468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068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Validez </a:t>
            </a:r>
            <a:r>
              <a:rPr lang="es-MX" dirty="0"/>
              <a:t>y </a:t>
            </a:r>
            <a:r>
              <a:rPr lang="es-MX" b="1" dirty="0"/>
              <a:t>Confiabilidad, un ejemplo didáctico: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290946" y="1330036"/>
            <a:ext cx="3834246" cy="468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13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Validez </a:t>
            </a:r>
            <a:r>
              <a:rPr lang="es-MX" dirty="0"/>
              <a:t>y </a:t>
            </a:r>
            <a:r>
              <a:rPr lang="es-MX" b="1" dirty="0"/>
              <a:t>Confiabilidad, un ejemplo didáctico: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13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Acerca de la Objetividad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Definición:</a:t>
            </a:r>
          </a:p>
          <a:p>
            <a:pPr marL="457200" lvl="1" indent="0">
              <a:buNone/>
            </a:pPr>
            <a:r>
              <a:rPr lang="es-MX" dirty="0"/>
              <a:t>Implica el grado en que nuestro instrumento está libre de </a:t>
            </a:r>
            <a:r>
              <a:rPr lang="es-MX" b="1" dirty="0"/>
              <a:t>sesgos </a:t>
            </a:r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r>
              <a:rPr lang="es-MX" b="1" dirty="0"/>
              <a:t>Por ejemplo:</a:t>
            </a:r>
          </a:p>
          <a:p>
            <a:pPr lvl="1"/>
            <a:r>
              <a:rPr lang="es-MX" dirty="0"/>
              <a:t>Tener cuidado con la </a:t>
            </a:r>
            <a:r>
              <a:rPr lang="es-MX" b="1" dirty="0"/>
              <a:t>“deseabilidad social”</a:t>
            </a:r>
          </a:p>
          <a:p>
            <a:pPr lvl="1"/>
            <a:r>
              <a:rPr lang="es-MX" dirty="0"/>
              <a:t>Tener cuidado con la redacción de mi instrumento</a:t>
            </a:r>
          </a:p>
          <a:p>
            <a:endParaRPr lang="es-MX" b="1" dirty="0"/>
          </a:p>
          <a:p>
            <a:r>
              <a:rPr lang="es-MX" b="1" dirty="0"/>
              <a:t>¿Cómo se evalúa?</a:t>
            </a:r>
          </a:p>
          <a:p>
            <a:pPr lvl="1"/>
            <a:r>
              <a:rPr lang="es-MX" dirty="0"/>
              <a:t>Observando los patrones de respuesta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26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Procedimiento general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9400" y="2514600"/>
            <a:ext cx="2201333" cy="19134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Definimos nuestro </a:t>
            </a:r>
            <a:r>
              <a:rPr lang="es-MX" b="1" dirty="0"/>
              <a:t>Método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2692400" y="2514599"/>
            <a:ext cx="29972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/>
              <a:t>Medimos y registramos </a:t>
            </a:r>
            <a:r>
              <a:rPr lang="es-MX" dirty="0"/>
              <a:t>los valores de las variables de estudio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5901267" y="2514599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Se </a:t>
            </a:r>
            <a:r>
              <a:rPr lang="es-MX" b="1" dirty="0"/>
              <a:t>analizan</a:t>
            </a:r>
            <a:r>
              <a:rPr lang="es-MX" dirty="0"/>
              <a:t> los datos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9186333" y="2514598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abstraen</a:t>
            </a:r>
            <a:r>
              <a:rPr lang="es-MX" b="1" dirty="0"/>
              <a:t> conclusiones</a:t>
            </a:r>
          </a:p>
        </p:txBody>
      </p:sp>
      <p:sp>
        <p:nvSpPr>
          <p:cNvPr id="11" name="Flecha derecha 10"/>
          <p:cNvSpPr/>
          <p:nvPr/>
        </p:nvSpPr>
        <p:spPr>
          <a:xfrm>
            <a:off x="2383367" y="3061494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>
            <a:off x="5630333" y="3004080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8830734" y="3072607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566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/>
              <a:t>Instrumento de medición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Debe ser </a:t>
            </a:r>
            <a:r>
              <a:rPr lang="es-MX" b="1" dirty="0"/>
              <a:t>confiable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dirty="0"/>
              <a:t>Debe ser replicable en el tiempo y entre aplicadores</a:t>
            </a:r>
            <a:endParaRPr lang="es-MX" b="1" dirty="0"/>
          </a:p>
          <a:p>
            <a:endParaRPr lang="es-MX" b="1" dirty="0"/>
          </a:p>
          <a:p>
            <a:r>
              <a:rPr lang="es-MX" dirty="0"/>
              <a:t>Debe tener </a:t>
            </a:r>
            <a:r>
              <a:rPr lang="es-MX" b="1" dirty="0"/>
              <a:t>validez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dirty="0"/>
              <a:t>¡Debe medir lo que interesa medir!</a:t>
            </a:r>
            <a:endParaRPr lang="es-MX" b="1" dirty="0"/>
          </a:p>
          <a:p>
            <a:endParaRPr lang="es-MX" b="1" dirty="0"/>
          </a:p>
          <a:p>
            <a:r>
              <a:rPr lang="es-MX" dirty="0"/>
              <a:t>Debe ser </a:t>
            </a:r>
            <a:r>
              <a:rPr lang="es-MX" b="1" dirty="0"/>
              <a:t>objetivo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ES" dirty="0"/>
              <a:t>	Debe representar la realidad de la manera más pura posible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590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>
                <a:latin typeface="AR DARLING" panose="02000000000000000000" pitchFamily="2" charset="0"/>
              </a:rPr>
              <a:t>Recolección de Datos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-327506" y="1715173"/>
            <a:ext cx="10515600" cy="3415242"/>
          </a:xfrm>
        </p:spPr>
        <p:txBody>
          <a:bodyPr/>
          <a:lstStyle/>
          <a:p>
            <a:endParaRPr lang="es-MX" dirty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14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/>
              <a:t>Escala Likert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-419"/>
              <a:t>Conjunto de ítems presentado en forma de afirmaciones o juicios ante los cuales se pude la reacción de los sujetos.</a:t>
            </a:r>
            <a:endParaRPr/>
          </a:p>
        </p:txBody>
      </p:sp>
      <p:pic>
        <p:nvPicPr>
          <p:cNvPr id="106" name="Google Shape;106;p19" descr="Resultado de imagen para escala likert ejempl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533" y="842400"/>
            <a:ext cx="6999467" cy="52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 amt="31000"/>
          </a:blip>
          <a:stretch>
            <a:fillRect/>
          </a:stretch>
        </p:blipFill>
        <p:spPr>
          <a:xfrm>
            <a:off x="-1" y="5067800"/>
            <a:ext cx="2267200" cy="179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342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/>
              <a:t>Diferencial semántico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-419"/>
              <a:t>Serie de adjetivos extremos que califican al objeto de actitud ante los cuales se solicita la reacción del sujeto.</a:t>
            </a:r>
            <a:endParaRPr/>
          </a:p>
        </p:txBody>
      </p:sp>
      <p:pic>
        <p:nvPicPr>
          <p:cNvPr id="114" name="Google Shape;114;p20" descr="Resultado de imagen para diferencial semant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568" y="842400"/>
            <a:ext cx="6299461" cy="52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 amt="31000"/>
          </a:blip>
          <a:stretch>
            <a:fillRect/>
          </a:stretch>
        </p:blipFill>
        <p:spPr>
          <a:xfrm>
            <a:off x="-1" y="5067800"/>
            <a:ext cx="2267200" cy="179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3296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/>
              <a:t>Cuestionarios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-419"/>
              <a:t>Tipo de preguntas que se pueden hacer: 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-419"/>
              <a:t>Dicotómicas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-419"/>
              <a:t>Opción múltiple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-419"/>
              <a:t>Abiertas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122" name="Google Shape;122;p21" descr="Resultado de imagen para cuestionario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074" y="1850000"/>
            <a:ext cx="5259893" cy="39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 amt="31000"/>
          </a:blip>
          <a:stretch>
            <a:fillRect/>
          </a:stretch>
        </p:blipFill>
        <p:spPr>
          <a:xfrm>
            <a:off x="-1" y="5067800"/>
            <a:ext cx="2267200" cy="179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0902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/>
              <a:t>Análisis del contenido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415600" y="2157600"/>
            <a:ext cx="93208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-419"/>
              <a:t>Es una técnica para estudiar y analizar la comunicación de una manera objetiva, sistemática y cuantitativa. Puede ser aplicado a cualquier manera de comunicación emitida a través de cualquier medio de transmisión.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5067800"/>
            <a:ext cx="2267200" cy="179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665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>
                <a:latin typeface="AR DARLING" panose="02000000000000000000" pitchFamily="2" charset="0"/>
              </a:rPr>
              <a:t>Introducción al análisis de datos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-296333" y="1465791"/>
            <a:ext cx="10515600" cy="3415242"/>
          </a:xfrm>
        </p:spPr>
        <p:txBody>
          <a:bodyPr/>
          <a:lstStyle/>
          <a:p>
            <a:endParaRPr lang="es-MX" dirty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86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/>
              <a:t>¿Qué es analizar datos?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-419"/>
              <a:t>Significa categorizar, ordenar, manipular y resumir datos.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-419"/>
              <a:t>El propósito del análisis es reducir los datos a una forma entendible e interpretable para que las relaciones de los problemas de investigación puedan ser estudiadas y probadas.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1" y="5067800"/>
            <a:ext cx="2267200" cy="179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312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Tipos de Variables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/>
              <a:t>Variables Numéricas </a:t>
            </a:r>
            <a:br>
              <a:rPr lang="es" sz="2400" b="1"/>
            </a:br>
            <a:r>
              <a:rPr lang="es" sz="2400" b="1"/>
              <a:t>(“Cuantitativas”)</a:t>
            </a:r>
            <a:endParaRPr sz="2400"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pueden expresar en términos de valores numéricos.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Se pueden medir y definir intervalos.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496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/>
              <a:t>Variables Categóricas </a:t>
            </a:r>
            <a:br>
              <a:rPr lang="es" sz="2400" b="1"/>
            </a:br>
            <a:r>
              <a:rPr lang="es" sz="2400" b="1"/>
              <a:t>(“Cualitativas”)</a:t>
            </a:r>
            <a:endParaRPr sz="2400"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centran en las características o cualidades de los objetos.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En algunos casos, se pueden ordenar en una secuencia, pero no se pueden medir (no se les puede asignar un valor numérico)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3374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15600" y="233533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Variables Numéricas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15600" y="1362400"/>
            <a:ext cx="5333200" cy="4887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 dirty="0">
                <a:latin typeface="Calibri"/>
                <a:ea typeface="Calibri"/>
                <a:cs typeface="Calibri"/>
                <a:sym typeface="Calibri"/>
              </a:rPr>
              <a:t>Variables Continuas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Varían de manera contínua (se pueden representar con números decimales). Por ejemplo: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buFont typeface="Calibri"/>
              <a:buChar char="○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Peso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Font typeface="Calibri"/>
              <a:buChar char="○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Altura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Font typeface="Calibri"/>
              <a:buChar char="○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Distancia</a:t>
            </a:r>
            <a:br>
              <a:rPr lang="es" dirty="0">
                <a:latin typeface="Calibri"/>
                <a:ea typeface="Calibri"/>
                <a:cs typeface="Calibri"/>
                <a:sym typeface="Calibri"/>
              </a:rPr>
            </a:b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buFont typeface="Calibri"/>
              <a:buChar char="●"/>
            </a:pPr>
            <a:r>
              <a:rPr lang="es" b="1" dirty="0">
                <a:latin typeface="Calibri"/>
                <a:ea typeface="Calibri"/>
                <a:cs typeface="Calibri"/>
                <a:sym typeface="Calibri"/>
              </a:rPr>
              <a:t>Intervalares:</a:t>
            </a: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 La distancia entre cada valor es la misma.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Font typeface="Calibri"/>
              <a:buChar char="○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La diferencia entre 1 y 2 kg, es la misma que entre 37 y 38 kg.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buFont typeface="Calibri"/>
              <a:buChar char="●"/>
            </a:pPr>
            <a:r>
              <a:rPr lang="es" b="1" dirty="0">
                <a:latin typeface="Calibri"/>
                <a:ea typeface="Calibri"/>
                <a:cs typeface="Calibri"/>
                <a:sym typeface="Calibri"/>
              </a:rPr>
              <a:t>De Razón:  </a:t>
            </a: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Son variables intervalares que parten de un 0 absoluto.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0">
              <a:spcBef>
                <a:spcPts val="2133"/>
              </a:spcBef>
              <a:buNone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2"/>
          </p:nvPr>
        </p:nvSpPr>
        <p:spPr>
          <a:xfrm>
            <a:off x="6443200" y="12115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>
                <a:latin typeface="Calibri"/>
                <a:ea typeface="Calibri"/>
                <a:cs typeface="Calibri"/>
                <a:sym typeface="Calibri"/>
              </a:rPr>
              <a:t>Variables Discretas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2133"/>
              </a:spcBef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 varían en un contínuo (sólo se pueden representar con números enteros). Por ejemplo: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1">
              <a:buFont typeface="Calibri"/>
              <a:buChar char="○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Número de casos en una categoría específica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 b="1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54921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Clase 1:</a:t>
            </a:r>
          </a:p>
          <a:p>
            <a:endParaRPr lang="es-ES" dirty="0"/>
          </a:p>
          <a:p>
            <a:pPr lvl="1"/>
            <a:r>
              <a:rPr lang="es-ES" dirty="0"/>
              <a:t>¿Qué es Medir?</a:t>
            </a:r>
          </a:p>
          <a:p>
            <a:pPr lvl="1"/>
            <a:r>
              <a:rPr lang="es-ES" dirty="0"/>
              <a:t>¿Qué son los Instrumentos de Medición?</a:t>
            </a:r>
            <a:endParaRPr lang="es-MX" dirty="0"/>
          </a:p>
        </p:txBody>
      </p:sp>
      <p:pic>
        <p:nvPicPr>
          <p:cNvPr id="4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5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02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-690733" y="1989967"/>
            <a:ext cx="8831600" cy="416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Variables Categóricas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251167" y="2030067"/>
            <a:ext cx="35644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/>
              <a:t>Nominales</a:t>
            </a:r>
            <a:endParaRPr sz="2400" b="1"/>
          </a:p>
          <a:p>
            <a:pPr marL="0" indent="0" algn="just">
              <a:spcBef>
                <a:spcPts val="2133"/>
              </a:spcBef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Son aquellas que asignan una etiqueta de pertenencia a una categoría particular (Nombran las cosas)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2133"/>
              </a:spcBef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Género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Escolaridad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Género musical favorito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2"/>
          </p:nvPr>
        </p:nvSpPr>
        <p:spPr>
          <a:xfrm>
            <a:off x="4169984" y="2030067"/>
            <a:ext cx="38520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/>
              <a:t>Dicotómicas</a:t>
            </a:r>
            <a:endParaRPr sz="2400" b="1"/>
          </a:p>
          <a:p>
            <a:pPr marL="0" indent="0" algn="just">
              <a:spcBef>
                <a:spcPts val="2133"/>
              </a:spcBef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Distinguen entre la presencia y ausencia de una cualidad.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2133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2133"/>
              </a:spcBef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Sexo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Lectores - No lectores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Fumadores - No Fumadores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2133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8208767" y="2030067"/>
            <a:ext cx="38520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/>
              <a:t>Ordinales</a:t>
            </a:r>
            <a:endParaRPr sz="2400" b="1"/>
          </a:p>
          <a:p>
            <a:pPr marL="0" indent="0">
              <a:spcBef>
                <a:spcPts val="2133"/>
              </a:spcBef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Sabemos que llevan un orden, pero no conocemos la diferencia entre cada salto.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133"/>
              </a:spcBef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Escalas Likert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Font typeface="Calibri"/>
              <a:buChar char="○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‘Poco’, ‘Medio’, ‘Mucho’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Font typeface="Calibri"/>
              <a:buChar char="○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‘Siempre”, “A veces”, “Nunca”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062167" y="2105100"/>
            <a:ext cx="3960000" cy="388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8268767" y="1989967"/>
            <a:ext cx="4838800" cy="399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01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El papel de las Gráficas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40400" cy="415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just">
              <a:buNone/>
            </a:pPr>
            <a:r>
              <a:rPr lang="es"/>
              <a:t>Las gráficas de datos muestran la relación entre una </a:t>
            </a:r>
            <a:r>
              <a:rPr lang="es" b="1"/>
              <a:t>variable dependiente (y)</a:t>
            </a:r>
            <a:r>
              <a:rPr lang="es"/>
              <a:t> y una </a:t>
            </a:r>
            <a:r>
              <a:rPr lang="es" b="1"/>
              <a:t>variable independiente (x).</a:t>
            </a:r>
            <a:endParaRPr b="1"/>
          </a:p>
          <a:p>
            <a:pPr marL="0" indent="0" algn="just">
              <a:spcBef>
                <a:spcPts val="2133"/>
              </a:spcBef>
              <a:buNone/>
            </a:pPr>
            <a:endParaRPr/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Describen los cambios en Y como una función de los cambios en X.</a:t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6775767" y="1233467"/>
            <a:ext cx="0" cy="38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5"/>
          <p:cNvCxnSpPr/>
          <p:nvPr/>
        </p:nvCxnSpPr>
        <p:spPr>
          <a:xfrm rot="10800000">
            <a:off x="6775567" y="5048967"/>
            <a:ext cx="4786000" cy="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5"/>
          <p:cNvSpPr txBox="1"/>
          <p:nvPr/>
        </p:nvSpPr>
        <p:spPr>
          <a:xfrm>
            <a:off x="6312367" y="2756367"/>
            <a:ext cx="423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y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9046133" y="5132700"/>
            <a:ext cx="423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6948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Tipos de Gráficas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15600" y="1728167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Gráfica de Pastel</a:t>
            </a:r>
            <a:br>
              <a:rPr lang="es"/>
            </a:br>
            <a:endParaRPr/>
          </a:p>
          <a:p>
            <a:r>
              <a:rPr lang="es"/>
              <a:t>Gráfica de Barras</a:t>
            </a:r>
            <a:br>
              <a:rPr lang="es"/>
            </a:br>
            <a:endParaRPr/>
          </a:p>
          <a:p>
            <a:r>
              <a:rPr lang="es"/>
              <a:t>Histograma</a:t>
            </a:r>
            <a:br>
              <a:rPr lang="es"/>
            </a:br>
            <a:endParaRPr/>
          </a:p>
          <a:p>
            <a:r>
              <a:rPr lang="es"/>
              <a:t>Gráficas lineales</a:t>
            </a:r>
            <a:br>
              <a:rPr lang="es"/>
            </a:br>
            <a:endParaRPr/>
          </a:p>
          <a:p>
            <a:r>
              <a:rPr lang="es"/>
              <a:t>Polígono de frecuencia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841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de Barras 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36960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just"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Presenta los valores absolutos de cierta variable (y) en diferentes grupos o categorías (x).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b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 = Variable categórica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 = Variable numérica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600" y="988928"/>
            <a:ext cx="7907400" cy="510268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312467" y="6397500"/>
            <a:ext cx="11644000" cy="394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IFT, 2015  (</a:t>
            </a:r>
            <a:r>
              <a:rPr lang="es" sz="1500" u="sng">
                <a:solidFill>
                  <a:schemeClr val="accent5"/>
                </a:solidFill>
                <a:hlinkClick r:id="rId4"/>
              </a:rPr>
              <a:t>http://www.ift.org.mx/sites/default/files/contenidogeneral/comunicacion-y-medios/estudiosninosfinalacc.pdf</a:t>
            </a:r>
            <a:r>
              <a:rPr lang="es"/>
              <a:t> )</a:t>
            </a:r>
            <a:endParaRPr sz="17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9813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de Pastel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indent="-457189" algn="just">
              <a:buSzPts val="1800"/>
            </a:pPr>
            <a:r>
              <a:rPr lang="es" sz="2400"/>
              <a:t>Se utilizan para representar </a:t>
            </a:r>
            <a:r>
              <a:rPr lang="es" sz="2400" b="1"/>
              <a:t>porcentajes (proporciones).</a:t>
            </a:r>
            <a:br>
              <a:rPr lang="es" sz="2400" b="1"/>
            </a:br>
            <a:endParaRPr sz="2400" b="1"/>
          </a:p>
          <a:p>
            <a:pPr indent="-457189" algn="just">
              <a:buSzPts val="1800"/>
            </a:pPr>
            <a:r>
              <a:rPr lang="es" sz="2400"/>
              <a:t>Deben sumar 1.</a:t>
            </a:r>
            <a:endParaRPr sz="2400"/>
          </a:p>
          <a:p>
            <a:pPr lvl="1" algn="just">
              <a:spcBef>
                <a:spcPts val="0"/>
              </a:spcBef>
            </a:pPr>
            <a:r>
              <a:rPr lang="es"/>
              <a:t>La suma de las partes no puede ser más ni menos que el TOTAL.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467" y="496670"/>
            <a:ext cx="5277695" cy="5798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205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de Barras vs Histogramas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415600" y="17775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b="1"/>
              <a:t>Gráfica de Barras</a:t>
            </a:r>
            <a:endParaRPr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X = Variable categórica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Y = Variable contínua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2"/>
          </p:nvPr>
        </p:nvSpPr>
        <p:spPr>
          <a:xfrm>
            <a:off x="6443200" y="1678867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b="1"/>
              <a:t>Histogramas</a:t>
            </a:r>
            <a:endParaRPr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X = Variable numérica (Continua)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Y = Frecuencias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567" y="3736867"/>
            <a:ext cx="2462500" cy="2720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6534" y="3539498"/>
            <a:ext cx="2384233" cy="2842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260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Lineales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117433" y="1754600"/>
            <a:ext cx="3745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Presentan los cambios en la variable dependiente (y) a lo largo de diferentes valores en (x).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X = Variable Numérica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Y = Variable Numérica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133" y="288685"/>
            <a:ext cx="7359700" cy="590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7727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415600" y="266400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r"/>
            <a:r>
              <a:rPr lang="es"/>
              <a:t>... Pictogramas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119567" y="1804133"/>
            <a:ext cx="4682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“Se refieren a la representación de ideas e información por medio de gráficos”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Generalmente, se usan para divulgar información de la manera más sencilla y ‘atractiva’ posible.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368" y="1519767"/>
            <a:ext cx="7291065" cy="4701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682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119567" y="1804133"/>
            <a:ext cx="4682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Siguen el mismo principio que las gráficas de barras, </a:t>
            </a:r>
            <a:r>
              <a:rPr lang="es" sz="2400" b="1">
                <a:latin typeface="Calibri"/>
                <a:ea typeface="Calibri"/>
                <a:cs typeface="Calibri"/>
                <a:sym typeface="Calibri"/>
              </a:rPr>
              <a:t>pero</a:t>
            </a: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 utilizando  dibujitos ilustrativos en lugar de barras.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br>
              <a:rPr lang="es" sz="2400">
                <a:latin typeface="Calibri"/>
                <a:ea typeface="Calibri"/>
                <a:cs typeface="Calibri"/>
                <a:sym typeface="Calibri"/>
              </a:rPr>
            </a:b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‘Atractivos’, pero poco precisos.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br>
              <a:rPr lang="es" sz="2400">
                <a:latin typeface="Calibri"/>
                <a:ea typeface="Calibri"/>
                <a:cs typeface="Calibri"/>
                <a:sym typeface="Calibri"/>
              </a:rPr>
            </a:b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X  = Variable Categórica</a:t>
            </a:r>
            <a:br>
              <a:rPr lang="es" sz="2400">
                <a:latin typeface="Calibri"/>
                <a:ea typeface="Calibri"/>
                <a:cs typeface="Calibri"/>
                <a:sym typeface="Calibri"/>
              </a:rPr>
            </a:b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Y = Variable Numérica (con dibujitos)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101" y="3950948"/>
            <a:ext cx="6921500" cy="198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101" y="1804147"/>
            <a:ext cx="6921500" cy="156885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415600" y="266400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r"/>
            <a:r>
              <a:rPr lang="es"/>
              <a:t>... Pictogramas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54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endParaRPr/>
          </a:p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241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endParaRPr/>
          </a:p>
          <a:p>
            <a:pPr marL="0" indent="0" algn="ctr">
              <a:spcBef>
                <a:spcPts val="2133"/>
              </a:spcBef>
              <a:buNone/>
            </a:pPr>
            <a:endParaRPr/>
          </a:p>
          <a:p>
            <a:pPr marL="0" indent="0" algn="ctr">
              <a:spcBef>
                <a:spcPts val="2133"/>
              </a:spcBef>
              <a:buNone/>
            </a:pPr>
            <a:endParaRPr/>
          </a:p>
          <a:p>
            <a:pPr marL="0" indent="0" algn="ctr">
              <a:spcBef>
                <a:spcPts val="2133"/>
              </a:spcBef>
              <a:buNone/>
            </a:pPr>
            <a:endParaRPr/>
          </a:p>
          <a:p>
            <a:pPr marL="0" indent="0" algn="ctr">
              <a:spcBef>
                <a:spcPts val="2133"/>
              </a:spcBef>
              <a:buNone/>
            </a:pPr>
            <a:r>
              <a:rPr lang="es" sz="2400" b="1">
                <a:latin typeface="Calibri"/>
                <a:ea typeface="Calibri"/>
                <a:cs typeface="Calibri"/>
                <a:sym typeface="Calibri"/>
              </a:rPr>
              <a:t>‘Atractivos’... pero poco precisos.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137" y="0"/>
            <a:ext cx="92488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23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>
                <a:latin typeface="AR DARLING" panose="02000000000000000000" pitchFamily="2" charset="0"/>
              </a:rPr>
              <a:t>¿Qué es “Medir”?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2752724"/>
            <a:ext cx="10515600" cy="3415242"/>
          </a:xfrm>
        </p:spPr>
        <p:txBody>
          <a:bodyPr/>
          <a:lstStyle/>
          <a:p>
            <a:endParaRPr lang="es-MX" dirty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289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/>
              <a:t>¡Cuidado con las gráficas sugerentes*!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17325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609585" indent="-609585">
              <a:buAutoNum type="arabicParenR"/>
            </a:pPr>
            <a:r>
              <a:rPr lang="es"/>
              <a:t>Los valores en los Ejes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69220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sz="4000" b="1" dirty="0"/>
              <a:t>Ejemplo: </a:t>
            </a:r>
            <a:endParaRPr sz="4000" b="1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endParaRPr b="1" dirty="0"/>
          </a:p>
        </p:txBody>
      </p:sp>
      <p:pic>
        <p:nvPicPr>
          <p:cNvPr id="228" name="Google Shape;228;p34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4905534" y="692467"/>
            <a:ext cx="6845300" cy="530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905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¿“Las gráficas que no parten del valor 0 son *”?</a:t>
            </a: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endParaRPr b="1"/>
          </a:p>
          <a:p>
            <a:pPr marL="0" indent="0" algn="ctr">
              <a:spcBef>
                <a:spcPts val="2133"/>
              </a:spcBef>
              <a:buNone/>
            </a:pPr>
            <a:endParaRPr b="1"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4800" b="1" i="1" u="sng">
                <a:latin typeface="Comic Sans MS"/>
                <a:ea typeface="Comic Sans MS"/>
                <a:cs typeface="Comic Sans MS"/>
                <a:sym typeface="Comic Sans MS"/>
              </a:rPr>
              <a:t>No necesariamente</a:t>
            </a:r>
            <a:endParaRPr sz="4800" b="1" i="1"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25451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endParaRPr/>
          </a:p>
          <a:p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27256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s" sz="1900"/>
              <a:t>Omitir el valor 0 </a:t>
            </a:r>
            <a:r>
              <a:rPr lang="es" sz="1900" b="1"/>
              <a:t>tiene sentido cuando</a:t>
            </a:r>
            <a:r>
              <a:rPr lang="es" sz="1900"/>
              <a:t> lo que nos interesa observar es la </a:t>
            </a:r>
            <a:r>
              <a:rPr lang="es" sz="1900" b="1"/>
              <a:t>tendencia</a:t>
            </a:r>
            <a:r>
              <a:rPr lang="es" sz="1900"/>
              <a:t> de nuestra variable dependiente a cambiar conforme cambia la variable independiente.</a:t>
            </a:r>
            <a:endParaRPr sz="1900"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751" y="44434"/>
            <a:ext cx="8877300" cy="676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8823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¿Omitir el valor 0 es bueno o malo? </a:t>
            </a:r>
            <a:endParaRPr/>
          </a:p>
        </p:txBody>
      </p:sp>
      <p:sp>
        <p:nvSpPr>
          <p:cNvPr id="247" name="Google Shape;247;p37"/>
          <p:cNvSpPr txBox="1">
            <a:spLocks noGrp="1"/>
          </p:cNvSpPr>
          <p:nvPr>
            <p:ph type="body" idx="1"/>
          </p:nvPr>
        </p:nvSpPr>
        <p:spPr>
          <a:xfrm>
            <a:off x="4156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Es </a:t>
            </a:r>
            <a:r>
              <a:rPr lang="es" b="1"/>
              <a:t>malo</a:t>
            </a:r>
            <a:r>
              <a:rPr lang="es"/>
              <a:t> cuando…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promueve que los lectores salten a las conclusiones erróneas acentuando injustificadamente la diferencia entre dos grupos a comparar (variables categóricas)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 b="1"/>
              <a:t>En otras palabras, las Gráficas de Barras e Histogramas siempre </a:t>
            </a:r>
            <a:r>
              <a:rPr lang="es" b="1" u="sng"/>
              <a:t>deben partir de 0</a:t>
            </a:r>
            <a:endParaRPr b="1" u="sng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6435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428126" y="956112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Ejemplo: </a:t>
            </a:r>
            <a:endParaRPr b="1" dirty="0"/>
          </a:p>
        </p:txBody>
      </p:sp>
      <p:sp>
        <p:nvSpPr>
          <p:cNvPr id="253" name="Google Shape;253;p38"/>
          <p:cNvSpPr txBox="1">
            <a:spLocks noGrp="1"/>
          </p:cNvSpPr>
          <p:nvPr>
            <p:ph type="body" idx="1"/>
          </p:nvPr>
        </p:nvSpPr>
        <p:spPr>
          <a:xfrm>
            <a:off x="415600" y="2667439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734" y="1850000"/>
            <a:ext cx="6992833" cy="3349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4315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>
            <a:spLocks noGrp="1"/>
          </p:cNvSpPr>
          <p:nvPr>
            <p:ph type="title"/>
          </p:nvPr>
        </p:nvSpPr>
        <p:spPr>
          <a:xfrm>
            <a:off x="415600" y="1714033"/>
            <a:ext cx="3482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Ejemplo: </a:t>
            </a:r>
            <a:endParaRPr b="1" dirty="0"/>
          </a:p>
        </p:txBody>
      </p:sp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415600" y="3223435"/>
            <a:ext cx="3744000" cy="3411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801" y="246501"/>
            <a:ext cx="5669300" cy="6203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2093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277814" y="67401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Ejemplo: </a:t>
            </a:r>
            <a:endParaRPr b="1" dirty="0"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153651" cy="6451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74989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ES" b="1" dirty="0"/>
              <a:t>¡Corrijamos!</a:t>
            </a:r>
            <a:endParaRPr b="1" dirty="0"/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626000" cy="61908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721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748145" y="4048991"/>
            <a:ext cx="10515600" cy="20158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 redondeado"/>
          <p:cNvSpPr/>
          <p:nvPr/>
        </p:nvSpPr>
        <p:spPr>
          <a:xfrm>
            <a:off x="748145" y="1672936"/>
            <a:ext cx="10515600" cy="20158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¿Qué implica </a:t>
            </a:r>
            <a:r>
              <a:rPr lang="es-MX" b="1" u="sng" dirty="0"/>
              <a:t>Medir</a:t>
            </a:r>
            <a:r>
              <a:rPr lang="es-MX" b="1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/>
              <a:t>En ciencias naturales:</a:t>
            </a:r>
          </a:p>
          <a:p>
            <a:pPr marL="457200" lvl="1" indent="0">
              <a:buNone/>
            </a:pPr>
            <a:r>
              <a:rPr lang="es-MX" dirty="0"/>
              <a:t>Asignar un valor numérico a una variable usando como referencia una escala.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b="1" dirty="0"/>
              <a:t>Ejemplo:</a:t>
            </a:r>
          </a:p>
          <a:p>
            <a:pPr lvl="1"/>
            <a:r>
              <a:rPr lang="es-MX" sz="2000" dirty="0"/>
              <a:t>Medir </a:t>
            </a:r>
            <a:r>
              <a:rPr lang="es-MX" sz="2000" b="1" dirty="0"/>
              <a:t>la temperatura </a:t>
            </a:r>
            <a:endParaRPr lang="es-MX" sz="2000" dirty="0"/>
          </a:p>
          <a:p>
            <a:endParaRPr lang="es-MX" b="1" dirty="0"/>
          </a:p>
          <a:p>
            <a:r>
              <a:rPr lang="es-MX" b="1" dirty="0"/>
              <a:t>En ciencias sociales:</a:t>
            </a:r>
          </a:p>
          <a:p>
            <a:pPr marL="457200" lvl="1" indent="0">
              <a:buNone/>
            </a:pPr>
            <a:r>
              <a:rPr lang="es-MX" dirty="0"/>
              <a:t>Asociar un </a:t>
            </a:r>
            <a:r>
              <a:rPr lang="es-MX" b="1" u="sng" dirty="0"/>
              <a:t>concepto abstracto</a:t>
            </a:r>
            <a:r>
              <a:rPr lang="es-MX" dirty="0"/>
              <a:t> con un </a:t>
            </a:r>
            <a:r>
              <a:rPr lang="es-MX" b="1" u="sng" dirty="0"/>
              <a:t>indicador empírico</a:t>
            </a:r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r>
              <a:rPr lang="es-MX" b="1" dirty="0"/>
              <a:t>Ejemplo:</a:t>
            </a:r>
          </a:p>
          <a:p>
            <a:pPr lvl="1"/>
            <a:r>
              <a:rPr lang="es-MX" sz="2000" dirty="0"/>
              <a:t>Medimos </a:t>
            </a:r>
            <a:r>
              <a:rPr lang="es-MX" sz="2000" b="1" u="sng" dirty="0"/>
              <a:t>el acoso sexual</a:t>
            </a:r>
            <a:r>
              <a:rPr lang="es-MX" sz="2000" b="1" dirty="0"/>
              <a:t> </a:t>
            </a:r>
            <a:r>
              <a:rPr lang="es-MX" sz="2000" dirty="0"/>
              <a:t>a partir del </a:t>
            </a:r>
            <a:r>
              <a:rPr lang="es-MX" sz="2000" b="1" u="sng" dirty="0"/>
              <a:t>número de denuncias registradas</a:t>
            </a:r>
            <a:r>
              <a:rPr lang="es-MX" sz="2000" b="1" dirty="0"/>
              <a:t> </a:t>
            </a:r>
            <a:endParaRPr lang="es-MX" sz="2000" dirty="0"/>
          </a:p>
          <a:p>
            <a:pPr marL="457200" lvl="1" indent="0">
              <a:buNone/>
            </a:pPr>
            <a:endParaRPr lang="es-MX" u="sng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878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400"/>
              <a:t>Esta gráfica sí que incluye el valor 0, ¿de qué manera esto repercute las conclusiones?</a:t>
            </a:r>
            <a:endParaRPr sz="2400"/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268" y="745900"/>
            <a:ext cx="5612105" cy="523436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dirty="0"/>
              <a:t>Ejemplo:</a:t>
            </a:r>
            <a:endParaRPr dirty="0"/>
          </a:p>
          <a:p>
            <a:pPr algn="r"/>
            <a:r>
              <a:rPr lang="es" dirty="0"/>
              <a:t>-No existe el cambio climático</a:t>
            </a:r>
            <a:endParaRPr dirty="0"/>
          </a:p>
        </p:txBody>
      </p:sp>
      <p:sp>
        <p:nvSpPr>
          <p:cNvPr id="283" name="Google Shape;283;p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23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¿Omitir el valor 0 es bueno o malo? </a:t>
            </a:r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4156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Es </a:t>
            </a:r>
            <a:r>
              <a:rPr lang="es" b="1"/>
              <a:t>malo</a:t>
            </a:r>
            <a:r>
              <a:rPr lang="es"/>
              <a:t> cuando…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promueve que los lectores salten a las conclusiones erróneas acentuando injustificadamente la diferencia entre dos grupos a comparar (variables categóricas)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 b="1"/>
              <a:t>En otras palabras, las Gráficas de Barras e Histogramas siempre </a:t>
            </a:r>
            <a:r>
              <a:rPr lang="es" b="1" u="sng"/>
              <a:t>deben partir de 0</a:t>
            </a:r>
            <a:endParaRPr b="1" u="sng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2"/>
          </p:nvPr>
        </p:nvSpPr>
        <p:spPr>
          <a:xfrm>
            <a:off x="64432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 b="1"/>
              <a:t>Tiene sentido</a:t>
            </a:r>
            <a:r>
              <a:rPr lang="es"/>
              <a:t> si…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1.- Lo que interesa es observar los cambios en Y a través de los cambios en X.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2.- Tenemos razones para asumir que la variable difícilmente va a mostrar el valor 0</a:t>
            </a:r>
            <a:endParaRPr/>
          </a:p>
          <a:p>
            <a:pPr marL="1219170">
              <a:spcBef>
                <a:spcPts val="2133"/>
              </a:spcBef>
            </a:pPr>
            <a:r>
              <a:rPr lang="es"/>
              <a:t>Gráficas Lineales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919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/>
              <a:t>2) La Escala/Intervalo cubierto por los ejes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61402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200" y="773734"/>
            <a:ext cx="9371533" cy="5310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822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34" y="699634"/>
            <a:ext cx="5905559" cy="464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" y="699634"/>
            <a:ext cx="6108897" cy="47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6"/>
          <p:cNvSpPr txBox="1"/>
          <p:nvPr/>
        </p:nvSpPr>
        <p:spPr>
          <a:xfrm>
            <a:off x="3771600" y="6085200"/>
            <a:ext cx="8420400" cy="7728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r"/>
            <a:r>
              <a:rPr lang="es"/>
              <a:t>The Washington Post - “Why this National Review Global temperature graphic is so misleading” by Philip Bump  (Link en ‘Fuentes’)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30465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/>
              <a:t>3) Proporción en los ejes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60214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>
            <a:spLocks noGrp="1"/>
          </p:cNvSpPr>
          <p:nvPr>
            <p:ph type="title"/>
          </p:nvPr>
        </p:nvSpPr>
        <p:spPr>
          <a:xfrm>
            <a:off x="415600" y="2221567"/>
            <a:ext cx="60276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Ejemplo:</a:t>
            </a:r>
            <a:endParaRPr/>
          </a:p>
          <a:p>
            <a:pPr algn="r"/>
            <a:r>
              <a:rPr lang="es"/>
              <a:t>-Los 5 países con más medallas, parecen guardar siempre una distancia proporcional. </a:t>
            </a:r>
            <a:endParaRPr/>
          </a:p>
        </p:txBody>
      </p:sp>
      <p:sp>
        <p:nvSpPr>
          <p:cNvPr id="318" name="Google Shape;318;p48"/>
          <p:cNvSpPr txBox="1">
            <a:spLocks noGrp="1"/>
          </p:cNvSpPr>
          <p:nvPr>
            <p:ph type="body" idx="1"/>
          </p:nvPr>
        </p:nvSpPr>
        <p:spPr>
          <a:xfrm>
            <a:off x="415600" y="3338533"/>
            <a:ext cx="5333200" cy="275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"/>
              <a:t>Según la representación de medallas ganadas en Alemania, dos figuras valen 500 medallas; pero en Francia se utiliza una figura más para representar una diferencia de 24 medallas.</a:t>
            </a:r>
            <a:endParaRPr/>
          </a:p>
        </p:txBody>
      </p:sp>
      <p:sp>
        <p:nvSpPr>
          <p:cNvPr id="319" name="Google Shape;319;p4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320" name="Google Shape;3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333" y="423100"/>
            <a:ext cx="4211667" cy="601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6587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58996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Ejemplo: </a:t>
            </a:r>
            <a:endParaRPr/>
          </a:p>
        </p:txBody>
      </p:sp>
      <p:sp>
        <p:nvSpPr>
          <p:cNvPr id="326" name="Google Shape;326;p49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0" y="2531867"/>
            <a:ext cx="612140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034" y="2049267"/>
            <a:ext cx="53975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8181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/>
              <a:t>4) Títulos y encabezados sugerentes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13762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>
            <a:spLocks noGrp="1"/>
          </p:cNvSpPr>
          <p:nvPr>
            <p:ph type="title"/>
          </p:nvPr>
        </p:nvSpPr>
        <p:spPr>
          <a:xfrm>
            <a:off x="327918" y="877786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Ejemplo:</a:t>
            </a:r>
            <a:endParaRPr b="1" dirty="0"/>
          </a:p>
        </p:txBody>
      </p:sp>
      <p:pic>
        <p:nvPicPr>
          <p:cNvPr id="349" name="Google Shape;3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900" y="371567"/>
            <a:ext cx="5735067" cy="61148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73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/>
              <a:t>Instrumento de medición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Ciencias naturales: </a:t>
            </a:r>
            <a:r>
              <a:rPr lang="es-MX" dirty="0"/>
              <a:t>Termómetro, báscula, barómetro, regla, contador, reloj, cronómetro, etc.</a:t>
            </a:r>
            <a:endParaRPr lang="es-MX" b="1" dirty="0"/>
          </a:p>
          <a:p>
            <a:endParaRPr lang="es-ES" dirty="0"/>
          </a:p>
          <a:p>
            <a:r>
              <a:rPr lang="es-ES" b="1" dirty="0"/>
              <a:t>Ciencias sociales</a:t>
            </a:r>
            <a:endParaRPr lang="es-MX" b="1" dirty="0"/>
          </a:p>
          <a:p>
            <a:pPr lvl="1"/>
            <a:r>
              <a:rPr lang="es-MX" dirty="0"/>
              <a:t>Exámenes</a:t>
            </a:r>
          </a:p>
          <a:p>
            <a:pPr lvl="1"/>
            <a:r>
              <a:rPr lang="es-ES" dirty="0"/>
              <a:t>Encuestas</a:t>
            </a:r>
            <a:endParaRPr lang="es-MX" dirty="0"/>
          </a:p>
          <a:p>
            <a:pPr lvl="1"/>
            <a:r>
              <a:rPr lang="es-MX" dirty="0"/>
              <a:t>Cuestionarios</a:t>
            </a:r>
          </a:p>
          <a:p>
            <a:pPr lvl="1"/>
            <a:r>
              <a:rPr lang="es-MX" dirty="0"/>
              <a:t>Reportes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1563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 dirty="0"/>
              <a:t>5) La información cuando es mucha, se pierde.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67064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78" y="0"/>
            <a:ext cx="1180303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8998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endParaRPr/>
          </a:p>
        </p:txBody>
      </p:sp>
      <p:sp>
        <p:nvSpPr>
          <p:cNvPr id="423" name="Google Shape;423;p64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424" name="Google Shape;42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626000" cy="6160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49144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9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600" cy="2385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Conclusión</a:t>
            </a:r>
            <a:endParaRPr/>
          </a:p>
        </p:txBody>
      </p:sp>
      <p:sp>
        <p:nvSpPr>
          <p:cNvPr id="456" name="Google Shape;456;p69"/>
          <p:cNvSpPr txBox="1">
            <a:spLocks noGrp="1"/>
          </p:cNvSpPr>
          <p:nvPr>
            <p:ph type="body" idx="2"/>
          </p:nvPr>
        </p:nvSpPr>
        <p:spPr>
          <a:xfrm>
            <a:off x="6586000" y="460500"/>
            <a:ext cx="5116000" cy="543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indent="0" algn="just">
              <a:buNone/>
            </a:pP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Los gráficos de datos son una ventana a los resultados encontrados e invita al lector a sacar </a:t>
            </a:r>
            <a:r>
              <a:rPr lang="es" sz="2000" b="1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sus propias</a:t>
            </a: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conclusiones.. ¿o no?.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buNone/>
            </a:pP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Cambios aparentemente sutiles en la forma de presentar los datos pueden tener un impacto notorio en la forma en que se interpreta.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buNone/>
            </a:pPr>
            <a:r>
              <a:rPr lang="es" sz="2000" b="1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Como lector</a:t>
            </a: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… hay que preguntarnos si la gráfica que se nos muestra refleja los datos obtenidos ó si fue diseñada para reflejar las expectativas de lo que se esperaba encontrar.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000" b="1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Como investigador</a:t>
            </a:r>
            <a:r>
              <a:rPr lang="es" sz="20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… 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6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l"/>
            <a:endParaRPr/>
          </a:p>
          <a:p>
            <a:pPr marL="0" indent="0" algn="l"/>
            <a:endParaRPr/>
          </a:p>
        </p:txBody>
      </p:sp>
    </p:spTree>
    <p:extLst>
      <p:ext uri="{BB962C8B-B14F-4D97-AF65-F5344CB8AC3E}">
        <p14:creationId xmlns:p14="http://schemas.microsoft.com/office/powerpoint/2010/main" val="93668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/>
              <a:t>Instrumento de medición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Debe ser </a:t>
            </a:r>
            <a:r>
              <a:rPr lang="es-MX" b="1" dirty="0"/>
              <a:t>confiable</a:t>
            </a:r>
          </a:p>
          <a:p>
            <a:endParaRPr lang="es-MX" b="1" dirty="0"/>
          </a:p>
          <a:p>
            <a:endParaRPr lang="es-MX" b="1" dirty="0"/>
          </a:p>
          <a:p>
            <a:r>
              <a:rPr lang="es-MX" dirty="0"/>
              <a:t>Debe tener </a:t>
            </a:r>
            <a:r>
              <a:rPr lang="es-MX" b="1" dirty="0"/>
              <a:t>validez</a:t>
            </a:r>
          </a:p>
          <a:p>
            <a:endParaRPr lang="es-MX" b="1" dirty="0"/>
          </a:p>
          <a:p>
            <a:endParaRPr lang="es-MX" b="1" dirty="0"/>
          </a:p>
          <a:p>
            <a:r>
              <a:rPr lang="es-MX" dirty="0"/>
              <a:t>Debe ser </a:t>
            </a:r>
            <a:r>
              <a:rPr lang="es-MX" b="1" dirty="0"/>
              <a:t>objetivo</a:t>
            </a:r>
            <a:r>
              <a:rPr lang="es-MX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54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Acerca de la Confiabilidad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Definición:</a:t>
            </a:r>
          </a:p>
          <a:p>
            <a:pPr marL="457200" lvl="1" indent="0">
              <a:buNone/>
            </a:pPr>
            <a:r>
              <a:rPr lang="es-MX" dirty="0"/>
              <a:t>Implica evaluar la </a:t>
            </a:r>
            <a:r>
              <a:rPr lang="es-MX" b="1" dirty="0"/>
              <a:t>precisión</a:t>
            </a:r>
            <a:r>
              <a:rPr lang="es-MX" dirty="0"/>
              <a:t> con la que mi instrumento está midiendo mi variable de interés.</a:t>
            </a:r>
          </a:p>
          <a:p>
            <a:endParaRPr lang="es-MX" b="1" dirty="0"/>
          </a:p>
          <a:p>
            <a:r>
              <a:rPr lang="es-MX" b="1" dirty="0"/>
              <a:t>¿Cómo se evalúa?</a:t>
            </a:r>
          </a:p>
          <a:p>
            <a:pPr lvl="1"/>
            <a:r>
              <a:rPr lang="es-MX" dirty="0"/>
              <a:t>Comparando las puntuaciones asignadas a un mismo objeto en dos momentos (</a:t>
            </a:r>
            <a:r>
              <a:rPr lang="es-MX" i="1" dirty="0"/>
              <a:t>cercanos en el tiempo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Comparando las puntuaciones obtenidas por dos personas distintas cuando se juzga un mismo objeto</a:t>
            </a:r>
          </a:p>
          <a:p>
            <a:pPr lvl="1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822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3414</Words>
  <Application>Microsoft Office PowerPoint</Application>
  <PresentationFormat>Panorámica</PresentationFormat>
  <Paragraphs>378</Paragraphs>
  <Slides>73</Slides>
  <Notes>41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73</vt:i4>
      </vt:variant>
    </vt:vector>
  </HeadingPairs>
  <TitlesOfParts>
    <vt:vector size="80" baseType="lpstr">
      <vt:lpstr>AR DARLING</vt:lpstr>
      <vt:lpstr>Arial</vt:lpstr>
      <vt:lpstr>Calibri</vt:lpstr>
      <vt:lpstr>Calibri Light</vt:lpstr>
      <vt:lpstr>Comic Sans MS</vt:lpstr>
      <vt:lpstr>Times New Roman</vt:lpstr>
      <vt:lpstr>Tema de Office</vt:lpstr>
      <vt:lpstr>Recolección y Análisis de datos</vt:lpstr>
      <vt:lpstr>Procedimiento general</vt:lpstr>
      <vt:lpstr>Procedimiento general</vt:lpstr>
      <vt:lpstr>Presentación de PowerPoint</vt:lpstr>
      <vt:lpstr>¿Qué es “Medir”?</vt:lpstr>
      <vt:lpstr>¿Qué implica Medir?</vt:lpstr>
      <vt:lpstr>Instrumento de medición</vt:lpstr>
      <vt:lpstr>Instrumento de medición</vt:lpstr>
      <vt:lpstr>Acerca de la Confiabilidad</vt:lpstr>
      <vt:lpstr>Acerca de la Confiabilidad</vt:lpstr>
      <vt:lpstr>Ejemplo de un instrumento de medición poco confiable.</vt:lpstr>
      <vt:lpstr>Ejemplo de un instrumento de medición poco confiable.</vt:lpstr>
      <vt:lpstr>Acerca de la Confiabilidad</vt:lpstr>
      <vt:lpstr>Ejemplo de un instrumento de medición poco confiable.</vt:lpstr>
      <vt:lpstr>Acerca de la Confiabilidad</vt:lpstr>
      <vt:lpstr> </vt:lpstr>
      <vt:lpstr> </vt:lpstr>
      <vt:lpstr> </vt:lpstr>
      <vt:lpstr>Acerca de la Confiabilidad</vt:lpstr>
      <vt:lpstr>Acerca de la Validez</vt:lpstr>
      <vt:lpstr>Acerca de la Validez</vt:lpstr>
      <vt:lpstr>Acerca de la Validez</vt:lpstr>
      <vt:lpstr>Acerca de la Validez</vt:lpstr>
      <vt:lpstr>Acerca de la Validez</vt:lpstr>
      <vt:lpstr>Acerca de la Validez</vt:lpstr>
      <vt:lpstr>Validez y Confiabilidad, un ejemplo didáctico:</vt:lpstr>
      <vt:lpstr>Validez y Confiabilidad, un ejemplo didáctico:</vt:lpstr>
      <vt:lpstr>Validez y Confiabilidad, un ejemplo didáctico:</vt:lpstr>
      <vt:lpstr>Acerca de la Objetividad</vt:lpstr>
      <vt:lpstr>Instrumento de medición</vt:lpstr>
      <vt:lpstr>Recolección de Datos</vt:lpstr>
      <vt:lpstr>Escala Likert</vt:lpstr>
      <vt:lpstr>Diferencial semántico</vt:lpstr>
      <vt:lpstr>Cuestionarios</vt:lpstr>
      <vt:lpstr>Análisis del contenido</vt:lpstr>
      <vt:lpstr>Introducción al análisis de datos</vt:lpstr>
      <vt:lpstr>¿Qué es analizar datos?</vt:lpstr>
      <vt:lpstr>Tipos de Variables</vt:lpstr>
      <vt:lpstr>Variables Numéricas</vt:lpstr>
      <vt:lpstr>Variables Categóricas</vt:lpstr>
      <vt:lpstr>El papel de las Gráficas</vt:lpstr>
      <vt:lpstr>Tipos de Gráficas</vt:lpstr>
      <vt:lpstr>Gráficas de Barras </vt:lpstr>
      <vt:lpstr>Gráficas de Pastel</vt:lpstr>
      <vt:lpstr>Gráficas de Barras vs Histogramas</vt:lpstr>
      <vt:lpstr>Gráficas Lineales</vt:lpstr>
      <vt:lpstr>... Pictogramas</vt:lpstr>
      <vt:lpstr>... Pictogramas</vt:lpstr>
      <vt:lpstr> </vt:lpstr>
      <vt:lpstr>¡Cuidado con las gráficas sugerentes*!</vt:lpstr>
      <vt:lpstr>Los valores en los Ejes</vt:lpstr>
      <vt:lpstr>Ejemplo: </vt:lpstr>
      <vt:lpstr>¿“Las gráficas que no parten del valor 0 son *”?</vt:lpstr>
      <vt:lpstr> </vt:lpstr>
      <vt:lpstr>¿Omitir el valor 0 es bueno o malo? </vt:lpstr>
      <vt:lpstr>Ejemplo: </vt:lpstr>
      <vt:lpstr>Ejemplo: </vt:lpstr>
      <vt:lpstr>Ejemplo: </vt:lpstr>
      <vt:lpstr>¡Corrijamos!</vt:lpstr>
      <vt:lpstr>Ejemplo: -No existe el cambio climático</vt:lpstr>
      <vt:lpstr>¿Omitir el valor 0 es bueno o malo? </vt:lpstr>
      <vt:lpstr>2) La Escala/Intervalo cubierto por los ejes</vt:lpstr>
      <vt:lpstr>Presentación de PowerPoint</vt:lpstr>
      <vt:lpstr>Presentación de PowerPoint</vt:lpstr>
      <vt:lpstr>3) Proporción en los ejes</vt:lpstr>
      <vt:lpstr>Ejemplo: -Los 5 países con más medallas, parecen guardar siempre una distancia proporcional. </vt:lpstr>
      <vt:lpstr>Ejemplo: </vt:lpstr>
      <vt:lpstr>4) Títulos y encabezados sugerentes</vt:lpstr>
      <vt:lpstr>Ejemplo:</vt:lpstr>
      <vt:lpstr>5) La información cuando es mucha, se pierde.</vt:lpstr>
      <vt:lpstr>Presentación de PowerPoint</vt:lpstr>
      <vt:lpstr>Presentación de PowerPoint</vt:lpstr>
      <vt:lpstr>Conclusión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Recolección y Análisis de datos</dc:title>
  <dc:creator>Alejandro</dc:creator>
  <cp:lastModifiedBy>asus</cp:lastModifiedBy>
  <cp:revision>34</cp:revision>
  <dcterms:created xsi:type="dcterms:W3CDTF">2019-02-18T19:58:46Z</dcterms:created>
  <dcterms:modified xsi:type="dcterms:W3CDTF">2020-03-22T05:34:38Z</dcterms:modified>
</cp:coreProperties>
</file>