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2" r:id="rId3"/>
    <p:sldId id="307" r:id="rId4"/>
    <p:sldId id="308" r:id="rId5"/>
    <p:sldId id="315" r:id="rId6"/>
    <p:sldId id="316" r:id="rId7"/>
    <p:sldId id="317" r:id="rId8"/>
    <p:sldId id="318" r:id="rId9"/>
    <p:sldId id="303" r:id="rId10"/>
    <p:sldId id="314" r:id="rId11"/>
    <p:sldId id="304" r:id="rId12"/>
    <p:sldId id="313" r:id="rId13"/>
    <p:sldId id="305" r:id="rId14"/>
    <p:sldId id="306" r:id="rId15"/>
    <p:sldId id="277" r:id="rId16"/>
    <p:sldId id="276" r:id="rId17"/>
    <p:sldId id="259" r:id="rId18"/>
    <p:sldId id="260" r:id="rId19"/>
    <p:sldId id="287" r:id="rId20"/>
    <p:sldId id="289" r:id="rId21"/>
    <p:sldId id="319" r:id="rId22"/>
    <p:sldId id="299" r:id="rId23"/>
    <p:sldId id="290" r:id="rId24"/>
    <p:sldId id="291" r:id="rId25"/>
    <p:sldId id="292" r:id="rId26"/>
    <p:sldId id="293" r:id="rId27"/>
    <p:sldId id="294" r:id="rId28"/>
    <p:sldId id="320" r:id="rId29"/>
    <p:sldId id="321" r:id="rId30"/>
    <p:sldId id="322" r:id="rId31"/>
    <p:sldId id="323" r:id="rId32"/>
    <p:sldId id="261" r:id="rId33"/>
    <p:sldId id="295" r:id="rId34"/>
    <p:sldId id="286" r:id="rId35"/>
    <p:sldId id="279" r:id="rId36"/>
    <p:sldId id="283" r:id="rId37"/>
    <p:sldId id="284" r:id="rId38"/>
    <p:sldId id="285" r:id="rId39"/>
    <p:sldId id="296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3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2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67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9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“alguien”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250426" y="2589299"/>
            <a:ext cx="4675238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¡Esto tiene sentido!</a:t>
            </a:r>
            <a:br>
              <a:rPr lang="es-MX" dirty="0">
                <a:solidFill>
                  <a:srgbClr val="FF0000"/>
                </a:solidFill>
              </a:rPr>
            </a:b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Si quieres saber p(A|B) (o sea: la probabilidad de que llueva (A) dado que está nublado (B)),  tiene sentido preguntarte cuál es el área que ocupa la intersección de ambos eventos (</a:t>
            </a:r>
            <a:r>
              <a:rPr lang="es-MX" dirty="0" err="1">
                <a:solidFill>
                  <a:srgbClr val="FF0000"/>
                </a:solidFill>
              </a:rPr>
              <a:t>AnB</a:t>
            </a:r>
            <a:r>
              <a:rPr lang="es-MX" dirty="0">
                <a:solidFill>
                  <a:srgbClr val="FF0000"/>
                </a:solidFill>
              </a:rPr>
              <a:t>) relativo a las veces en que la evidencia (B) no correlaciona con nuestro evento de </a:t>
            </a:r>
            <a:r>
              <a:rPr lang="es-MX" dirty="0" err="1">
                <a:solidFill>
                  <a:srgbClr val="FF0000"/>
                </a:solidFill>
              </a:rPr>
              <a:t>interes</a:t>
            </a:r>
            <a:r>
              <a:rPr lang="es-MX" dirty="0">
                <a:solidFill>
                  <a:srgbClr val="FF0000"/>
                </a:solidFill>
              </a:rPr>
              <a:t> (A) (p(B)).</a:t>
            </a:r>
            <a:br>
              <a:rPr lang="es-MX" dirty="0">
                <a:solidFill>
                  <a:srgbClr val="FF0000"/>
                </a:solidFill>
              </a:rPr>
            </a:b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Es decir: Interesa conocer la razón entre la intersección de ambos eventos (el círculo azul) y la probabilidad de hallar la evidencia en el mundo (El círculo amarillo)</a:t>
            </a:r>
          </a:p>
        </p:txBody>
      </p:sp>
    </p:spTree>
    <p:extLst>
      <p:ext uri="{BB962C8B-B14F-4D97-AF65-F5344CB8AC3E}">
        <p14:creationId xmlns:p14="http://schemas.microsoft.com/office/powerpoint/2010/main" val="33637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8155858" y="2543769"/>
            <a:ext cx="403614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Esto es sólo un despeje de la fórmula de arriba para saber de dónde sale este término.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8008375" y="3776247"/>
            <a:ext cx="418362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De la ecuación de arriba, se saca esta por default.</a:t>
            </a: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>
                <a:solidFill>
                  <a:srgbClr val="FF0000"/>
                </a:solidFill>
              </a:rPr>
              <a:t>¿Por qué? Porque </a:t>
            </a:r>
            <a:r>
              <a:rPr lang="es-MX" dirty="0" err="1">
                <a:solidFill>
                  <a:srgbClr val="FF0000"/>
                </a:solidFill>
              </a:rPr>
              <a:t>decír</a:t>
            </a:r>
            <a:r>
              <a:rPr lang="es-MX" dirty="0">
                <a:solidFill>
                  <a:srgbClr val="FF0000"/>
                </a:solidFill>
              </a:rPr>
              <a:t> A y B, es lo mismo que B y A ( p(</a:t>
            </a:r>
            <a:r>
              <a:rPr lang="es-MX" dirty="0" err="1">
                <a:solidFill>
                  <a:srgbClr val="FF0000"/>
                </a:solidFill>
              </a:rPr>
              <a:t>AnB</a:t>
            </a:r>
            <a:r>
              <a:rPr lang="es-MX" dirty="0">
                <a:solidFill>
                  <a:srgbClr val="FF0000"/>
                </a:solidFill>
              </a:rPr>
              <a:t>) = p(</a:t>
            </a:r>
            <a:r>
              <a:rPr lang="es-MX" dirty="0" err="1">
                <a:solidFill>
                  <a:srgbClr val="FF0000"/>
                </a:solidFill>
              </a:rPr>
              <a:t>BnA</a:t>
            </a:r>
            <a:r>
              <a:rPr lang="es-MX" dirty="0">
                <a:solidFill>
                  <a:srgbClr val="FF0000"/>
                </a:solidFill>
              </a:rPr>
              <a:t>)). Luego entonces, las probabilidades marginales del evento que desee tomarse como ‘evidencia’ del otro (p(B) o p(A)) pueden multiplicarse por la probabilidad condicional resultante (p(A|B) y p(B|A))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972234" y="3314582"/>
            <a:ext cx="4036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“La probabilidad de que llueva Y esté nublado es igual a la probabilidad total de que esté nublado * la probabilidad de que llueva tomando como evidencia el que está nublado”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972234" y="4721823"/>
            <a:ext cx="4036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“La probabilidad de que llueva Y esté nublado es igual a la probabilidad total de que llueva * la probabilidad de que esté nublado dado que está lloviendo”</a:t>
            </a:r>
          </a:p>
        </p:txBody>
      </p:sp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250426" y="2589299"/>
            <a:ext cx="347218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´Sustituimos el numerador de la ecuación inicial para probabilidades condicionales (arriba), por aquella que incluye la probabilidad condicional que conocemos y….</a:t>
            </a:r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 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</p:spTree>
    <p:extLst>
      <p:ext uri="{BB962C8B-B14F-4D97-AF65-F5344CB8AC3E}">
        <p14:creationId xmlns:p14="http://schemas.microsoft.com/office/powerpoint/2010/main" val="15600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</p:spTree>
    <p:extLst>
      <p:ext uri="{BB962C8B-B14F-4D97-AF65-F5344CB8AC3E}">
        <p14:creationId xmlns:p14="http://schemas.microsoft.com/office/powerpoint/2010/main" val="38415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046840" y="4754543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tantas veces el evento A aparece cuando pasa B?</a:t>
            </a:r>
          </a:p>
        </p:txBody>
      </p:sp>
    </p:spTree>
    <p:extLst>
      <p:ext uri="{BB962C8B-B14F-4D97-AF65-F5344CB8AC3E}">
        <p14:creationId xmlns:p14="http://schemas.microsoft.com/office/powerpoint/2010/main" val="32306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046840" y="4754543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tantas veces el evento A aparece cuando pasa B?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199240" y="6116310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 común es B en el mundo?</a:t>
            </a:r>
          </a:p>
        </p:txBody>
      </p:sp>
    </p:spTree>
    <p:extLst>
      <p:ext uri="{BB962C8B-B14F-4D97-AF65-F5344CB8AC3E}">
        <p14:creationId xmlns:p14="http://schemas.microsoft.com/office/powerpoint/2010/main" val="2388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Formación de relaciones causales.</a:t>
            </a:r>
          </a:p>
          <a:p>
            <a:endParaRPr lang="es-MX" dirty="0"/>
          </a:p>
          <a:p>
            <a:pPr lvl="1"/>
            <a:r>
              <a:rPr lang="es-MX" dirty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		Mi novio está enojado  ------ &gt; </a:t>
            </a:r>
            <a:r>
              <a:rPr lang="es-MX" b="1" dirty="0"/>
              <a:t>¿Qué hice?</a:t>
            </a:r>
          </a:p>
          <a:p>
            <a:pPr marL="457200" lvl="1" indent="0">
              <a:buNone/>
            </a:pPr>
            <a:r>
              <a:rPr lang="es-MX" dirty="0"/>
              <a:t>			</a:t>
            </a:r>
          </a:p>
          <a:p>
            <a:pPr marL="457200" lvl="1" indent="0">
              <a:buNone/>
            </a:pPr>
            <a:r>
              <a:rPr lang="es-MX" dirty="0"/>
              <a:t>			 Me duele el estómago -------</a:t>
            </a:r>
            <a:r>
              <a:rPr lang="es-MX" dirty="0">
                <a:sym typeface="Wingdings" panose="05000000000000000000" pitchFamily="2" charset="2"/>
              </a:rPr>
              <a:t>- </a:t>
            </a:r>
            <a:r>
              <a:rPr lang="es-MX" b="1" dirty="0">
                <a:sym typeface="Wingdings" panose="05000000000000000000" pitchFamily="2" charset="2"/>
              </a:rPr>
              <a:t>&gt;  </a:t>
            </a:r>
            <a:r>
              <a:rPr lang="es-MX" b="1" dirty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/>
              <a:t>Sesgos (Prior)</a:t>
            </a:r>
          </a:p>
          <a:p>
            <a:pPr lvl="1"/>
            <a:r>
              <a:rPr lang="es-MX" dirty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Si me dan un choque eléctrico 		Estímulo auditivo vs Alimento ingerido</a:t>
            </a:r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No Shock                      </a:t>
            </a:r>
            <a:r>
              <a:rPr lang="es-MX" sz="2500" b="1" dirty="0" err="1"/>
              <a:t>Shock</a:t>
            </a:r>
            <a:r>
              <a:rPr lang="es-MX" sz="2500" b="1" dirty="0"/>
              <a:t>             </a:t>
            </a:r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Tono  A        Tono B           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/>
              <a:t>20</a:t>
            </a:r>
          </a:p>
          <a:p>
            <a:endParaRPr lang="es-MX" sz="2500" b="1" dirty="0"/>
          </a:p>
          <a:p>
            <a:endParaRPr lang="es-MX" sz="2500" b="1" dirty="0"/>
          </a:p>
          <a:p>
            <a:br>
              <a:rPr lang="es-MX" sz="2500" b="1" dirty="0"/>
            </a:br>
            <a:r>
              <a:rPr lang="es-MX" sz="2500" b="1" dirty="0"/>
              <a:t>20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No Shock                      </a:t>
            </a:r>
            <a:r>
              <a:rPr lang="es-MX" sz="2500" b="1" dirty="0" err="1"/>
              <a:t>Shock</a:t>
            </a:r>
            <a:r>
              <a:rPr lang="es-MX" sz="2500" b="1" dirty="0"/>
              <a:t>             </a:t>
            </a:r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Tono  A        Tono B           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/>
          </a:p>
          <a:p>
            <a:endParaRPr lang="es-MX" sz="2500" b="1" dirty="0"/>
          </a:p>
          <a:p>
            <a:endParaRPr lang="es-MX" sz="2500" b="1" dirty="0"/>
          </a:p>
          <a:p>
            <a:r>
              <a:rPr lang="es-MX" sz="2500" b="1" dirty="0"/>
              <a:t>p(Shock | Tono B)</a:t>
            </a:r>
          </a:p>
          <a:p>
            <a:endParaRPr lang="es-MX" sz="2500" b="1" dirty="0"/>
          </a:p>
          <a:p>
            <a:endParaRPr lang="es-MX" sz="2500" b="1" dirty="0"/>
          </a:p>
          <a:p>
            <a:br>
              <a:rPr lang="es-MX" sz="2500" b="1" dirty="0"/>
            </a:br>
            <a:r>
              <a:rPr lang="es-MX" sz="2500" b="1" dirty="0"/>
              <a:t>p(Shock |Tono A)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30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932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57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1515</Words>
  <Application>Microsoft Office PowerPoint</Application>
  <PresentationFormat>Panorámica</PresentationFormat>
  <Paragraphs>448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Introducción a Teoría de la Probabilidad</vt:lpstr>
      <vt:lpstr>Introducción a Teoría de la Probabilidad</vt:lpstr>
      <vt:lpstr>Inferencia Probabilística</vt:lpstr>
      <vt:lpstr>Inferencia Probabilística</vt:lpstr>
      <vt:lpstr>Inferencia Probabilística</vt:lpstr>
      <vt:lpstr>1. Definición clásica de probabilidad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¿Qué tan probable es…</vt:lpstr>
      <vt:lpstr>¿Qué tan probable es… que “alguien” sea zurdo?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 </vt:lpstr>
      <vt:lpstr>Presentación de PowerPoint</vt:lpstr>
      <vt:lpstr>Asignación de crédito</vt:lpstr>
      <vt:lpstr>La asignación de crédito como un cómputo de probabilidades condicionales.</vt:lpstr>
      <vt:lpstr>Espacio de Contingencia</vt:lpstr>
      <vt:lpstr>Espacio de Contingencia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65</cp:revision>
  <dcterms:created xsi:type="dcterms:W3CDTF">2017-03-28T22:38:11Z</dcterms:created>
  <dcterms:modified xsi:type="dcterms:W3CDTF">2020-03-19T20:19:49Z</dcterms:modified>
</cp:coreProperties>
</file>