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63" r:id="rId4"/>
    <p:sldId id="328" r:id="rId5"/>
    <p:sldId id="264" r:id="rId6"/>
    <p:sldId id="321" r:id="rId7"/>
    <p:sldId id="324" r:id="rId8"/>
    <p:sldId id="266" r:id="rId9"/>
    <p:sldId id="301" r:id="rId10"/>
    <p:sldId id="302" r:id="rId11"/>
    <p:sldId id="329" r:id="rId12"/>
    <p:sldId id="306" r:id="rId13"/>
    <p:sldId id="307" r:id="rId14"/>
    <p:sldId id="304" r:id="rId15"/>
    <p:sldId id="309" r:id="rId16"/>
    <p:sldId id="310" r:id="rId17"/>
    <p:sldId id="330" r:id="rId18"/>
    <p:sldId id="313" r:id="rId19"/>
    <p:sldId id="331" r:id="rId20"/>
    <p:sldId id="332"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86191" autoAdjust="0"/>
  </p:normalViewPr>
  <p:slideViewPr>
    <p:cSldViewPr snapToGrid="0">
      <p:cViewPr varScale="1">
        <p:scale>
          <a:sx n="97" d="100"/>
          <a:sy n="97"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10/09/2019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11</a:t>
            </a:fld>
            <a:endParaRPr lang="es-MX"/>
          </a:p>
        </p:txBody>
      </p:sp>
    </p:spTree>
    <p:extLst>
      <p:ext uri="{BB962C8B-B14F-4D97-AF65-F5344CB8AC3E}">
        <p14:creationId xmlns:p14="http://schemas.microsoft.com/office/powerpoint/2010/main" val="4726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12</a:t>
            </a:fld>
            <a:endParaRPr lang="es-MX"/>
          </a:p>
        </p:txBody>
      </p:sp>
    </p:spTree>
    <p:extLst>
      <p:ext uri="{BB962C8B-B14F-4D97-AF65-F5344CB8AC3E}">
        <p14:creationId xmlns:p14="http://schemas.microsoft.com/office/powerpoint/2010/main" val="1551020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15</a:t>
            </a:fld>
            <a:endParaRPr lang="es-MX"/>
          </a:p>
        </p:txBody>
      </p:sp>
    </p:spTree>
    <p:extLst>
      <p:ext uri="{BB962C8B-B14F-4D97-AF65-F5344CB8AC3E}">
        <p14:creationId xmlns:p14="http://schemas.microsoft.com/office/powerpoint/2010/main" val="72867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16</a:t>
            </a:fld>
            <a:endParaRPr lang="es-MX"/>
          </a:p>
        </p:txBody>
      </p:sp>
    </p:spTree>
    <p:extLst>
      <p:ext uri="{BB962C8B-B14F-4D97-AF65-F5344CB8AC3E}">
        <p14:creationId xmlns:p14="http://schemas.microsoft.com/office/powerpoint/2010/main" val="49912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a:t>
            </a:r>
            <a:r>
              <a:rPr lang="es-MX" baseline="0" dirty="0" smtClean="0"/>
              <a:t> los 25 puntos a obtener en la Forma A del examen, se presenta cuántos estudiantes obtuvieron cada uno de los puntos.</a:t>
            </a:r>
          </a:p>
          <a:p>
            <a:endParaRPr lang="es-MX" baseline="0" dirty="0" smtClean="0"/>
          </a:p>
          <a:p>
            <a:r>
              <a:rPr lang="es-MX" baseline="0" dirty="0" smtClean="0"/>
              <a:t>Una vez más, la Forma A parece haber sido relativamente fácil para los estudiantes, siendo que la gran mayoría del grupo (13 de 18 estudiantes) tuvieron más de la mitad de los puntos posibles.</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los 25</a:t>
            </a:r>
            <a:r>
              <a:rPr lang="es-MX" baseline="0" dirty="0" smtClean="0"/>
              <a:t> puntos a acumular en la Forma B del examen, se presenta el número de estudiantes que obtuvo cada calificación.</a:t>
            </a:r>
            <a:endParaRPr lang="es-MX" baseline="0" dirty="0" smtClean="0"/>
          </a:p>
          <a:p>
            <a:endParaRPr lang="es-MX" baseline="0" dirty="0" smtClean="0"/>
          </a:p>
          <a:p>
            <a:r>
              <a:rPr lang="es-MX" baseline="0" dirty="0" smtClean="0"/>
              <a:t>Una vez más, se puede apreciar que la Forma B fue considerablemente más difícil, en tanto que nadie obtuvo una puntuación mayor a 17 puntos, (y la distribución está claramente cargada a la izquierda)</a:t>
            </a:r>
          </a:p>
          <a:p>
            <a:endParaRPr lang="es-MX" baseline="0" dirty="0" smtClean="0"/>
          </a:p>
          <a:p>
            <a:r>
              <a:rPr lang="es-MX" baseline="0" dirty="0" smtClean="0"/>
              <a:t>4 estudiantes registraron una puntuación de 0, al no presentarse al examen.</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la misma información que en las gráficas anteriores, pero</a:t>
            </a:r>
            <a:r>
              <a:rPr lang="es-MX" baseline="0" dirty="0" smtClean="0"/>
              <a:t> se presenta de manera </a:t>
            </a:r>
            <a:r>
              <a:rPr lang="es-MX" baseline="0" dirty="0" smtClean="0"/>
              <a:t>simultánea </a:t>
            </a:r>
          </a:p>
          <a:p>
            <a:endParaRPr lang="es-MX" baseline="0" dirty="0" smtClean="0"/>
          </a:p>
          <a:p>
            <a:r>
              <a:rPr lang="es-MX" baseline="0" dirty="0" smtClean="0"/>
              <a:t>Se puede percibir que la Forma A presenta valores más concentrados hacia la derecha (valores más altos), y que en la Forma B ocurre prácticamente lo contrario (Se observan valores más bajos.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4</a:t>
            </a:fld>
            <a:endParaRPr lang="es-MX"/>
          </a:p>
        </p:txBody>
      </p:sp>
    </p:spTree>
    <p:extLst>
      <p:ext uri="{BB962C8B-B14F-4D97-AF65-F5344CB8AC3E}">
        <p14:creationId xmlns:p14="http://schemas.microsoft.com/office/powerpoint/2010/main" val="101889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Sumando los puntos obtenidos por cada estudiante en las Formas A y B del examen, se presenta el número de estudiantes que cayó en cada uno de los 10 posibles intervalos de “Calificación Final” establecidos, de cinco en cinco, del 0 al 50.</a:t>
            </a:r>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Esta gráfica permite ubicar el número de estudiantes (el número señalado al final de cada barrita) que pudo responder bien cada uno de los 50 ítems de la prueba (señaladas en el eje de las X)</a:t>
            </a:r>
            <a:endParaRPr lang="es-MX" baseline="0" dirty="0" smtClean="0"/>
          </a:p>
          <a:p>
            <a:endParaRPr lang="es-MX" baseline="0" dirty="0" smtClean="0"/>
          </a:p>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Esta</a:t>
            </a:r>
            <a:r>
              <a:rPr lang="es-MX" baseline="0" dirty="0" smtClean="0"/>
              <a:t> es la misma información que en la gráfica anterior, pero en términos de porcentajes</a:t>
            </a:r>
            <a:r>
              <a:rPr lang="es-MX" baseline="0" dirty="0" smtClean="0"/>
              <a:t>: Es decir, por cada uno de los 50 ítems (eje X) se muestra el porcentaje de estudiantes que presentaron la prueba (de un total de 18 para la Forma A y un total de 14 para la Forma B) y que pudieron obtener un acierto. </a:t>
            </a:r>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7</a:t>
            </a:fld>
            <a:endParaRPr lang="es-MX"/>
          </a:p>
        </p:txBody>
      </p:sp>
    </p:spTree>
    <p:extLst>
      <p:ext uri="{BB962C8B-B14F-4D97-AF65-F5344CB8AC3E}">
        <p14:creationId xmlns:p14="http://schemas.microsoft.com/office/powerpoint/2010/main" val="428330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aseline="0" dirty="0" smtClean="0"/>
              <a:t>Esta </a:t>
            </a:r>
            <a:r>
              <a:rPr lang="es-MX" baseline="0" dirty="0" smtClean="0"/>
              <a:t>gráfica presenta </a:t>
            </a:r>
            <a:r>
              <a:rPr lang="es-MX" baseline="0" dirty="0" smtClean="0"/>
              <a:t>el </a:t>
            </a:r>
            <a:r>
              <a:rPr lang="es-MX" baseline="0" dirty="0" smtClean="0"/>
              <a:t>número de ítems (</a:t>
            </a:r>
            <a:r>
              <a:rPr lang="es-MX" baseline="0" dirty="0" smtClean="0"/>
              <a:t>en el eje de las </a:t>
            </a:r>
            <a:r>
              <a:rPr lang="es-MX" baseline="0" dirty="0" smtClean="0"/>
              <a:t>Y) que caen dentro </a:t>
            </a:r>
            <a:r>
              <a:rPr lang="es-MX" baseline="0" dirty="0" smtClean="0"/>
              <a:t>de cada uno de los </a:t>
            </a:r>
            <a:r>
              <a:rPr lang="es-MX" baseline="0" dirty="0" smtClean="0"/>
              <a:t>distintos rangos de “dificultad” </a:t>
            </a:r>
            <a:r>
              <a:rPr lang="es-MX" baseline="0" dirty="0" smtClean="0"/>
              <a:t>(marcados en el eje x</a:t>
            </a:r>
            <a:r>
              <a:rPr lang="es-MX" baseline="0" dirty="0" smtClean="0"/>
              <a:t>). </a:t>
            </a:r>
            <a:r>
              <a:rPr lang="es-MX" baseline="0" dirty="0" smtClean="0"/>
              <a:t> Estos porcentajes reflejan la dificultad de cada ítem al computar el porcentaje de participantes dentro de la muestra que pudieron responder acertadamente los ítems.</a:t>
            </a:r>
            <a:endParaRPr lang="es-MX" baseline="0" dirty="0" smtClean="0"/>
          </a:p>
          <a:p>
            <a:endParaRPr lang="es-MX" baseline="0" dirty="0" smtClean="0"/>
          </a:p>
          <a:p>
            <a:r>
              <a:rPr lang="es-MX" baseline="0" dirty="0" smtClean="0"/>
              <a:t>De esta gráfica destacaría tres cosas</a:t>
            </a:r>
            <a:r>
              <a:rPr lang="es-MX" baseline="0" dirty="0" smtClean="0"/>
              <a:t>:</a:t>
            </a:r>
          </a:p>
          <a:p>
            <a:r>
              <a:rPr lang="es-MX" baseline="0" dirty="0" smtClean="0"/>
              <a:t>1.- Existe un ítem (Ítem 36) que NINGUNO de los estudiantes pudo responder (Aunque se trata de la Forma B, donde 4 de los 18 estudiantes no presentaron la prueba)</a:t>
            </a:r>
            <a:endParaRPr lang="es-MX" baseline="0" dirty="0" smtClean="0"/>
          </a:p>
          <a:p>
            <a:r>
              <a:rPr lang="es-MX" baseline="0" dirty="0" smtClean="0"/>
              <a:t>1.- </a:t>
            </a:r>
            <a:r>
              <a:rPr lang="es-MX" baseline="0" dirty="0" smtClean="0"/>
              <a:t>Existen al menos cuatro ítems que menos del 15% de los estudiantes fue capaz de responder (Otra vez, son ítems que aparecen en la Forma B, donde solamente se evaluó a 14 estudiantes. Esto quiere decir que estos cuatro ítems sólo pudieron ser resueltos por uno o dos estudiantes)</a:t>
            </a:r>
            <a:endParaRPr lang="es-MX" baseline="0" dirty="0" smtClean="0"/>
          </a:p>
          <a:p>
            <a:r>
              <a:rPr lang="es-MX" baseline="0" dirty="0" smtClean="0"/>
              <a:t>2.- </a:t>
            </a:r>
            <a:r>
              <a:rPr lang="es-MX" baseline="0" dirty="0" smtClean="0"/>
              <a:t>Hay un ítem que casi todos los estudiantes (17 de 18, el 94%) pudo responder sin problema</a:t>
            </a:r>
            <a:endParaRPr lang="es-MX" baseline="0" dirty="0" smtClean="0"/>
          </a:p>
          <a:p>
            <a:endParaRPr lang="es-MX" baseline="0" dirty="0" smtClean="0"/>
          </a:p>
          <a:p>
            <a:r>
              <a:rPr lang="es-MX" baseline="0" dirty="0" smtClean="0"/>
              <a:t>Más adelante, se identifican los ítems que cayeron debajo del 30% global, con la relación del índice de dificultad estimado por cada categoría posible.</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9</a:t>
            </a:fld>
            <a:endParaRPr lang="es-MX"/>
          </a:p>
        </p:txBody>
      </p:sp>
    </p:spTree>
    <p:extLst>
      <p:ext uri="{BB962C8B-B14F-4D97-AF65-F5344CB8AC3E}">
        <p14:creationId xmlns:p14="http://schemas.microsoft.com/office/powerpoint/2010/main" val="413415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10/09/2019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10/09/2019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10/09/2019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10/09/2019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10/09/2019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10/09/2019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10/09/2019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10/09/2019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10/09/2019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10/09/2019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10/09/2019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10/09/2019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5410" y="3602038"/>
            <a:ext cx="9144000" cy="2387600"/>
          </a:xfrm>
        </p:spPr>
        <p:txBody>
          <a:bodyPr>
            <a:normAutofit fontScale="90000"/>
          </a:bodyPr>
          <a:lstStyle/>
          <a:p>
            <a:r>
              <a:rPr lang="es-MX" dirty="0" smtClean="0"/>
              <a:t>Análisis descriptivo de los resultados obtenidos por los estudiantes de sexto año</a:t>
            </a:r>
            <a:br>
              <a:rPr lang="es-MX" dirty="0" smtClean="0"/>
            </a:br>
            <a:r>
              <a:rPr lang="es-MX" dirty="0"/>
              <a:t/>
            </a:r>
            <a:br>
              <a:rPr lang="es-MX" dirty="0"/>
            </a:br>
            <a:r>
              <a:rPr lang="es-MX" dirty="0" smtClean="0"/>
              <a:t>Escuela: </a:t>
            </a:r>
            <a:r>
              <a:rPr lang="es-MX" dirty="0" smtClean="0"/>
              <a:t>Valle del Bravo</a:t>
            </a:r>
            <a:br>
              <a:rPr lang="es-MX" dirty="0" smtClean="0"/>
            </a:br>
            <a:r>
              <a:rPr lang="es-MX" dirty="0" smtClean="0"/>
              <a:t>Profesora</a:t>
            </a:r>
            <a:r>
              <a:rPr lang="es-MX" dirty="0" smtClean="0"/>
              <a:t>:</a:t>
            </a:r>
            <a:endParaRPr lang="es-MX" dirty="0"/>
          </a:p>
        </p:txBody>
      </p:sp>
      <p:sp>
        <p:nvSpPr>
          <p:cNvPr id="5" name="Subtítulo 4"/>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226308391"/>
              </p:ext>
            </p:extLst>
          </p:nvPr>
        </p:nvGraphicFramePr>
        <p:xfrm>
          <a:off x="4902200" y="260631"/>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10</a:t>
                      </a:r>
                      <a:r>
                        <a:rPr lang="es-MX" sz="3000" baseline="0" dirty="0" smtClean="0"/>
                        <a:t> de 18</a:t>
                      </a:r>
                      <a:endParaRPr lang="es-MX" sz="3000" dirty="0"/>
                    </a:p>
                  </a:txBody>
                  <a:tcPr/>
                </a:tc>
              </a:tr>
              <a:tr h="598602">
                <a:tc>
                  <a:txBody>
                    <a:bodyPr/>
                    <a:lstStyle/>
                    <a:p>
                      <a:pPr algn="ctr"/>
                      <a:r>
                        <a:rPr lang="es-MX" sz="3000" dirty="0" smtClean="0"/>
                        <a:t>22.2%</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20</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endParaRPr lang="es-MX" sz="2200" b="1" dirty="0"/>
          </a:p>
        </p:txBody>
      </p:sp>
      <p:grpSp>
        <p:nvGrpSpPr>
          <p:cNvPr id="16" name="Grupo 15"/>
          <p:cNvGrpSpPr/>
          <p:nvPr/>
        </p:nvGrpSpPr>
        <p:grpSpPr>
          <a:xfrm>
            <a:off x="283845" y="2319968"/>
            <a:ext cx="5812155" cy="2383977"/>
            <a:chOff x="1035586" y="6015209"/>
            <a:chExt cx="5210979" cy="1872867"/>
          </a:xfrm>
        </p:grpSpPr>
        <p:sp>
          <p:nvSpPr>
            <p:cNvPr id="17" name="CuadroTexto 16"/>
            <p:cNvSpPr txBox="1"/>
            <p:nvPr/>
          </p:nvSpPr>
          <p:spPr>
            <a:xfrm>
              <a:off x="1035586" y="6015210"/>
              <a:ext cx="495759" cy="369332"/>
            </a:xfrm>
            <a:prstGeom prst="rect">
              <a:avLst/>
            </a:prstGeom>
            <a:noFill/>
          </p:spPr>
          <p:txBody>
            <a:bodyPr wrap="square" rtlCol="0">
              <a:spAutoFit/>
            </a:bodyPr>
            <a:lstStyle/>
            <a:p>
              <a:r>
                <a:rPr lang="es-MX" dirty="0" smtClean="0"/>
                <a:t>20.</a:t>
              </a:r>
              <a:endParaRPr lang="es-MX" dirty="0"/>
            </a:p>
          </p:txBody>
        </p:sp>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6015209"/>
              <a:ext cx="4803356" cy="1872867"/>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31</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022651732"/>
              </p:ext>
            </p:extLst>
          </p:nvPr>
        </p:nvGraphicFramePr>
        <p:xfrm>
          <a:off x="4841655" y="334996"/>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2 de 14</a:t>
                      </a:r>
                      <a:endParaRPr lang="es-MX" sz="3000" dirty="0"/>
                    </a:p>
                  </a:txBody>
                  <a:tcPr/>
                </a:tc>
              </a:tr>
              <a:tr h="598602">
                <a:tc>
                  <a:txBody>
                    <a:bodyPr/>
                    <a:lstStyle/>
                    <a:p>
                      <a:pPr algn="ctr"/>
                      <a:r>
                        <a:rPr lang="es-MX" sz="3000" dirty="0" smtClean="0"/>
                        <a:t>14.2%</a:t>
                      </a:r>
                      <a:endParaRPr lang="es-MX" sz="3000" dirty="0"/>
                    </a:p>
                  </a:txBody>
                  <a:tcPr/>
                </a:tc>
              </a:tr>
            </a:tbl>
          </a:graphicData>
        </a:graphic>
      </p:graphicFrame>
      <p:sp>
        <p:nvSpPr>
          <p:cNvPr id="4" name="Marcador de contenido 3"/>
          <p:cNvSpPr>
            <a:spLocks noGrp="1"/>
          </p:cNvSpPr>
          <p:nvPr>
            <p:ph idx="1"/>
          </p:nvPr>
        </p:nvSpPr>
        <p:spPr/>
        <p:txBody>
          <a:bodyPr/>
          <a:lstStyle/>
          <a:p>
            <a:endParaRPr lang="es-MX" dirty="0" smtClean="0"/>
          </a:p>
          <a:p>
            <a:endParaRPr lang="es-MX" dirty="0"/>
          </a:p>
        </p:txBody>
      </p:sp>
      <p:grpSp>
        <p:nvGrpSpPr>
          <p:cNvPr id="14" name="Grupo 13"/>
          <p:cNvGrpSpPr/>
          <p:nvPr/>
        </p:nvGrpSpPr>
        <p:grpSpPr>
          <a:xfrm>
            <a:off x="355689" y="1781703"/>
            <a:ext cx="5926487" cy="3573426"/>
            <a:chOff x="859316" y="3095740"/>
            <a:chExt cx="5560980" cy="2886419"/>
          </a:xfrm>
        </p:grpSpPr>
        <p:sp>
          <p:nvSpPr>
            <p:cNvPr id="15" name="CuadroTexto 14"/>
            <p:cNvSpPr txBox="1"/>
            <p:nvPr/>
          </p:nvSpPr>
          <p:spPr>
            <a:xfrm>
              <a:off x="859316" y="3095740"/>
              <a:ext cx="476412" cy="369332"/>
            </a:xfrm>
            <a:prstGeom prst="rect">
              <a:avLst/>
            </a:prstGeom>
            <a:noFill/>
          </p:spPr>
          <p:txBody>
            <a:bodyPr wrap="none" rtlCol="0">
              <a:spAutoFit/>
            </a:bodyPr>
            <a:lstStyle/>
            <a:p>
              <a:r>
                <a:rPr lang="es-MX" dirty="0" smtClean="0"/>
                <a:t>31.</a:t>
              </a:r>
              <a:endParaRPr lang="es-MX" dirty="0"/>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28" y="3095740"/>
              <a:ext cx="5084568" cy="2886419"/>
            </a:xfrm>
            <a:prstGeom prst="rect">
              <a:avLst/>
            </a:prstGeom>
          </p:spPr>
        </p:pic>
      </p:grpSp>
    </p:spTree>
    <p:extLst>
      <p:ext uri="{BB962C8B-B14F-4D97-AF65-F5344CB8AC3E}">
        <p14:creationId xmlns:p14="http://schemas.microsoft.com/office/powerpoint/2010/main" val="859058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4" name="Marcador de contenido 6"/>
          <p:cNvGraphicFramePr>
            <a:graphicFrameLocks/>
          </p:cNvGraphicFramePr>
          <p:nvPr>
            <p:extLst>
              <p:ext uri="{D42A27DB-BD31-4B8C-83A1-F6EECF244321}">
                <p14:modId xmlns:p14="http://schemas.microsoft.com/office/powerpoint/2010/main" val="2189999589"/>
              </p:ext>
            </p:extLst>
          </p:nvPr>
        </p:nvGraphicFramePr>
        <p:xfrm>
          <a:off x="5077813" y="269208"/>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0 de 14</a:t>
                      </a:r>
                      <a:endParaRPr lang="es-MX" sz="3000" dirty="0"/>
                    </a:p>
                  </a:txBody>
                  <a:tcPr/>
                </a:tc>
              </a:tr>
              <a:tr h="598602">
                <a:tc>
                  <a:txBody>
                    <a:bodyPr/>
                    <a:lstStyle/>
                    <a:p>
                      <a:pPr algn="ctr"/>
                      <a:r>
                        <a:rPr lang="es-MX" sz="3000" dirty="0" smtClean="0"/>
                        <a:t>0%</a:t>
                      </a:r>
                      <a:endParaRPr lang="es-MX" sz="3000" dirty="0"/>
                    </a:p>
                  </a:txBody>
                  <a:tcPr/>
                </a:tc>
              </a:tr>
            </a:tbl>
          </a:graphicData>
        </a:graphic>
      </p:graphicFrame>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1125545195"/>
              </p:ext>
            </p:extLst>
          </p:nvPr>
        </p:nvGraphicFramePr>
        <p:xfrm>
          <a:off x="4957642" y="255093"/>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1 de 14</a:t>
                      </a:r>
                      <a:endParaRPr lang="es-MX" sz="3000" dirty="0"/>
                    </a:p>
                  </a:txBody>
                  <a:tcPr/>
                </a:tc>
              </a:tr>
              <a:tr h="598602">
                <a:tc>
                  <a:txBody>
                    <a:bodyPr/>
                    <a:lstStyle/>
                    <a:p>
                      <a:pPr algn="ctr"/>
                      <a:r>
                        <a:rPr lang="es-MX" sz="3000" dirty="0" smtClean="0"/>
                        <a:t>7.1%</a:t>
                      </a:r>
                      <a:endParaRPr lang="es-MX" sz="3000" dirty="0"/>
                    </a:p>
                  </a:txBody>
                  <a:tcPr/>
                </a:tc>
              </a:tr>
            </a:tbl>
          </a:graphicData>
        </a:graphic>
      </p:graphicFrame>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38</a:t>
            </a:r>
            <a:endParaRPr lang="es-MX" sz="3000" b="1" dirty="0">
              <a:solidFill>
                <a:schemeClr val="bg1"/>
              </a:solidFill>
            </a:endParaRPr>
          </a:p>
        </p:txBody>
      </p:sp>
      <p:sp>
        <p:nvSpPr>
          <p:cNvPr id="16" name="Rectángulo redondeado 15"/>
          <p:cNvSpPr/>
          <p:nvPr/>
        </p:nvSpPr>
        <p:spPr>
          <a:xfrm>
            <a:off x="457200" y="445723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465760280"/>
              </p:ext>
            </p:extLst>
          </p:nvPr>
        </p:nvGraphicFramePr>
        <p:xfrm>
          <a:off x="5193615" y="238086"/>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3 de 14</a:t>
                      </a:r>
                      <a:endParaRPr lang="es-MX" sz="3000" dirty="0"/>
                    </a:p>
                  </a:txBody>
                  <a:tcPr/>
                </a:tc>
              </a:tr>
              <a:tr h="598602">
                <a:tc>
                  <a:txBody>
                    <a:bodyPr/>
                    <a:lstStyle/>
                    <a:p>
                      <a:pPr algn="ctr"/>
                      <a:r>
                        <a:rPr lang="es-MX" sz="3000" dirty="0" smtClean="0"/>
                        <a:t>21.4%</a:t>
                      </a:r>
                      <a:endParaRPr lang="es-MX" sz="3000" dirty="0"/>
                    </a:p>
                  </a:txBody>
                  <a:tcPr/>
                </a:tc>
              </a:tr>
            </a:tbl>
          </a:graphicData>
        </a:graphic>
      </p:graphicFrame>
      <p:grpSp>
        <p:nvGrpSpPr>
          <p:cNvPr id="18" name="Grupo 17"/>
          <p:cNvGrpSpPr/>
          <p:nvPr/>
        </p:nvGrpSpPr>
        <p:grpSpPr>
          <a:xfrm>
            <a:off x="4351867" y="2048911"/>
            <a:ext cx="3890563" cy="4358719"/>
            <a:chOff x="594911" y="616945"/>
            <a:chExt cx="3562614" cy="4091202"/>
          </a:xfrm>
        </p:grpSpPr>
        <p:sp>
          <p:nvSpPr>
            <p:cNvPr id="19" name="CuadroTexto 18"/>
            <p:cNvSpPr txBox="1"/>
            <p:nvPr/>
          </p:nvSpPr>
          <p:spPr>
            <a:xfrm>
              <a:off x="594911" y="616945"/>
              <a:ext cx="476412" cy="369332"/>
            </a:xfrm>
            <a:prstGeom prst="rect">
              <a:avLst/>
            </a:prstGeom>
            <a:noFill/>
          </p:spPr>
          <p:txBody>
            <a:bodyPr wrap="none" rtlCol="0">
              <a:spAutoFit/>
            </a:bodyPr>
            <a:lstStyle/>
            <a:p>
              <a:r>
                <a:rPr lang="es-MX" dirty="0" smtClean="0"/>
                <a:t>38.</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02" y="730269"/>
              <a:ext cx="3203223" cy="3977878"/>
            </a:xfrm>
            <a:prstGeom prst="rect">
              <a:avLst/>
            </a:prstGeom>
          </p:spPr>
        </p:pic>
      </p:grpSp>
    </p:spTree>
    <p:extLst>
      <p:ext uri="{BB962C8B-B14F-4D97-AF65-F5344CB8AC3E}">
        <p14:creationId xmlns:p14="http://schemas.microsoft.com/office/powerpoint/2010/main" val="154199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39</a:t>
            </a:r>
            <a:endParaRPr lang="es-MX" sz="3000" b="1" dirty="0">
              <a:solidFill>
                <a:schemeClr val="bg1"/>
              </a:solidFill>
            </a:endParaRPr>
          </a:p>
        </p:txBody>
      </p:sp>
      <p:grpSp>
        <p:nvGrpSpPr>
          <p:cNvPr id="13" name="Grupo 12"/>
          <p:cNvGrpSpPr/>
          <p:nvPr/>
        </p:nvGrpSpPr>
        <p:grpSpPr>
          <a:xfrm>
            <a:off x="240523" y="1773453"/>
            <a:ext cx="6600544" cy="3442014"/>
            <a:chOff x="716096" y="5530467"/>
            <a:chExt cx="5935299" cy="2787268"/>
          </a:xfrm>
        </p:grpSpPr>
        <p:sp>
          <p:nvSpPr>
            <p:cNvPr id="14" name="CuadroTexto 13"/>
            <p:cNvSpPr txBox="1"/>
            <p:nvPr/>
          </p:nvSpPr>
          <p:spPr>
            <a:xfrm>
              <a:off x="716096" y="5530467"/>
              <a:ext cx="476412" cy="369332"/>
            </a:xfrm>
            <a:prstGeom prst="rect">
              <a:avLst/>
            </a:prstGeom>
            <a:noFill/>
          </p:spPr>
          <p:txBody>
            <a:bodyPr wrap="none" rtlCol="0">
              <a:spAutoFit/>
            </a:bodyPr>
            <a:lstStyle/>
            <a:p>
              <a:r>
                <a:rPr lang="es-MX" dirty="0" smtClean="0"/>
                <a:t>39.</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3" y="5530467"/>
              <a:ext cx="5580072" cy="2787268"/>
            </a:xfrm>
            <a:prstGeom prst="rect">
              <a:avLst/>
            </a:prstGeom>
          </p:spPr>
        </p:pic>
      </p:grpSp>
      <p:sp>
        <p:nvSpPr>
          <p:cNvPr id="16" name="Rectángulo redondeado 15"/>
          <p:cNvSpPr/>
          <p:nvPr/>
        </p:nvSpPr>
        <p:spPr>
          <a:xfrm>
            <a:off x="1752599" y="546492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211653560"/>
              </p:ext>
            </p:extLst>
          </p:nvPr>
        </p:nvGraphicFramePr>
        <p:xfrm>
          <a:off x="4753348" y="334996"/>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2 de 14</a:t>
                      </a:r>
                      <a:endParaRPr lang="es-MX" sz="3000" dirty="0"/>
                    </a:p>
                  </a:txBody>
                  <a:tcPr/>
                </a:tc>
              </a:tr>
              <a:tr h="598602">
                <a:tc>
                  <a:txBody>
                    <a:bodyPr/>
                    <a:lstStyle/>
                    <a:p>
                      <a:pPr algn="ctr"/>
                      <a:r>
                        <a:rPr lang="es-MX" sz="3000" dirty="0" smtClean="0"/>
                        <a:t>14.2</a:t>
                      </a:r>
                      <a:r>
                        <a:rPr lang="es-MX" sz="3000" dirty="0" smtClean="0"/>
                        <a:t>%</a:t>
                      </a:r>
                      <a:endParaRPr lang="es-MX" sz="3000" dirty="0"/>
                    </a:p>
                  </a:txBody>
                  <a:tcPr/>
                </a:tc>
              </a:tr>
            </a:tbl>
          </a:graphicData>
        </a:graphic>
      </p:graphicFrame>
    </p:spTree>
    <p:extLst>
      <p:ext uri="{BB962C8B-B14F-4D97-AF65-F5344CB8AC3E}">
        <p14:creationId xmlns:p14="http://schemas.microsoft.com/office/powerpoint/2010/main" val="99815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40</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863938337"/>
              </p:ext>
            </p:extLst>
          </p:nvPr>
        </p:nvGraphicFramePr>
        <p:xfrm>
          <a:off x="4782845" y="235808"/>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1 de 14</a:t>
                      </a:r>
                      <a:endParaRPr lang="es-MX" sz="3000" dirty="0"/>
                    </a:p>
                  </a:txBody>
                  <a:tcPr/>
                </a:tc>
              </a:tr>
              <a:tr h="598602">
                <a:tc>
                  <a:txBody>
                    <a:bodyPr/>
                    <a:lstStyle/>
                    <a:p>
                      <a:pPr algn="ctr"/>
                      <a:r>
                        <a:rPr lang="es-MX" sz="3000" dirty="0" smtClean="0"/>
                        <a:t>7.1%</a:t>
                      </a:r>
                      <a:endParaRPr lang="es-MX" sz="3000" dirty="0"/>
                    </a:p>
                  </a:txBody>
                  <a:tcPr/>
                </a:tc>
              </a:tr>
            </a:tbl>
          </a:graphicData>
        </a:graphic>
      </p:graphicFrame>
      <p:grpSp>
        <p:nvGrpSpPr>
          <p:cNvPr id="18" name="Grupo 17"/>
          <p:cNvGrpSpPr/>
          <p:nvPr/>
        </p:nvGrpSpPr>
        <p:grpSpPr>
          <a:xfrm>
            <a:off x="581350" y="1948391"/>
            <a:ext cx="6900998" cy="2613777"/>
            <a:chOff x="495759" y="550843"/>
            <a:chExt cx="5898499" cy="1710237"/>
          </a:xfrm>
        </p:grpSpPr>
        <p:sp>
          <p:nvSpPr>
            <p:cNvPr id="19" name="CuadroTexto 18"/>
            <p:cNvSpPr txBox="1"/>
            <p:nvPr/>
          </p:nvSpPr>
          <p:spPr>
            <a:xfrm>
              <a:off x="495759" y="550843"/>
              <a:ext cx="476412" cy="369332"/>
            </a:xfrm>
            <a:prstGeom prst="rect">
              <a:avLst/>
            </a:prstGeom>
            <a:noFill/>
          </p:spPr>
          <p:txBody>
            <a:bodyPr wrap="none" rtlCol="0">
              <a:spAutoFit/>
            </a:bodyPr>
            <a:lstStyle/>
            <a:p>
              <a:r>
                <a:rPr lang="es-MX" dirty="0" smtClean="0"/>
                <a:t>40.</a:t>
              </a:r>
              <a:endParaRPr lang="es-MX" dirty="0"/>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71" y="550843"/>
              <a:ext cx="5422087" cy="1710237"/>
            </a:xfrm>
            <a:prstGeom prst="rect">
              <a:avLst/>
            </a:prstGeom>
          </p:spPr>
        </p:pic>
      </p:grpSp>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43</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graphicFrame>
        <p:nvGraphicFramePr>
          <p:cNvPr id="17" name="Marcador de contenido 6"/>
          <p:cNvGraphicFramePr>
            <a:graphicFrameLocks/>
          </p:cNvGraphicFramePr>
          <p:nvPr>
            <p:extLst>
              <p:ext uri="{D42A27DB-BD31-4B8C-83A1-F6EECF244321}">
                <p14:modId xmlns:p14="http://schemas.microsoft.com/office/powerpoint/2010/main" val="1801755401"/>
              </p:ext>
            </p:extLst>
          </p:nvPr>
        </p:nvGraphicFramePr>
        <p:xfrm>
          <a:off x="1725832" y="277997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3 de 14</a:t>
                      </a:r>
                      <a:endParaRPr lang="es-MX" sz="3000" dirty="0"/>
                    </a:p>
                  </a:txBody>
                  <a:tcPr/>
                </a:tc>
              </a:tr>
              <a:tr h="598602">
                <a:tc>
                  <a:txBody>
                    <a:bodyPr/>
                    <a:lstStyle/>
                    <a:p>
                      <a:pPr algn="ctr"/>
                      <a:r>
                        <a:rPr lang="es-MX" sz="3000" dirty="0" smtClean="0"/>
                        <a:t>21.42%</a:t>
                      </a:r>
                      <a:endParaRPr lang="es-MX" sz="3000" dirty="0"/>
                    </a:p>
                  </a:txBody>
                  <a:tcPr/>
                </a:tc>
              </a:tr>
            </a:tbl>
          </a:graphicData>
        </a:graphic>
      </p:graphicFrame>
      <p:grpSp>
        <p:nvGrpSpPr>
          <p:cNvPr id="18" name="Grupo 17"/>
          <p:cNvGrpSpPr/>
          <p:nvPr/>
        </p:nvGrpSpPr>
        <p:grpSpPr>
          <a:xfrm>
            <a:off x="5925029" y="365125"/>
            <a:ext cx="5293578" cy="5076296"/>
            <a:chOff x="683046" y="3723701"/>
            <a:chExt cx="3578936" cy="3863058"/>
          </a:xfrm>
        </p:grpSpPr>
        <p:sp>
          <p:nvSpPr>
            <p:cNvPr id="19" name="CuadroTexto 18"/>
            <p:cNvSpPr txBox="1"/>
            <p:nvPr/>
          </p:nvSpPr>
          <p:spPr>
            <a:xfrm>
              <a:off x="683046" y="3723701"/>
              <a:ext cx="528809" cy="369332"/>
            </a:xfrm>
            <a:prstGeom prst="rect">
              <a:avLst/>
            </a:prstGeom>
            <a:noFill/>
          </p:spPr>
          <p:txBody>
            <a:bodyPr wrap="square" rtlCol="0">
              <a:spAutoFit/>
            </a:bodyPr>
            <a:lstStyle/>
            <a:p>
              <a:r>
                <a:rPr lang="es-MX" dirty="0" smtClean="0"/>
                <a:t>43.</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2" y="3723701"/>
              <a:ext cx="3149280" cy="3863058"/>
            </a:xfrm>
            <a:prstGeom prst="rect">
              <a:avLst/>
            </a:prstGeom>
          </p:spPr>
        </p:pic>
      </p:grpSp>
    </p:spTree>
    <p:extLst>
      <p:ext uri="{BB962C8B-B14F-4D97-AF65-F5344CB8AC3E}">
        <p14:creationId xmlns:p14="http://schemas.microsoft.com/office/powerpoint/2010/main" val="3995045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45</a:t>
            </a:r>
            <a:endParaRPr lang="es-MX" sz="3000" b="1" dirty="0">
              <a:solidFill>
                <a:schemeClr val="bg1"/>
              </a:solidFill>
            </a:endParaRPr>
          </a:p>
        </p:txBody>
      </p:sp>
      <p:grpSp>
        <p:nvGrpSpPr>
          <p:cNvPr id="14" name="Grupo 13"/>
          <p:cNvGrpSpPr/>
          <p:nvPr/>
        </p:nvGrpSpPr>
        <p:grpSpPr>
          <a:xfrm>
            <a:off x="696990" y="1825625"/>
            <a:ext cx="4772477" cy="3745442"/>
            <a:chOff x="649995" y="4153359"/>
            <a:chExt cx="3470313" cy="2754982"/>
          </a:xfrm>
        </p:grpSpPr>
        <p:sp>
          <p:nvSpPr>
            <p:cNvPr id="15" name="CuadroTexto 14"/>
            <p:cNvSpPr txBox="1"/>
            <p:nvPr/>
          </p:nvSpPr>
          <p:spPr>
            <a:xfrm>
              <a:off x="649995" y="4153359"/>
              <a:ext cx="476412" cy="369332"/>
            </a:xfrm>
            <a:prstGeom prst="rect">
              <a:avLst/>
            </a:prstGeom>
            <a:noFill/>
          </p:spPr>
          <p:txBody>
            <a:bodyPr wrap="square" rtlCol="0">
              <a:spAutoFit/>
            </a:bodyPr>
            <a:lstStyle/>
            <a:p>
              <a:r>
                <a:rPr lang="es-MX" dirty="0" smtClean="0"/>
                <a:t>45.</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4153359"/>
              <a:ext cx="2993901" cy="2754982"/>
            </a:xfrm>
            <a:prstGeom prst="rect">
              <a:avLst/>
            </a:prstGeom>
          </p:spPr>
        </p:pic>
      </p:grpSp>
      <p:sp>
        <p:nvSpPr>
          <p:cNvPr id="17" name="Rectángulo redondeado 16"/>
          <p:cNvSpPr/>
          <p:nvPr/>
        </p:nvSpPr>
        <p:spPr>
          <a:xfrm>
            <a:off x="5052414" y="3871148"/>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124223657"/>
              </p:ext>
            </p:extLst>
          </p:nvPr>
        </p:nvGraphicFramePr>
        <p:xfrm>
          <a:off x="4999974" y="186267"/>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4 de 14</a:t>
                      </a:r>
                      <a:endParaRPr lang="es-MX" sz="3000" dirty="0"/>
                    </a:p>
                  </a:txBody>
                  <a:tcPr/>
                </a:tc>
              </a:tr>
              <a:tr h="598602">
                <a:tc>
                  <a:txBody>
                    <a:bodyPr/>
                    <a:lstStyle/>
                    <a:p>
                      <a:pPr algn="ctr"/>
                      <a:r>
                        <a:rPr lang="es-MX" sz="3000" dirty="0" smtClean="0"/>
                        <a:t>28.57%</a:t>
                      </a:r>
                      <a:endParaRPr lang="es-MX" sz="3000" dirty="0"/>
                    </a:p>
                  </a:txBody>
                  <a:tcPr/>
                </a:tc>
              </a:tr>
            </a:tbl>
          </a:graphicData>
        </a:graphic>
      </p:graphicFrame>
    </p:spTree>
    <p:extLst>
      <p:ext uri="{BB962C8B-B14F-4D97-AF65-F5344CB8AC3E}">
        <p14:creationId xmlns:p14="http://schemas.microsoft.com/office/powerpoint/2010/main" val="3669601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46</a:t>
            </a:r>
            <a:endParaRPr lang="es-MX" sz="3000" b="1" dirty="0">
              <a:solidFill>
                <a:schemeClr val="bg1"/>
              </a:solidFill>
            </a:endParaRPr>
          </a:p>
        </p:txBody>
      </p:sp>
      <p:sp>
        <p:nvSpPr>
          <p:cNvPr id="17" name="Rectángulo redondeado 16"/>
          <p:cNvSpPr/>
          <p:nvPr/>
        </p:nvSpPr>
        <p:spPr>
          <a:xfrm>
            <a:off x="5976646" y="367450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4250037550"/>
              </p:ext>
            </p:extLst>
          </p:nvPr>
        </p:nvGraphicFramePr>
        <p:xfrm>
          <a:off x="4980310" y="186267"/>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4 de 14</a:t>
                      </a:r>
                      <a:endParaRPr lang="es-MX" sz="3000" dirty="0"/>
                    </a:p>
                  </a:txBody>
                  <a:tcPr/>
                </a:tc>
              </a:tr>
              <a:tr h="598602">
                <a:tc>
                  <a:txBody>
                    <a:bodyPr/>
                    <a:lstStyle/>
                    <a:p>
                      <a:pPr algn="ctr"/>
                      <a:r>
                        <a:rPr lang="es-MX" sz="3000" dirty="0" smtClean="0"/>
                        <a:t>28.57%</a:t>
                      </a:r>
                      <a:endParaRPr lang="es-MX" sz="3000" dirty="0"/>
                    </a:p>
                  </a:txBody>
                  <a:tcPr/>
                </a:tc>
              </a:tr>
            </a:tbl>
          </a:graphicData>
        </a:graphic>
      </p:graphicFrame>
      <p:grpSp>
        <p:nvGrpSpPr>
          <p:cNvPr id="14" name="Grupo 13"/>
          <p:cNvGrpSpPr/>
          <p:nvPr/>
        </p:nvGrpSpPr>
        <p:grpSpPr>
          <a:xfrm>
            <a:off x="582584" y="1869547"/>
            <a:ext cx="4510526" cy="3254244"/>
            <a:chOff x="837282" y="649995"/>
            <a:chExt cx="3448279" cy="2443902"/>
          </a:xfrm>
        </p:grpSpPr>
        <p:sp>
          <p:nvSpPr>
            <p:cNvPr id="15" name="CuadroTexto 14"/>
            <p:cNvSpPr txBox="1"/>
            <p:nvPr/>
          </p:nvSpPr>
          <p:spPr>
            <a:xfrm>
              <a:off x="837282" y="649995"/>
              <a:ext cx="476412" cy="369332"/>
            </a:xfrm>
            <a:prstGeom prst="rect">
              <a:avLst/>
            </a:prstGeom>
            <a:noFill/>
          </p:spPr>
          <p:txBody>
            <a:bodyPr wrap="none" rtlCol="0">
              <a:spAutoFit/>
            </a:bodyPr>
            <a:lstStyle/>
            <a:p>
              <a:r>
                <a:rPr lang="es-MX" dirty="0" smtClean="0"/>
                <a:t>46.</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94" y="729489"/>
              <a:ext cx="2971867" cy="2364408"/>
            </a:xfrm>
            <a:prstGeom prst="rect">
              <a:avLst/>
            </a:prstGeom>
          </p:spPr>
        </p:pic>
      </p:grpSp>
    </p:spTree>
    <p:extLst>
      <p:ext uri="{BB962C8B-B14F-4D97-AF65-F5344CB8AC3E}">
        <p14:creationId xmlns:p14="http://schemas.microsoft.com/office/powerpoint/2010/main" val="1479434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653202" y="0"/>
            <a:ext cx="8789831" cy="6858000"/>
          </a:xfrm>
          <a:prstGeom prst="rect">
            <a:avLst/>
          </a:prstGeom>
        </p:spPr>
      </p:pic>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48</a:t>
            </a:r>
            <a:endParaRPr lang="es-MX" sz="3000" b="1" dirty="0">
              <a:solidFill>
                <a:schemeClr val="bg1"/>
              </a:solidFill>
            </a:endParaRPr>
          </a:p>
        </p:txBody>
      </p:sp>
      <p:sp>
        <p:nvSpPr>
          <p:cNvPr id="17" name="Rectángulo redondeado 16"/>
          <p:cNvSpPr/>
          <p:nvPr/>
        </p:nvSpPr>
        <p:spPr>
          <a:xfrm>
            <a:off x="6942185" y="3450688"/>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1815233539"/>
              </p:ext>
            </p:extLst>
          </p:nvPr>
        </p:nvGraphicFramePr>
        <p:xfrm>
          <a:off x="4851829" y="201943"/>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4 de</a:t>
                      </a:r>
                      <a:r>
                        <a:rPr lang="es-MX" sz="3000" baseline="0" dirty="0" smtClean="0"/>
                        <a:t> 14</a:t>
                      </a:r>
                      <a:endParaRPr lang="es-MX" sz="3000" dirty="0"/>
                    </a:p>
                  </a:txBody>
                  <a:tcPr/>
                </a:tc>
              </a:tr>
              <a:tr h="598602">
                <a:tc>
                  <a:txBody>
                    <a:bodyPr/>
                    <a:lstStyle/>
                    <a:p>
                      <a:pPr algn="ctr"/>
                      <a:r>
                        <a:rPr lang="es-MX" sz="3000" dirty="0" smtClean="0"/>
                        <a:t>28.57%</a:t>
                      </a:r>
                      <a:endParaRPr lang="es-MX" sz="3000" dirty="0"/>
                    </a:p>
                  </a:txBody>
                  <a:tcPr/>
                </a:tc>
              </a:tr>
            </a:tbl>
          </a:graphicData>
        </a:graphic>
      </p:graphicFrame>
      <p:grpSp>
        <p:nvGrpSpPr>
          <p:cNvPr id="14" name="Grupo 13"/>
          <p:cNvGrpSpPr/>
          <p:nvPr/>
        </p:nvGrpSpPr>
        <p:grpSpPr>
          <a:xfrm>
            <a:off x="457200" y="2288084"/>
            <a:ext cx="6103985" cy="1927951"/>
            <a:chOff x="683046" y="1035585"/>
            <a:chExt cx="6103985" cy="1927951"/>
          </a:xfrm>
        </p:grpSpPr>
        <p:sp>
          <p:nvSpPr>
            <p:cNvPr id="15" name="CuadroTexto 14"/>
            <p:cNvSpPr txBox="1"/>
            <p:nvPr/>
          </p:nvSpPr>
          <p:spPr>
            <a:xfrm>
              <a:off x="683046" y="1035586"/>
              <a:ext cx="476412" cy="369332"/>
            </a:xfrm>
            <a:prstGeom prst="rect">
              <a:avLst/>
            </a:prstGeom>
            <a:noFill/>
          </p:spPr>
          <p:txBody>
            <a:bodyPr wrap="none" rtlCol="0">
              <a:spAutoFit/>
            </a:bodyPr>
            <a:lstStyle/>
            <a:p>
              <a:r>
                <a:rPr lang="es-MX" dirty="0" smtClean="0"/>
                <a:t>48.</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458" y="1035585"/>
              <a:ext cx="5627573" cy="1927951"/>
            </a:xfrm>
            <a:prstGeom prst="rect">
              <a:avLst/>
            </a:prstGeom>
          </p:spPr>
        </p:pic>
      </p:grpSp>
    </p:spTree>
    <p:extLst>
      <p:ext uri="{BB962C8B-B14F-4D97-AF65-F5344CB8AC3E}">
        <p14:creationId xmlns:p14="http://schemas.microsoft.com/office/powerpoint/2010/main" val="1871219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7" name="Imagen 6"/>
          <p:cNvPicPr>
            <a:picLocks noChangeAspect="1"/>
          </p:cNvPicPr>
          <p:nvPr/>
        </p:nvPicPr>
        <p:blipFill>
          <a:blip r:embed="rId3"/>
          <a:stretch>
            <a:fillRect/>
          </a:stretch>
        </p:blipFill>
        <p:spPr>
          <a:xfrm>
            <a:off x="1509405" y="0"/>
            <a:ext cx="8954713" cy="6858000"/>
          </a:xfrm>
          <a:prstGeom prst="rect">
            <a:avLst/>
          </a:prstGeom>
        </p:spPr>
      </p:pic>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6" name="Imagen 5"/>
          <p:cNvPicPr>
            <a:picLocks noChangeAspect="1"/>
          </p:cNvPicPr>
          <p:nvPr/>
        </p:nvPicPr>
        <p:blipFill>
          <a:blip r:embed="rId3"/>
          <a:stretch>
            <a:fillRect/>
          </a:stretch>
        </p:blipFill>
        <p:spPr>
          <a:xfrm>
            <a:off x="1350860" y="-18701"/>
            <a:ext cx="8914018" cy="6915595"/>
          </a:xfrm>
          <a:prstGeom prst="rect">
            <a:avLst/>
          </a:prstGeom>
        </p:spPr>
      </p:pic>
    </p:spTree>
    <p:extLst>
      <p:ext uri="{BB962C8B-B14F-4D97-AF65-F5344CB8AC3E}">
        <p14:creationId xmlns:p14="http://schemas.microsoft.com/office/powerpoint/2010/main" val="15652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3"/>
          <a:stretch>
            <a:fillRect/>
          </a:stretch>
        </p:blipFill>
        <p:spPr>
          <a:xfrm>
            <a:off x="956187" y="0"/>
            <a:ext cx="9701008" cy="6858000"/>
          </a:xfrm>
          <a:prstGeom prst="rect">
            <a:avLst/>
          </a:prstGeom>
        </p:spPr>
      </p:pic>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3"/>
          <a:stretch>
            <a:fillRect/>
          </a:stretch>
        </p:blipFill>
        <p:spPr>
          <a:xfrm>
            <a:off x="1200128" y="-20100"/>
            <a:ext cx="9791743" cy="685800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8" name="Imagen 7"/>
          <p:cNvPicPr>
            <a:picLocks noChangeAspect="1"/>
          </p:cNvPicPr>
          <p:nvPr/>
        </p:nvPicPr>
        <p:blipFill>
          <a:blip r:embed="rId3"/>
          <a:stretch>
            <a:fillRect/>
          </a:stretch>
        </p:blipFill>
        <p:spPr>
          <a:xfrm>
            <a:off x="1466080" y="0"/>
            <a:ext cx="8794791" cy="6858000"/>
          </a:xfrm>
          <a:prstGeom prst="rect">
            <a:avLst/>
          </a:prstGeom>
        </p:spPr>
      </p:pic>
    </p:spTree>
    <p:extLst>
      <p:ext uri="{BB962C8B-B14F-4D97-AF65-F5344CB8AC3E}">
        <p14:creationId xmlns:p14="http://schemas.microsoft.com/office/powerpoint/2010/main" val="3790451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pic>
        <p:nvPicPr>
          <p:cNvPr id="8" name="Imagen 7"/>
          <p:cNvPicPr>
            <a:picLocks noChangeAspect="1"/>
          </p:cNvPicPr>
          <p:nvPr/>
        </p:nvPicPr>
        <p:blipFill>
          <a:blip r:embed="rId3"/>
          <a:stretch>
            <a:fillRect/>
          </a:stretch>
        </p:blipFill>
        <p:spPr>
          <a:xfrm>
            <a:off x="1054509" y="0"/>
            <a:ext cx="9631180" cy="6858000"/>
          </a:xfrm>
          <a:prstGeom prst="rect">
            <a:avLst/>
          </a:prstGeom>
        </p:spPr>
      </p:pic>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menos del 30% de los estudiantes</a:t>
            </a: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913</Words>
  <Application>Microsoft Office PowerPoint</Application>
  <PresentationFormat>Panorámica</PresentationFormat>
  <Paragraphs>132</Paragraphs>
  <Slides>20</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Análisis descriptivo de los resultados obtenidos por los estudiantes de sexto año  Escuela: Valle del Bravo Profesora:</vt:lpstr>
      <vt:lpstr>Presentación de PowerPoint</vt:lpstr>
      <vt:lpstr> </vt:lpstr>
      <vt:lpstr>Presentación de PowerPoint</vt:lpstr>
      <vt:lpstr>Presentación de PowerPoint</vt:lpstr>
      <vt:lpstr>Presentación de PowerPoint</vt:lpstr>
      <vt:lpstr>Presentación de PowerPoint</vt:lpstr>
      <vt:lpstr> </vt:lpstr>
      <vt:lpstr>Los ítems más difíciles</vt:lpstr>
      <vt:lpstr> </vt:lpstr>
      <vt:lpstr> </vt:lpstr>
      <vt:lpstr> </vt:lpstr>
      <vt:lpstr> </vt:lpstr>
      <vt:lpstr> </vt:lpstr>
      <vt:lpstr> </vt:lpstr>
      <vt:lpstr> </vt:lpstr>
      <vt:lpstr>Presentación de PowerPoint</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Alejandro</cp:lastModifiedBy>
  <cp:revision>142</cp:revision>
  <dcterms:created xsi:type="dcterms:W3CDTF">2018-12-27T05:31:05Z</dcterms:created>
  <dcterms:modified xsi:type="dcterms:W3CDTF">2019-09-10T22:36:03Z</dcterms:modified>
</cp:coreProperties>
</file>