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317" r:id="rId4"/>
    <p:sldId id="281" r:id="rId5"/>
    <p:sldId id="257" r:id="rId6"/>
    <p:sldId id="293" r:id="rId7"/>
    <p:sldId id="283" r:id="rId8"/>
    <p:sldId id="258" r:id="rId9"/>
    <p:sldId id="294" r:id="rId10"/>
    <p:sldId id="285" r:id="rId11"/>
    <p:sldId id="259" r:id="rId12"/>
    <p:sldId id="286" r:id="rId13"/>
    <p:sldId id="260" r:id="rId14"/>
    <p:sldId id="288" r:id="rId15"/>
    <p:sldId id="261" r:id="rId16"/>
    <p:sldId id="289" r:id="rId17"/>
    <p:sldId id="262" r:id="rId18"/>
    <p:sldId id="290" r:id="rId19"/>
    <p:sldId id="263" r:id="rId20"/>
    <p:sldId id="295" r:id="rId21"/>
    <p:sldId id="296" r:id="rId22"/>
    <p:sldId id="264" r:id="rId23"/>
    <p:sldId id="297" r:id="rId24"/>
    <p:sldId id="298" r:id="rId25"/>
    <p:sldId id="265" r:id="rId26"/>
    <p:sldId id="299" r:id="rId27"/>
    <p:sldId id="300" r:id="rId28"/>
    <p:sldId id="266" r:id="rId29"/>
    <p:sldId id="301" r:id="rId30"/>
    <p:sldId id="278" r:id="rId31"/>
    <p:sldId id="302" r:id="rId32"/>
    <p:sldId id="267" r:id="rId33"/>
    <p:sldId id="303" r:id="rId34"/>
    <p:sldId id="304" r:id="rId35"/>
    <p:sldId id="268" r:id="rId36"/>
    <p:sldId id="305" r:id="rId37"/>
    <p:sldId id="269" r:id="rId38"/>
    <p:sldId id="306" r:id="rId39"/>
    <p:sldId id="270" r:id="rId40"/>
    <p:sldId id="307" r:id="rId41"/>
    <p:sldId id="271" r:id="rId42"/>
    <p:sldId id="308" r:id="rId43"/>
    <p:sldId id="272" r:id="rId44"/>
    <p:sldId id="309" r:id="rId45"/>
    <p:sldId id="273" r:id="rId46"/>
    <p:sldId id="310" r:id="rId47"/>
    <p:sldId id="311" r:id="rId48"/>
    <p:sldId id="274" r:id="rId49"/>
    <p:sldId id="312" r:id="rId50"/>
    <p:sldId id="275" r:id="rId51"/>
    <p:sldId id="313" r:id="rId52"/>
    <p:sldId id="276" r:id="rId53"/>
    <p:sldId id="314" r:id="rId54"/>
    <p:sldId id="277" r:id="rId55"/>
    <p:sldId id="315" r:id="rId56"/>
    <p:sldId id="280" r:id="rId57"/>
    <p:sldId id="316" r:id="rId5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317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278"/>
            <p14:sldId id="302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08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74677"/>
              </p:ext>
            </p:extLst>
          </p:nvPr>
        </p:nvGraphicFramePr>
        <p:xfrm>
          <a:off x="100479" y="3789162"/>
          <a:ext cx="6657042" cy="2882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794"/>
                <a:gridCol w="1129057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72.22%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2:</a:t>
                      </a:r>
                    </a:p>
                    <a:p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68617" y="560906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(13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04987"/>
              </p:ext>
            </p:extLst>
          </p:nvPr>
        </p:nvGraphicFramePr>
        <p:xfrm>
          <a:off x="91077" y="5885591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44.4%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 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790559" y="7772399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(8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1951"/>
              </p:ext>
            </p:extLst>
          </p:nvPr>
        </p:nvGraphicFramePr>
        <p:xfrm>
          <a:off x="138821" y="3331962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44.4%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46676" y="515186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(8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6695"/>
              </p:ext>
            </p:extLst>
          </p:nvPr>
        </p:nvGraphicFramePr>
        <p:xfrm>
          <a:off x="100479" y="4278225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72.2%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12862" y="608856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(13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76396"/>
              </p:ext>
            </p:extLst>
          </p:nvPr>
        </p:nvGraphicFramePr>
        <p:xfrm>
          <a:off x="200958" y="3872206"/>
          <a:ext cx="6657042" cy="451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219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61.1%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  <a:r>
                        <a:rPr lang="es-MX" sz="1350" baseline="0" dirty="0" smtClean="0"/>
                        <a:t> </a:t>
                      </a:r>
                    </a:p>
                    <a:p>
                      <a:pPr algn="r"/>
                      <a:r>
                        <a:rPr lang="es-MX" sz="1350" baseline="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 </a:t>
                      </a:r>
                      <a:r>
                        <a:rPr lang="es-MX" sz="135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46676" y="6623824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(11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37524"/>
              </p:ext>
            </p:extLst>
          </p:nvPr>
        </p:nvGraphicFramePr>
        <p:xfrm>
          <a:off x="138821" y="3331962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61.1%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46315" y="4750419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(11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90328"/>
              </p:ext>
            </p:extLst>
          </p:nvPr>
        </p:nvGraphicFramePr>
        <p:xfrm>
          <a:off x="100479" y="4748167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83.3%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313 –</a:t>
                      </a:r>
                      <a:r>
                        <a:rPr lang="es-MX" sz="1350" baseline="0" dirty="0" smtClean="0"/>
                        <a:t> Deducción del patrón de una sucesión con progresión especial.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40563" y="613317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(15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954" y="6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808418" y="416226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796062" y="2958984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785566" y="13185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46099"/>
              </p:ext>
            </p:extLst>
          </p:nvPr>
        </p:nvGraphicFramePr>
        <p:xfrm>
          <a:off x="0" y="6883539"/>
          <a:ext cx="6657042" cy="189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55.5%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4" y="420867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712500" y="825190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07142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94.4%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13222" y="457200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(17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22678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66.6%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35163" y="504035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(12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16815"/>
              </p:ext>
            </p:extLst>
          </p:nvPr>
        </p:nvGraphicFramePr>
        <p:xfrm>
          <a:off x="223157" y="1513477"/>
          <a:ext cx="6502400" cy="63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12 habilidades  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17 ítems</a:t>
                      </a:r>
                      <a:endParaRPr lang="es-MX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102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103 – Operación de valores posicionales con números naturales y decimales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105 –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106 – Definición de tecnicismos del lenguaje formal de la geometría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107 – Representación viso-espacial de figuras geométricas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trike="noStrike" baseline="0" dirty="0" smtClean="0"/>
                        <a:t>108 – Identificación de las características geométricas de los cuadriláteros - - - - </a:t>
                      </a:r>
                      <a:endParaRPr lang="es-MX" b="1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trike="noStrike" dirty="0" smtClean="0"/>
                        <a:t>1 ítem</a:t>
                      </a:r>
                      <a:endParaRPr lang="es-MX" sz="1200" b="1" strike="noStrik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109 – Identificación gráfica de tipos de líneas rectas (paralelas, perpendiculares y secantes) - - - - - - - - - - - - - - - - - - - - - - - - - -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110 – Representación del modelo aritmético para calcular el perímetro de una figura geométrica (triángulo o cuadrilátero)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111 – Representación del modelo aritmético para calcular el área de cuadriláteros o triángulos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112 – Deducción de fórmulas para calcular el área mediante descomposición de figuras geométricas -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</a:t>
                      </a:r>
                      <a:endParaRPr lang="es-MX" sz="12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14850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66.6%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79769" y="505150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(12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18392"/>
              </p:ext>
            </p:extLst>
          </p:nvPr>
        </p:nvGraphicFramePr>
        <p:xfrm>
          <a:off x="100479" y="4945457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72.2%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12861" y="635619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(13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32486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66.6%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68617" y="507380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(12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2768"/>
              </p:ext>
            </p:extLst>
          </p:nvPr>
        </p:nvGraphicFramePr>
        <p:xfrm>
          <a:off x="100479" y="3172413"/>
          <a:ext cx="6657042" cy="226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33.3%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208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la relación entre porcentajes y fracciones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68617" y="4728116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48132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22.2%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 </a:t>
                      </a:r>
                      <a:r>
                        <a:rPr lang="es-MX" sz="1350" dirty="0" smtClean="0"/>
                        <a:t>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46676" y="457200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/>
              <a:t>4</a:t>
            </a:r>
            <a:r>
              <a:rPr lang="es-MX" dirty="0" smtClean="0"/>
              <a:t> </a:t>
            </a:r>
            <a:r>
              <a:rPr lang="es-MX" dirty="0" smtClean="0"/>
              <a:t>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66905"/>
              </p:ext>
            </p:extLst>
          </p:nvPr>
        </p:nvGraphicFramePr>
        <p:xfrm>
          <a:off x="100479" y="3172413"/>
          <a:ext cx="6657042" cy="30657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72.2%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310 –</a:t>
                      </a:r>
                      <a:r>
                        <a:rPr lang="es-MX" sz="120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57466" y="5018048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(13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76891"/>
              </p:ext>
            </p:extLst>
          </p:nvPr>
        </p:nvGraphicFramePr>
        <p:xfrm>
          <a:off x="100479" y="4234137"/>
          <a:ext cx="6657042" cy="2121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9613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316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44.4%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25440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108 –</a:t>
                      </a:r>
                      <a:r>
                        <a:rPr lang="es-MX" sz="1350" baseline="0" dirty="0" smtClean="0"/>
                        <a:t> Identificación de las características geométricas de los cuadriláteros.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2776654" y="2462451"/>
            <a:ext cx="86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6647" y="569827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(8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91532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55.5%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24013" y="504035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02290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83.3%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35164" y="457200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(15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79482"/>
              </p:ext>
            </p:extLst>
          </p:nvPr>
        </p:nvGraphicFramePr>
        <p:xfrm>
          <a:off x="100479" y="3172413"/>
          <a:ext cx="6657042" cy="263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33.3%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307 –</a:t>
                      </a:r>
                      <a:r>
                        <a:rPr lang="es-MX" sz="1200" baseline="0" dirty="0" smtClean="0"/>
                        <a:t> 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46315" y="506265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78777"/>
              </p:ext>
            </p:extLst>
          </p:nvPr>
        </p:nvGraphicFramePr>
        <p:xfrm>
          <a:off x="141514" y="1872705"/>
          <a:ext cx="6502400" cy="50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2</a:t>
                      </a:r>
                    </a:p>
                    <a:p>
                      <a:r>
                        <a:rPr lang="es-MX" baseline="0" dirty="0" smtClean="0"/>
                        <a:t>Manejo de información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 habilidades  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 11 ítems</a:t>
                      </a:r>
                      <a:endParaRPr lang="es-MX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 - - - -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 - 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 – Comparación de razones con cantidades discretas - - - - - - - - -</a:t>
                      </a:r>
                      <a:r>
                        <a:rPr lang="es-MX" baseline="0" dirty="0" smtClean="0"/>
                        <a:t>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ítems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95151"/>
              </p:ext>
            </p:extLst>
          </p:nvPr>
        </p:nvGraphicFramePr>
        <p:xfrm>
          <a:off x="100479" y="3851546"/>
          <a:ext cx="6657042" cy="231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90919" y="533028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(7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17835"/>
              </p:ext>
            </p:extLst>
          </p:nvPr>
        </p:nvGraphicFramePr>
        <p:xfrm>
          <a:off x="100479" y="4028447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71.42%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35163" y="596590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41151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71.42%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12860" y="5062654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5043"/>
              </p:ext>
            </p:extLst>
          </p:nvPr>
        </p:nvGraphicFramePr>
        <p:xfrm>
          <a:off x="100479" y="3172413"/>
          <a:ext cx="6657042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85.71%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111 –</a:t>
                      </a:r>
                      <a:r>
                        <a:rPr lang="es-MX" sz="1200" baseline="0" dirty="0" smtClean="0"/>
                        <a:t> Representación del modelo aritmético para calcular el área de cuadriláteros o triángulos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99621" y="508495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(12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8475"/>
              </p:ext>
            </p:extLst>
          </p:nvPr>
        </p:nvGraphicFramePr>
        <p:xfrm>
          <a:off x="100479" y="3172413"/>
          <a:ext cx="6657042" cy="231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12861" y="472811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80570"/>
              </p:ext>
            </p:extLst>
          </p:nvPr>
        </p:nvGraphicFramePr>
        <p:xfrm>
          <a:off x="200958" y="4455459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14.2%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56783" y="6378498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(2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6390"/>
              </p:ext>
            </p:extLst>
          </p:nvPr>
        </p:nvGraphicFramePr>
        <p:xfrm>
          <a:off x="100479" y="5079035"/>
          <a:ext cx="6657042" cy="227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42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104 – </a:t>
                      </a:r>
                      <a:r>
                        <a:rPr lang="es-MX" sz="1350" baseline="0" dirty="0" smtClean="0"/>
                        <a:t>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12861" y="661195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43214"/>
              </p:ext>
            </p:extLst>
          </p:nvPr>
        </p:nvGraphicFramePr>
        <p:xfrm>
          <a:off x="0" y="4981758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71.42%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12500" y="603281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13923"/>
              </p:ext>
            </p:extLst>
          </p:nvPr>
        </p:nvGraphicFramePr>
        <p:xfrm>
          <a:off x="100479" y="4300822"/>
          <a:ext cx="6657042" cy="210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85.71%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350" dirty="0" smtClean="0"/>
                        <a:t>Eje 1: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109 –</a:t>
                      </a:r>
                      <a:r>
                        <a:rPr lang="es-MX" sz="135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35163" y="5820859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(12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40397"/>
              </p:ext>
            </p:extLst>
          </p:nvPr>
        </p:nvGraphicFramePr>
        <p:xfrm>
          <a:off x="125185" y="762363"/>
          <a:ext cx="6502400" cy="642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 habilidades  </a:t>
                      </a:r>
                      <a:endParaRPr lang="es-MX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22 ítems</a:t>
                      </a:r>
                      <a:endParaRPr lang="es-MX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 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16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 - - - - - - - - - - - - - - - - - - --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14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305 – Amplificación de fracciones (Equivalencia de fracciones por amplificación)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306 – Representación del modelo aritmético de la división</a:t>
                      </a:r>
                      <a:r>
                        <a:rPr lang="es-MX" baseline="0" dirty="0" smtClean="0"/>
                        <a:t> - - - -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 - - - - - - - - --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311 –  Representación del modelo multiplicativo de números fraccionarios por naturales - - - - - - - - - - - - -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312 – Conversión de una regla verbal de progresión geométrica ascendente a sucesión numérica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313 – Deducción del patrón de una sucesión con progresión especial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04173"/>
              </p:ext>
            </p:extLst>
          </p:nvPr>
        </p:nvGraphicFramePr>
        <p:xfrm>
          <a:off x="100479" y="3172413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64.28%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90558" y="5531004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87375"/>
              </p:ext>
            </p:extLst>
          </p:nvPr>
        </p:nvGraphicFramePr>
        <p:xfrm>
          <a:off x="200958" y="4003179"/>
          <a:ext cx="6657042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107 – </a:t>
                      </a:r>
                      <a:r>
                        <a:rPr lang="es-MX" sz="1350" baseline="0" dirty="0" smtClean="0"/>
                        <a:t>Representación viso-espacial de figuras geométricas</a:t>
                      </a:r>
                    </a:p>
                    <a:p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r>
                        <a:rPr lang="es-MX" sz="1350" b="1" baseline="0" dirty="0" smtClean="0"/>
                        <a:t>112 – </a:t>
                      </a:r>
                      <a:r>
                        <a:rPr lang="es-MX" sz="1350" baseline="0" dirty="0" smtClean="0"/>
                        <a:t>Deducción de fórmulas para calcular el área mediante descomposición de figuras geométricas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90919" y="669073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(0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3493433" cy="3426877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90517"/>
              </p:ext>
            </p:extLst>
          </p:nvPr>
        </p:nvGraphicFramePr>
        <p:xfrm>
          <a:off x="178535" y="3963596"/>
          <a:ext cx="6500929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11"/>
                <a:gridCol w="780586"/>
                <a:gridCol w="2955073"/>
                <a:gridCol w="2062859"/>
              </a:tblGrid>
              <a:tr h="420031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7.1%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107 –</a:t>
                      </a:r>
                      <a:r>
                        <a:rPr lang="es-MX" sz="1200" baseline="0" dirty="0" smtClean="0"/>
                        <a:t> Representación viso-espacial de figuras geométricas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112 –</a:t>
                      </a:r>
                      <a:r>
                        <a:rPr lang="es-MX" sz="1200" baseline="0" dirty="0" smtClean="0"/>
                        <a:t> Deducción de fórmulas para calcular el área mediante descomposición de figuras geométricas</a:t>
                      </a:r>
                      <a:endParaRPr lang="es-MX" sz="1200" dirty="0" smtClean="0"/>
                    </a:p>
                    <a:p>
                      <a:endParaRPr lang="es-MX" sz="1350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54" y="295375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35524" y="632274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66013"/>
              </p:ext>
            </p:extLst>
          </p:nvPr>
        </p:nvGraphicFramePr>
        <p:xfrm>
          <a:off x="100479" y="529304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dirty="0" smtClean="0"/>
                        <a:t>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304 –</a:t>
                      </a:r>
                      <a:r>
                        <a:rPr lang="es-MX" sz="1350" dirty="0" smtClean="0"/>
                        <a:t> 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57466" y="722599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(3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06214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14.2%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203 – </a:t>
                      </a:r>
                      <a:r>
                        <a:rPr lang="es-MX" sz="1350" dirty="0" smtClean="0"/>
                        <a:t>Representació</a:t>
                      </a:r>
                      <a:r>
                        <a:rPr lang="es-MX" sz="1350" baseline="0" dirty="0" smtClean="0"/>
                        <a:t>n de modelos aritméticos de la media (promedio)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35163" y="515186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(2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58763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089156"/>
                <a:gridCol w="270803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7.14%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796044" y="466121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95"/>
              </p:ext>
            </p:extLst>
          </p:nvPr>
        </p:nvGraphicFramePr>
        <p:xfrm>
          <a:off x="100479" y="3619885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57.14%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204 – </a:t>
                      </a:r>
                      <a:r>
                        <a:rPr lang="es-MX" sz="1350" dirty="0" smtClean="0"/>
                        <a:t>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79768" y="5575609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09120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</a:t>
                      </a:r>
                      <a:r>
                        <a:rPr lang="es-MX" sz="1350" baseline="0" dirty="0" smtClean="0"/>
                        <a:t>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90919" y="5107258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16230"/>
              </p:ext>
            </p:extLst>
          </p:nvPr>
        </p:nvGraphicFramePr>
        <p:xfrm>
          <a:off x="100479" y="4728838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21.42%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790558" y="657922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(3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87438"/>
              </p:ext>
            </p:extLst>
          </p:nvPr>
        </p:nvGraphicFramePr>
        <p:xfrm>
          <a:off x="100479" y="3872206"/>
          <a:ext cx="6657042" cy="322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46314" y="574287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326"/>
              </p:ext>
            </p:extLst>
          </p:nvPr>
        </p:nvGraphicFramePr>
        <p:xfrm>
          <a:off x="64119" y="3521532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MX" sz="2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sz="2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61.11%</a:t>
                      </a:r>
                      <a:endParaRPr lang="es-MX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l"/>
                      <a:r>
                        <a:rPr lang="es-MX" b="1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824013" y="495114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(11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81758"/>
              </p:ext>
            </p:extLst>
          </p:nvPr>
        </p:nvGraphicFramePr>
        <p:xfrm>
          <a:off x="100479" y="404790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28.57%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 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305 –</a:t>
                      </a:r>
                      <a:r>
                        <a:rPr lang="es-MX" sz="1350" dirty="0" smtClean="0"/>
                        <a:t> Amplificación de fracciones (Equivalencia de fracciones por amplificación)</a:t>
                      </a:r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35163" y="596590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(4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70563"/>
              </p:ext>
            </p:extLst>
          </p:nvPr>
        </p:nvGraphicFramePr>
        <p:xfrm>
          <a:off x="100479" y="3872206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28.57%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 números fraccionarios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311 – </a:t>
                      </a:r>
                      <a:r>
                        <a:rPr lang="es-MX" sz="1350" baseline="0" dirty="0" smtClean="0"/>
                        <a:t> Representación del modelo multiplicativo de números fraccionarios por naturales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12861" y="614432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(4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04279"/>
              </p:ext>
            </p:extLst>
          </p:nvPr>
        </p:nvGraphicFramePr>
        <p:xfrm>
          <a:off x="200958" y="5429230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104 –</a:t>
                      </a:r>
                      <a:r>
                        <a:rPr lang="es-MX" sz="1350" baseline="0" dirty="0" smtClean="0"/>
                        <a:t> 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890919" y="637849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(5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88637"/>
              </p:ext>
            </p:extLst>
          </p:nvPr>
        </p:nvGraphicFramePr>
        <p:xfrm>
          <a:off x="100479" y="3172413"/>
          <a:ext cx="6657042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28.57%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12861" y="563136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(4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53243"/>
              </p:ext>
            </p:extLst>
          </p:nvPr>
        </p:nvGraphicFramePr>
        <p:xfrm>
          <a:off x="100479" y="3872206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768256" y="577633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7174"/>
              </p:ext>
            </p:extLst>
          </p:nvPr>
        </p:nvGraphicFramePr>
        <p:xfrm>
          <a:off x="100479" y="4145179"/>
          <a:ext cx="6657042" cy="3682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137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42.85%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209 –</a:t>
                      </a:r>
                      <a:r>
                        <a:rPr lang="es-MX" sz="1350" dirty="0" smtClean="0"/>
                        <a:t> Comparación de razones con cantidades discretas</a:t>
                      </a:r>
                    </a:p>
                    <a:p>
                      <a:r>
                        <a:rPr lang="es-MX" sz="1350" b="1" dirty="0" smtClean="0"/>
                        <a:t>210 –</a:t>
                      </a:r>
                      <a:r>
                        <a:rPr lang="es-MX" sz="1350" baseline="0" dirty="0" smtClean="0"/>
                        <a:t> Representación de un número fraccionario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89943" y="651231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14)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81070"/>
              </p:ext>
            </p:extLst>
          </p:nvPr>
        </p:nvGraphicFramePr>
        <p:xfrm>
          <a:off x="64119" y="3521532"/>
          <a:ext cx="6657042" cy="1914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1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88.8%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310 -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24013" y="495114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(16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22072"/>
              </p:ext>
            </p:extLst>
          </p:nvPr>
        </p:nvGraphicFramePr>
        <p:xfrm>
          <a:off x="100479" y="4971191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55.5%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geometría.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107 –</a:t>
                      </a:r>
                      <a:r>
                        <a:rPr lang="es-MX" sz="1350" baseline="0" dirty="0" smtClean="0"/>
                        <a:t> Representación viso-espacial de figuras geométricas.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806009" y="637849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94066"/>
              </p:ext>
            </p:extLst>
          </p:nvPr>
        </p:nvGraphicFramePr>
        <p:xfrm>
          <a:off x="100479" y="2595981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55.5%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105 -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46315" y="449394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44379"/>
              </p:ext>
            </p:extLst>
          </p:nvPr>
        </p:nvGraphicFramePr>
        <p:xfrm>
          <a:off x="138821" y="3331962"/>
          <a:ext cx="6657042" cy="334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88.8%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308 –</a:t>
                      </a:r>
                      <a:r>
                        <a:rPr lang="es-MX" sz="1350" dirty="0" smtClean="0"/>
                        <a:t> Inferencia del patrón que</a:t>
                      </a:r>
                      <a:r>
                        <a:rPr lang="es-MX" sz="1350" baseline="0" dirty="0" smtClean="0"/>
                        <a:t> rige una secuencia de números naturales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312 –</a:t>
                      </a:r>
                      <a:r>
                        <a:rPr lang="es-MX" sz="135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890920" y="555330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(16 de 18)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2963</TotalTime>
  <Words>4689</Words>
  <Application>Microsoft Office PowerPoint</Application>
  <PresentationFormat>Presentación en pantalla (4:3)</PresentationFormat>
  <Paragraphs>1530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Alejandro</cp:lastModifiedBy>
  <cp:revision>212</cp:revision>
  <dcterms:created xsi:type="dcterms:W3CDTF">2018-10-01T17:57:09Z</dcterms:created>
  <dcterms:modified xsi:type="dcterms:W3CDTF">2019-09-10T21:59:30Z</dcterms:modified>
</cp:coreProperties>
</file>